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9.jpg" ContentType="image/jpg"/>
  <Override PartName="/ppt/media/image10.jpg" ContentType="image/jpg"/>
  <Override PartName="/ppt/media/image11.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5"/>
  </p:notesMasterIdLst>
  <p:sldIdLst>
    <p:sldId id="256" r:id="rId2"/>
    <p:sldId id="1097" r:id="rId3"/>
    <p:sldId id="1082" r:id="rId4"/>
    <p:sldId id="1017" r:id="rId5"/>
    <p:sldId id="1019" r:id="rId6"/>
    <p:sldId id="1020" r:id="rId7"/>
    <p:sldId id="285" r:id="rId8"/>
    <p:sldId id="1083" r:id="rId9"/>
    <p:sldId id="1084" r:id="rId10"/>
    <p:sldId id="1021" r:id="rId11"/>
    <p:sldId id="1085" r:id="rId12"/>
    <p:sldId id="286" r:id="rId13"/>
    <p:sldId id="1022" r:id="rId14"/>
    <p:sldId id="1068" r:id="rId15"/>
    <p:sldId id="1069" r:id="rId16"/>
    <p:sldId id="1086" r:id="rId17"/>
    <p:sldId id="1087" r:id="rId18"/>
    <p:sldId id="1088" r:id="rId19"/>
    <p:sldId id="276" r:id="rId20"/>
    <p:sldId id="1070" r:id="rId21"/>
    <p:sldId id="1071" r:id="rId22"/>
    <p:sldId id="1046" r:id="rId23"/>
    <p:sldId id="1024" r:id="rId24"/>
    <p:sldId id="1023" r:id="rId25"/>
    <p:sldId id="1025" r:id="rId26"/>
    <p:sldId id="1027" r:id="rId27"/>
    <p:sldId id="1032" r:id="rId28"/>
    <p:sldId id="1031" r:id="rId29"/>
    <p:sldId id="1036" r:id="rId30"/>
    <p:sldId id="1037" r:id="rId31"/>
    <p:sldId id="1035" r:id="rId32"/>
    <p:sldId id="1081" r:id="rId33"/>
    <p:sldId id="1089" r:id="rId34"/>
    <p:sldId id="1029" r:id="rId35"/>
    <p:sldId id="1038" r:id="rId36"/>
    <p:sldId id="1040" r:id="rId37"/>
    <p:sldId id="987" r:id="rId38"/>
    <p:sldId id="988" r:id="rId39"/>
    <p:sldId id="989" r:id="rId40"/>
    <p:sldId id="1066" r:id="rId41"/>
    <p:sldId id="1090" r:id="rId42"/>
    <p:sldId id="1091" r:id="rId43"/>
    <p:sldId id="1039" r:id="rId44"/>
    <p:sldId id="1092" r:id="rId45"/>
    <p:sldId id="1041" r:id="rId46"/>
    <p:sldId id="1042" r:id="rId47"/>
    <p:sldId id="335" r:id="rId48"/>
    <p:sldId id="1093" r:id="rId49"/>
    <p:sldId id="336" r:id="rId50"/>
    <p:sldId id="1047" r:id="rId51"/>
    <p:sldId id="1048" r:id="rId52"/>
    <p:sldId id="1049" r:id="rId53"/>
    <p:sldId id="1043" r:id="rId54"/>
    <p:sldId id="1076" r:id="rId55"/>
    <p:sldId id="1077" r:id="rId56"/>
    <p:sldId id="1094" r:id="rId57"/>
    <p:sldId id="1045" r:id="rId58"/>
    <p:sldId id="1067" r:id="rId59"/>
    <p:sldId id="1044" r:id="rId60"/>
    <p:sldId id="1018" r:id="rId61"/>
    <p:sldId id="259" r:id="rId62"/>
    <p:sldId id="1095" r:id="rId63"/>
    <p:sldId id="1096" r:id="rId64"/>
    <p:sldId id="264" r:id="rId65"/>
    <p:sldId id="265" r:id="rId66"/>
    <p:sldId id="1050" r:id="rId67"/>
    <p:sldId id="1051" r:id="rId68"/>
    <p:sldId id="1078" r:id="rId69"/>
    <p:sldId id="1052" r:id="rId70"/>
    <p:sldId id="1053" r:id="rId71"/>
    <p:sldId id="1054" r:id="rId72"/>
    <p:sldId id="1055" r:id="rId73"/>
    <p:sldId id="1056" r:id="rId74"/>
    <p:sldId id="1057" r:id="rId75"/>
    <p:sldId id="1058" r:id="rId76"/>
    <p:sldId id="1060" r:id="rId77"/>
    <p:sldId id="1059" r:id="rId78"/>
    <p:sldId id="1061" r:id="rId79"/>
    <p:sldId id="1062" r:id="rId80"/>
    <p:sldId id="1063" r:id="rId81"/>
    <p:sldId id="1064" r:id="rId82"/>
    <p:sldId id="1079" r:id="rId83"/>
    <p:sldId id="1080"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2314" autoAdjust="0"/>
  </p:normalViewPr>
  <p:slideViewPr>
    <p:cSldViewPr snapToGrid="0">
      <p:cViewPr varScale="1">
        <p:scale>
          <a:sx n="45" d="100"/>
          <a:sy n="45" d="100"/>
        </p:scale>
        <p:origin x="1042" y="3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Dream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Developing skills  100%</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Trust and sharing</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Telling problems and concerns</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Support couple’s projects</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Sharing time together</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Following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Exciting work</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Experiment with ideas</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Visit frequently</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Support others’ projects</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Sharing success and failures</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Failure in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No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Low level, mediocrity</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Suspicion, distance</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Can I trust on her?</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She doesn’t support me</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She doesn’t want to spend time</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I don’t have money to pay more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This work is monotonous</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I always do things the same way</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I don’t have time to visit them</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They don’t support me</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They don’t count on me</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Failure in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No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Low level, mediocrity</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Suspicion, distance</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Can I trust on her?</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She doesn’t support me</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She doesn’t want to spend time</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I don’t have money to pay more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This work is monotonous</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I always do things the same way</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I don’t have time to visit them</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They don’t support me</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They don’t count on me</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Dream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Developing skills  100%</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Trust and sharing</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Telling problems and concerns</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Support couple’s projects</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Sharing time together</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Following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Exciting work</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Experiment with ideas</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Visit frequently</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Support others’ projects</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Sharing success and failures</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Dream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Developing skills  100%</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Trust and sharing</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Telling problems and concerns</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Support couple’s projects</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Sharing time together</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Following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Exciting work</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Experiment with ideas</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Visit frequently</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Support others’ projects</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Sharing success and failures</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Failure in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No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Low level, mediocrity</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Suspicion, distance</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Can I trust on her?</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She doesn’t support me</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She doesn’t want to spend time</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I don’t have money to pay more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This work is monotonous</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I always do things the same way</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I don’t have time to visit them</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They don’t support me</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They don’t count on me</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Dream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Developing skills  100%</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Trust and sharing</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Telling problems and concerns</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Support couple’s projects</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Sharing time together</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Following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Exciting work</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Experiment with ideas</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Visit frequently</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Support others’ projects</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Sharing success and failures</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Failure in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No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Low level, mediocrity</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Suspicion, distance</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Can I trust on her?</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She doesn’t support me</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She doesn’t want to spend time</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I don’t have money to pay more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This work is monotonous</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I always do things the same way</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I don’t have time to visit them</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They don’t support me</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They don’t count on me</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Dream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Developing skills  100%</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Trust and sharing</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Telling problems and concerns</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Support couple’s projects</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Sharing time together</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Following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Exciting work</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Experiment with ideas</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Visit frequently</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Support others’ projects</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Sharing success and failures</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Failure in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No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Low level, mediocrity</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Suspicion, distance</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Can I trust on her?</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She doesn’t support me</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She doesn’t want to spend time</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I don’t have money to pay more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This work is monotonous</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I always do things the same way</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I don’t have time to visit them</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They don’t support me</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They don’t count on me</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64FE28-93C1-4DF9-8D10-080B6FF3CE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229C3F-2E12-4349-9592-87DE67444050}">
      <dgm:prSet phldrT="[Texto]" custT="1"/>
      <dgm:spPr/>
      <dgm:t>
        <a:bodyPr/>
        <a:lstStyle/>
        <a:p>
          <a:r>
            <a:rPr lang="en-US" sz="3200" noProof="0" dirty="0">
              <a:latin typeface="+mn-lt"/>
            </a:rPr>
            <a:t>Dream life</a:t>
          </a:r>
        </a:p>
      </dgm:t>
    </dgm:pt>
    <dgm:pt modelId="{40947FBF-9BF3-4659-A442-6D6D24F773A6}" type="parTrans" cxnId="{F8657545-99F8-4B05-A13F-CB27F4DB4B12}">
      <dgm:prSet/>
      <dgm:spPr/>
      <dgm:t>
        <a:bodyPr/>
        <a:lstStyle/>
        <a:p>
          <a:endParaRPr lang="es-ES" sz="1200">
            <a:latin typeface="+mn-lt"/>
          </a:endParaRPr>
        </a:p>
      </dgm:t>
    </dgm:pt>
    <dgm:pt modelId="{41231453-A0FE-4951-B5B8-177D003DA29E}" type="sibTrans" cxnId="{F8657545-99F8-4B05-A13F-CB27F4DB4B12}">
      <dgm:prSet/>
      <dgm:spPr/>
      <dgm:t>
        <a:bodyPr/>
        <a:lstStyle/>
        <a:p>
          <a:endParaRPr lang="es-ES" sz="1200">
            <a:latin typeface="+mn-lt"/>
          </a:endParaRPr>
        </a:p>
      </dgm:t>
    </dgm:pt>
    <dgm:pt modelId="{5FED6C03-A2EB-484B-BD80-694BB11F7D3B}">
      <dgm:prSet phldrT="[Texto]" custT="1"/>
      <dgm:spPr/>
      <dgm:t>
        <a:bodyPr/>
        <a:lstStyle/>
        <a:p>
          <a:r>
            <a:rPr lang="en-US" sz="1800" noProof="0" dirty="0">
              <a:latin typeface="+mn-lt"/>
            </a:rPr>
            <a:t>Couple: Sincerity and support</a:t>
          </a:r>
        </a:p>
      </dgm:t>
    </dgm:pt>
    <dgm:pt modelId="{1693C651-FC0D-4685-BF6E-6026C9BBF88C}" type="parTrans" cxnId="{CE1F397C-B4CB-40B6-BD77-FB84343D192F}">
      <dgm:prSet/>
      <dgm:spPr/>
      <dgm:t>
        <a:bodyPr/>
        <a:lstStyle/>
        <a:p>
          <a:endParaRPr lang="es-ES" sz="1200">
            <a:latin typeface="+mn-lt"/>
          </a:endParaRPr>
        </a:p>
      </dgm:t>
    </dgm:pt>
    <dgm:pt modelId="{CAE43BE1-925C-4477-BCA8-D68E15BAD7F2}" type="sibTrans" cxnId="{CE1F397C-B4CB-40B6-BD77-FB84343D192F}">
      <dgm:prSet/>
      <dgm:spPr/>
      <dgm:t>
        <a:bodyPr/>
        <a:lstStyle/>
        <a:p>
          <a:endParaRPr lang="es-ES" sz="1200">
            <a:latin typeface="+mn-lt"/>
          </a:endParaRPr>
        </a:p>
      </dgm:t>
    </dgm:pt>
    <dgm:pt modelId="{2A4AF3F1-9FF6-4EC6-8D57-E99611588894}">
      <dgm:prSet phldrT="[Texto]" custT="1"/>
      <dgm:spPr/>
      <dgm:t>
        <a:bodyPr/>
        <a:lstStyle/>
        <a:p>
          <a:r>
            <a:rPr lang="en-US" sz="1800" noProof="0" dirty="0">
              <a:latin typeface="+mn-lt"/>
            </a:rPr>
            <a:t>Work: Developing skills  100%</a:t>
          </a:r>
        </a:p>
      </dgm:t>
    </dgm:pt>
    <dgm:pt modelId="{1314D9DD-93CD-4681-A8AB-C0E46F9C7B5D}" type="parTrans" cxnId="{6D2864AE-809E-4E32-BC4D-984FB20FE5FC}">
      <dgm:prSet/>
      <dgm:spPr/>
      <dgm:t>
        <a:bodyPr/>
        <a:lstStyle/>
        <a:p>
          <a:endParaRPr lang="es-ES" sz="1200">
            <a:latin typeface="+mn-lt"/>
          </a:endParaRPr>
        </a:p>
      </dgm:t>
    </dgm:pt>
    <dgm:pt modelId="{213A46BA-BDCE-46E2-8B75-A07C6D4FE95A}" type="sibTrans" cxnId="{6D2864AE-809E-4E32-BC4D-984FB20FE5FC}">
      <dgm:prSet/>
      <dgm:spPr/>
      <dgm:t>
        <a:bodyPr/>
        <a:lstStyle/>
        <a:p>
          <a:endParaRPr lang="es-ES" sz="1200">
            <a:latin typeface="+mn-lt"/>
          </a:endParaRPr>
        </a:p>
      </dgm:t>
    </dgm:pt>
    <dgm:pt modelId="{7316220E-B99E-4B29-A801-9E503CFB6411}">
      <dgm:prSet phldrT="[Texto]" custT="1"/>
      <dgm:spPr/>
      <dgm:t>
        <a:bodyPr/>
        <a:lstStyle/>
        <a:p>
          <a:r>
            <a:rPr lang="en-US" sz="1800" noProof="0" dirty="0">
              <a:latin typeface="+mn-lt"/>
            </a:rPr>
            <a:t>Family: Trust and sharing</a:t>
          </a:r>
        </a:p>
      </dgm:t>
    </dgm:pt>
    <dgm:pt modelId="{06CB56CF-0D9D-4258-B12B-B9617AF8068B}" type="parTrans" cxnId="{4C3E6464-C528-400C-94C6-FF1D9615AC04}">
      <dgm:prSet/>
      <dgm:spPr/>
      <dgm:t>
        <a:bodyPr/>
        <a:lstStyle/>
        <a:p>
          <a:endParaRPr lang="es-ES" sz="1200">
            <a:latin typeface="+mn-lt"/>
          </a:endParaRPr>
        </a:p>
      </dgm:t>
    </dgm:pt>
    <dgm:pt modelId="{206F1BCF-7850-4543-8526-1D5FC9A805AB}" type="sibTrans" cxnId="{4C3E6464-C528-400C-94C6-FF1D9615AC04}">
      <dgm:prSet/>
      <dgm:spPr/>
      <dgm:t>
        <a:bodyPr/>
        <a:lstStyle/>
        <a:p>
          <a:endParaRPr lang="es-ES" sz="1200">
            <a:latin typeface="+mn-lt"/>
          </a:endParaRPr>
        </a:p>
      </dgm:t>
    </dgm:pt>
    <dgm:pt modelId="{1B9A65BA-F04F-4FD8-8C68-B04479048180}">
      <dgm:prSet custT="1"/>
      <dgm:spPr/>
      <dgm:t>
        <a:bodyPr/>
        <a:lstStyle/>
        <a:p>
          <a:r>
            <a:rPr lang="en-US" sz="1600" noProof="0" dirty="0">
              <a:latin typeface="+mn-lt"/>
            </a:rPr>
            <a:t>Telling problems and concerns</a:t>
          </a:r>
        </a:p>
      </dgm:t>
    </dgm:pt>
    <dgm:pt modelId="{C495619A-D3F4-44D3-B5E6-96C28A9316FA}" type="parTrans" cxnId="{819EC2B9-3C84-43B6-8242-11DB0FC3BAFA}">
      <dgm:prSet/>
      <dgm:spPr/>
      <dgm:t>
        <a:bodyPr/>
        <a:lstStyle/>
        <a:p>
          <a:endParaRPr lang="es-ES" sz="1200">
            <a:latin typeface="+mn-lt"/>
          </a:endParaRPr>
        </a:p>
      </dgm:t>
    </dgm:pt>
    <dgm:pt modelId="{6B6B9443-D47F-4093-BF12-F5B87968F2F1}" type="sibTrans" cxnId="{819EC2B9-3C84-43B6-8242-11DB0FC3BAFA}">
      <dgm:prSet/>
      <dgm:spPr/>
      <dgm:t>
        <a:bodyPr/>
        <a:lstStyle/>
        <a:p>
          <a:endParaRPr lang="es-ES" sz="1200">
            <a:latin typeface="+mn-lt"/>
          </a:endParaRPr>
        </a:p>
      </dgm:t>
    </dgm:pt>
    <dgm:pt modelId="{072879C6-40B6-449A-AEEA-315F6D1C96A7}">
      <dgm:prSet custT="1"/>
      <dgm:spPr/>
      <dgm:t>
        <a:bodyPr/>
        <a:lstStyle/>
        <a:p>
          <a:r>
            <a:rPr lang="en-US" sz="1600" noProof="0" dirty="0">
              <a:latin typeface="+mn-lt"/>
            </a:rPr>
            <a:t>Support couple’s projects</a:t>
          </a:r>
        </a:p>
      </dgm:t>
    </dgm:pt>
    <dgm:pt modelId="{B1FA0A41-CDF5-45BC-AA9E-FC4E5F7E5E7A}" type="parTrans" cxnId="{D1C5931F-0B9C-4753-AF79-FB762DD9C3D7}">
      <dgm:prSet/>
      <dgm:spPr/>
      <dgm:t>
        <a:bodyPr/>
        <a:lstStyle/>
        <a:p>
          <a:endParaRPr lang="es-ES" sz="1200">
            <a:latin typeface="+mn-lt"/>
          </a:endParaRPr>
        </a:p>
      </dgm:t>
    </dgm:pt>
    <dgm:pt modelId="{FF7019B9-23E8-45E9-8D77-C2726E93B8E3}" type="sibTrans" cxnId="{D1C5931F-0B9C-4753-AF79-FB762DD9C3D7}">
      <dgm:prSet/>
      <dgm:spPr/>
      <dgm:t>
        <a:bodyPr/>
        <a:lstStyle/>
        <a:p>
          <a:endParaRPr lang="es-ES" sz="1200">
            <a:latin typeface="+mn-lt"/>
          </a:endParaRPr>
        </a:p>
      </dgm:t>
    </dgm:pt>
    <dgm:pt modelId="{C3DC66D6-AA9D-4DE7-B4C6-AAA79032596E}">
      <dgm:prSet custT="1"/>
      <dgm:spPr/>
      <dgm:t>
        <a:bodyPr/>
        <a:lstStyle/>
        <a:p>
          <a:r>
            <a:rPr lang="en-US" sz="1600" noProof="0" dirty="0">
              <a:latin typeface="+mn-lt"/>
            </a:rPr>
            <a:t>Sharing time together</a:t>
          </a:r>
        </a:p>
      </dgm:t>
    </dgm:pt>
    <dgm:pt modelId="{2B93E2A1-E410-444C-8CD2-27E634D1CA23}" type="parTrans" cxnId="{826DA1F6-F7E3-40F5-892E-62C208D4C1EA}">
      <dgm:prSet/>
      <dgm:spPr/>
      <dgm:t>
        <a:bodyPr/>
        <a:lstStyle/>
        <a:p>
          <a:endParaRPr lang="es-ES" sz="1200">
            <a:latin typeface="+mn-lt"/>
          </a:endParaRPr>
        </a:p>
      </dgm:t>
    </dgm:pt>
    <dgm:pt modelId="{B16858AC-F949-4CBC-88CC-CF28B330A709}" type="sibTrans" cxnId="{826DA1F6-F7E3-40F5-892E-62C208D4C1EA}">
      <dgm:prSet/>
      <dgm:spPr/>
      <dgm:t>
        <a:bodyPr/>
        <a:lstStyle/>
        <a:p>
          <a:endParaRPr lang="es-ES" sz="1200">
            <a:latin typeface="+mn-lt"/>
          </a:endParaRPr>
        </a:p>
      </dgm:t>
    </dgm:pt>
    <dgm:pt modelId="{B1F34658-34F5-4563-873F-286D778F18E2}">
      <dgm:prSet custT="1"/>
      <dgm:spPr/>
      <dgm:t>
        <a:bodyPr/>
        <a:lstStyle/>
        <a:p>
          <a:r>
            <a:rPr lang="en-US" sz="1600" noProof="0" dirty="0">
              <a:latin typeface="+mn-lt"/>
            </a:rPr>
            <a:t>Following training</a:t>
          </a:r>
          <a:endParaRPr lang="en-US" sz="900" noProof="0" dirty="0">
            <a:latin typeface="+mn-lt"/>
          </a:endParaRPr>
        </a:p>
      </dgm:t>
    </dgm:pt>
    <dgm:pt modelId="{A95BF824-84DB-45B3-9CEA-0689FDA91535}" type="parTrans" cxnId="{A5C7588E-D7AC-4CBB-A7D2-5904B20051D5}">
      <dgm:prSet/>
      <dgm:spPr/>
      <dgm:t>
        <a:bodyPr/>
        <a:lstStyle/>
        <a:p>
          <a:endParaRPr lang="es-ES" sz="1200">
            <a:latin typeface="+mn-lt"/>
          </a:endParaRPr>
        </a:p>
      </dgm:t>
    </dgm:pt>
    <dgm:pt modelId="{3DEED063-24A3-4C82-AE90-9C3737420925}" type="sibTrans" cxnId="{A5C7588E-D7AC-4CBB-A7D2-5904B20051D5}">
      <dgm:prSet/>
      <dgm:spPr/>
      <dgm:t>
        <a:bodyPr/>
        <a:lstStyle/>
        <a:p>
          <a:endParaRPr lang="es-ES" sz="1200">
            <a:latin typeface="+mn-lt"/>
          </a:endParaRPr>
        </a:p>
      </dgm:t>
    </dgm:pt>
    <dgm:pt modelId="{374D4C8C-6C44-4644-B90B-099FCD570597}">
      <dgm:prSet custT="1"/>
      <dgm:spPr/>
      <dgm:t>
        <a:bodyPr/>
        <a:lstStyle/>
        <a:p>
          <a:r>
            <a:rPr lang="en-US" sz="1600" noProof="0" dirty="0">
              <a:latin typeface="+mn-lt"/>
            </a:rPr>
            <a:t>Exciting work</a:t>
          </a:r>
          <a:endParaRPr lang="en-US" sz="900" noProof="0" dirty="0">
            <a:latin typeface="+mn-lt"/>
          </a:endParaRPr>
        </a:p>
      </dgm:t>
    </dgm:pt>
    <dgm:pt modelId="{C4EB01B5-D2A4-4350-A319-6B5DB45E05D7}" type="parTrans" cxnId="{D72EBE56-DFB7-4F82-9702-591BA0E05805}">
      <dgm:prSet/>
      <dgm:spPr/>
      <dgm:t>
        <a:bodyPr/>
        <a:lstStyle/>
        <a:p>
          <a:endParaRPr lang="es-ES" sz="1200">
            <a:latin typeface="+mn-lt"/>
          </a:endParaRPr>
        </a:p>
      </dgm:t>
    </dgm:pt>
    <dgm:pt modelId="{E0A32E91-E27F-4450-A3B4-9FD515281BB7}" type="sibTrans" cxnId="{D72EBE56-DFB7-4F82-9702-591BA0E05805}">
      <dgm:prSet/>
      <dgm:spPr/>
      <dgm:t>
        <a:bodyPr/>
        <a:lstStyle/>
        <a:p>
          <a:endParaRPr lang="es-ES" sz="1200">
            <a:latin typeface="+mn-lt"/>
          </a:endParaRPr>
        </a:p>
      </dgm:t>
    </dgm:pt>
    <dgm:pt modelId="{658C6813-A160-4212-92B4-2E927F2FF2DE}">
      <dgm:prSet custT="1"/>
      <dgm:spPr/>
      <dgm:t>
        <a:bodyPr/>
        <a:lstStyle/>
        <a:p>
          <a:r>
            <a:rPr lang="en-US" sz="1600" noProof="0" dirty="0">
              <a:latin typeface="+mn-lt"/>
            </a:rPr>
            <a:t>Experiment with ideas</a:t>
          </a:r>
          <a:endParaRPr lang="en-US" sz="900" noProof="0" dirty="0">
            <a:latin typeface="+mn-lt"/>
          </a:endParaRPr>
        </a:p>
      </dgm:t>
    </dgm:pt>
    <dgm:pt modelId="{D0F085CE-2850-4643-B2D5-6648CBDA71A3}" type="parTrans" cxnId="{9CB79633-8999-4D3C-90C6-D8F1F262038C}">
      <dgm:prSet/>
      <dgm:spPr/>
      <dgm:t>
        <a:bodyPr/>
        <a:lstStyle/>
        <a:p>
          <a:endParaRPr lang="es-ES" sz="1200">
            <a:latin typeface="+mn-lt"/>
          </a:endParaRPr>
        </a:p>
      </dgm:t>
    </dgm:pt>
    <dgm:pt modelId="{51F160A2-17D6-4A34-8F14-EDD0C4BF690C}" type="sibTrans" cxnId="{9CB79633-8999-4D3C-90C6-D8F1F262038C}">
      <dgm:prSet/>
      <dgm:spPr/>
      <dgm:t>
        <a:bodyPr/>
        <a:lstStyle/>
        <a:p>
          <a:endParaRPr lang="es-ES" sz="1200">
            <a:latin typeface="+mn-lt"/>
          </a:endParaRPr>
        </a:p>
      </dgm:t>
    </dgm:pt>
    <dgm:pt modelId="{D23E7FE0-B1E1-4679-845D-09954D23A259}">
      <dgm:prSet custT="1"/>
      <dgm:spPr/>
      <dgm:t>
        <a:bodyPr/>
        <a:lstStyle/>
        <a:p>
          <a:r>
            <a:rPr lang="en-US" sz="1600" noProof="0" dirty="0">
              <a:latin typeface="+mn-lt"/>
            </a:rPr>
            <a:t>Visit frequently</a:t>
          </a:r>
        </a:p>
      </dgm:t>
    </dgm:pt>
    <dgm:pt modelId="{08ED40F7-4669-4460-B6CD-85E0B24F495A}" type="parTrans" cxnId="{3D379D04-CCF1-493A-A347-5BB0101420EB}">
      <dgm:prSet/>
      <dgm:spPr/>
      <dgm:t>
        <a:bodyPr/>
        <a:lstStyle/>
        <a:p>
          <a:endParaRPr lang="es-ES" sz="1200">
            <a:latin typeface="+mn-lt"/>
          </a:endParaRPr>
        </a:p>
      </dgm:t>
    </dgm:pt>
    <dgm:pt modelId="{2720E509-887B-4EC5-8114-812C13B81958}" type="sibTrans" cxnId="{3D379D04-CCF1-493A-A347-5BB0101420EB}">
      <dgm:prSet/>
      <dgm:spPr/>
      <dgm:t>
        <a:bodyPr/>
        <a:lstStyle/>
        <a:p>
          <a:endParaRPr lang="es-ES" sz="1200">
            <a:latin typeface="+mn-lt"/>
          </a:endParaRPr>
        </a:p>
      </dgm:t>
    </dgm:pt>
    <dgm:pt modelId="{B51DC279-A55B-4B68-97EC-9A372302219B}">
      <dgm:prSet custT="1"/>
      <dgm:spPr/>
      <dgm:t>
        <a:bodyPr/>
        <a:lstStyle/>
        <a:p>
          <a:r>
            <a:rPr lang="en-US" sz="1600" noProof="0" dirty="0">
              <a:latin typeface="+mn-lt"/>
            </a:rPr>
            <a:t>Support others’ projects</a:t>
          </a:r>
          <a:endParaRPr lang="en-US" sz="900" noProof="0" dirty="0">
            <a:latin typeface="+mn-lt"/>
          </a:endParaRPr>
        </a:p>
      </dgm:t>
    </dgm:pt>
    <dgm:pt modelId="{0FCA2009-16EC-4170-9177-089CD1CA68F2}" type="parTrans" cxnId="{3103ED92-689B-437B-A150-A0A12220400E}">
      <dgm:prSet/>
      <dgm:spPr/>
      <dgm:t>
        <a:bodyPr/>
        <a:lstStyle/>
        <a:p>
          <a:endParaRPr lang="es-ES" sz="1200">
            <a:latin typeface="+mn-lt"/>
          </a:endParaRPr>
        </a:p>
      </dgm:t>
    </dgm:pt>
    <dgm:pt modelId="{BB9ADCC6-02C4-4C09-A8B2-D313E0853ED0}" type="sibTrans" cxnId="{3103ED92-689B-437B-A150-A0A12220400E}">
      <dgm:prSet/>
      <dgm:spPr/>
      <dgm:t>
        <a:bodyPr/>
        <a:lstStyle/>
        <a:p>
          <a:endParaRPr lang="es-ES" sz="1200">
            <a:latin typeface="+mn-lt"/>
          </a:endParaRPr>
        </a:p>
      </dgm:t>
    </dgm:pt>
    <dgm:pt modelId="{D79D27E9-740E-47BC-AEE6-6E11D4D5E992}">
      <dgm:prSet custT="1"/>
      <dgm:spPr/>
      <dgm:t>
        <a:bodyPr/>
        <a:lstStyle/>
        <a:p>
          <a:r>
            <a:rPr lang="en-US" sz="1600" noProof="0" dirty="0">
              <a:latin typeface="+mn-lt"/>
            </a:rPr>
            <a:t>Sharing success and failures</a:t>
          </a:r>
          <a:endParaRPr lang="en-US" sz="900" noProof="0" dirty="0">
            <a:latin typeface="+mn-lt"/>
          </a:endParaRPr>
        </a:p>
      </dgm:t>
    </dgm:pt>
    <dgm:pt modelId="{AAED6C15-D26E-4176-B05D-11042CFE68B1}" type="parTrans" cxnId="{8D5ECDE6-EBE1-4E49-B121-F65808F02688}">
      <dgm:prSet/>
      <dgm:spPr/>
      <dgm:t>
        <a:bodyPr/>
        <a:lstStyle/>
        <a:p>
          <a:endParaRPr lang="es-ES" sz="1200">
            <a:latin typeface="+mn-lt"/>
          </a:endParaRPr>
        </a:p>
      </dgm:t>
    </dgm:pt>
    <dgm:pt modelId="{FF603057-0B87-4A3E-9D60-74EA0A25E535}" type="sibTrans" cxnId="{8D5ECDE6-EBE1-4E49-B121-F65808F02688}">
      <dgm:prSet/>
      <dgm:spPr/>
      <dgm:t>
        <a:bodyPr/>
        <a:lstStyle/>
        <a:p>
          <a:endParaRPr lang="es-ES" sz="1200">
            <a:latin typeface="+mn-lt"/>
          </a:endParaRPr>
        </a:p>
      </dgm:t>
    </dgm:pt>
    <dgm:pt modelId="{CDD301FA-60C5-4CFE-84B7-B93F252BC100}" type="pres">
      <dgm:prSet presAssocID="{0164FE28-93C1-4DF9-8D10-080B6FF3CE51}" presName="hierChild1" presStyleCnt="0">
        <dgm:presLayoutVars>
          <dgm:orgChart val="1"/>
          <dgm:chPref val="1"/>
          <dgm:dir/>
          <dgm:animOne val="branch"/>
          <dgm:animLvl val="lvl"/>
          <dgm:resizeHandles/>
        </dgm:presLayoutVars>
      </dgm:prSet>
      <dgm:spPr/>
    </dgm:pt>
    <dgm:pt modelId="{1A3167CB-E665-49F9-9247-F1C1E710C3E9}" type="pres">
      <dgm:prSet presAssocID="{9E229C3F-2E12-4349-9592-87DE67444050}" presName="hierRoot1" presStyleCnt="0">
        <dgm:presLayoutVars>
          <dgm:hierBranch val="init"/>
        </dgm:presLayoutVars>
      </dgm:prSet>
      <dgm:spPr/>
    </dgm:pt>
    <dgm:pt modelId="{C1412C93-A3DE-44C1-B042-1D4A87659837}" type="pres">
      <dgm:prSet presAssocID="{9E229C3F-2E12-4349-9592-87DE67444050}" presName="rootComposite1" presStyleCnt="0"/>
      <dgm:spPr/>
    </dgm:pt>
    <dgm:pt modelId="{D508C918-2AD6-4F8A-97D2-FD79BE79BEE7}" type="pres">
      <dgm:prSet presAssocID="{9E229C3F-2E12-4349-9592-87DE67444050}" presName="rootText1" presStyleLbl="node0" presStyleIdx="0" presStyleCnt="1" custScaleX="136448" custScaleY="162297">
        <dgm:presLayoutVars>
          <dgm:chPref val="3"/>
        </dgm:presLayoutVars>
      </dgm:prSet>
      <dgm:spPr/>
    </dgm:pt>
    <dgm:pt modelId="{01CF7169-926C-47AB-8955-EB3B0075515B}" type="pres">
      <dgm:prSet presAssocID="{9E229C3F-2E12-4349-9592-87DE67444050}" presName="rootConnector1" presStyleLbl="node1" presStyleIdx="0" presStyleCnt="0"/>
      <dgm:spPr/>
    </dgm:pt>
    <dgm:pt modelId="{7212C4E9-B2C3-4D66-8C16-4E3E04BDB4C0}" type="pres">
      <dgm:prSet presAssocID="{9E229C3F-2E12-4349-9592-87DE67444050}" presName="hierChild2" presStyleCnt="0"/>
      <dgm:spPr/>
    </dgm:pt>
    <dgm:pt modelId="{0D054E3D-B756-4112-94AE-5FCBF6F8DE4B}" type="pres">
      <dgm:prSet presAssocID="{1693C651-FC0D-4685-BF6E-6026C9BBF88C}" presName="Name37" presStyleLbl="parChTrans1D2" presStyleIdx="0" presStyleCnt="3"/>
      <dgm:spPr/>
    </dgm:pt>
    <dgm:pt modelId="{405923B6-1657-4817-857A-F5E79150CF92}" type="pres">
      <dgm:prSet presAssocID="{5FED6C03-A2EB-484B-BD80-694BB11F7D3B}" presName="hierRoot2" presStyleCnt="0">
        <dgm:presLayoutVars>
          <dgm:hierBranch val="init"/>
        </dgm:presLayoutVars>
      </dgm:prSet>
      <dgm:spPr/>
    </dgm:pt>
    <dgm:pt modelId="{18766303-E2B8-43F6-84DA-8A61D615DD50}" type="pres">
      <dgm:prSet presAssocID="{5FED6C03-A2EB-484B-BD80-694BB11F7D3B}" presName="rootComposite" presStyleCnt="0"/>
      <dgm:spPr/>
    </dgm:pt>
    <dgm:pt modelId="{3452ED08-5EF3-4247-8D8D-CAFC74328B5C}" type="pres">
      <dgm:prSet presAssocID="{5FED6C03-A2EB-484B-BD80-694BB11F7D3B}" presName="rootText" presStyleLbl="node2" presStyleIdx="0" presStyleCnt="3" custScaleX="112564" custScaleY="137917">
        <dgm:presLayoutVars>
          <dgm:chPref val="3"/>
        </dgm:presLayoutVars>
      </dgm:prSet>
      <dgm:spPr/>
    </dgm:pt>
    <dgm:pt modelId="{C8C12A62-A3CE-481A-BE1D-A5BCA98123CC}" type="pres">
      <dgm:prSet presAssocID="{5FED6C03-A2EB-484B-BD80-694BB11F7D3B}" presName="rootConnector" presStyleLbl="node2" presStyleIdx="0" presStyleCnt="3"/>
      <dgm:spPr/>
    </dgm:pt>
    <dgm:pt modelId="{1D52860B-36AD-41B9-AFD3-78C1C943BF51}" type="pres">
      <dgm:prSet presAssocID="{5FED6C03-A2EB-484B-BD80-694BB11F7D3B}" presName="hierChild4" presStyleCnt="0"/>
      <dgm:spPr/>
    </dgm:pt>
    <dgm:pt modelId="{5FB03064-7FE8-4868-85FC-E61D59E2E902}" type="pres">
      <dgm:prSet presAssocID="{C495619A-D3F4-44D3-B5E6-96C28A9316FA}" presName="Name37" presStyleLbl="parChTrans1D3" presStyleIdx="0" presStyleCnt="9"/>
      <dgm:spPr/>
    </dgm:pt>
    <dgm:pt modelId="{8F5F425B-A911-4DBD-9FBD-B2F051789665}" type="pres">
      <dgm:prSet presAssocID="{1B9A65BA-F04F-4FD8-8C68-B04479048180}" presName="hierRoot2" presStyleCnt="0">
        <dgm:presLayoutVars>
          <dgm:hierBranch val="init"/>
        </dgm:presLayoutVars>
      </dgm:prSet>
      <dgm:spPr/>
    </dgm:pt>
    <dgm:pt modelId="{19809FA6-FD71-4CFD-8D1D-9B323B860D99}" type="pres">
      <dgm:prSet presAssocID="{1B9A65BA-F04F-4FD8-8C68-B04479048180}" presName="rootComposite" presStyleCnt="0"/>
      <dgm:spPr/>
    </dgm:pt>
    <dgm:pt modelId="{D2ECAA43-EE49-4943-A22C-A7B2BB523DD6}" type="pres">
      <dgm:prSet presAssocID="{1B9A65BA-F04F-4FD8-8C68-B04479048180}" presName="rootText" presStyleLbl="node3" presStyleIdx="0" presStyleCnt="9">
        <dgm:presLayoutVars>
          <dgm:chPref val="3"/>
        </dgm:presLayoutVars>
      </dgm:prSet>
      <dgm:spPr/>
    </dgm:pt>
    <dgm:pt modelId="{E9907ECE-080E-4241-8695-FCFD966E9AE9}" type="pres">
      <dgm:prSet presAssocID="{1B9A65BA-F04F-4FD8-8C68-B04479048180}" presName="rootConnector" presStyleLbl="node3" presStyleIdx="0" presStyleCnt="9"/>
      <dgm:spPr/>
    </dgm:pt>
    <dgm:pt modelId="{C798B8FD-72FF-4140-9099-3F920AF7E362}" type="pres">
      <dgm:prSet presAssocID="{1B9A65BA-F04F-4FD8-8C68-B04479048180}" presName="hierChild4" presStyleCnt="0"/>
      <dgm:spPr/>
    </dgm:pt>
    <dgm:pt modelId="{503F96FE-179E-4316-9E52-E41D1147CF59}" type="pres">
      <dgm:prSet presAssocID="{1B9A65BA-F04F-4FD8-8C68-B04479048180}" presName="hierChild5" presStyleCnt="0"/>
      <dgm:spPr/>
    </dgm:pt>
    <dgm:pt modelId="{97551290-6E2D-4435-8E8B-0DFA2BCCCCE2}" type="pres">
      <dgm:prSet presAssocID="{B1FA0A41-CDF5-45BC-AA9E-FC4E5F7E5E7A}" presName="Name37" presStyleLbl="parChTrans1D3" presStyleIdx="1" presStyleCnt="9"/>
      <dgm:spPr/>
    </dgm:pt>
    <dgm:pt modelId="{2375B928-8D13-4310-B60D-B1AF9839F48B}" type="pres">
      <dgm:prSet presAssocID="{072879C6-40B6-449A-AEEA-315F6D1C96A7}" presName="hierRoot2" presStyleCnt="0">
        <dgm:presLayoutVars>
          <dgm:hierBranch val="init"/>
        </dgm:presLayoutVars>
      </dgm:prSet>
      <dgm:spPr/>
    </dgm:pt>
    <dgm:pt modelId="{4492FBC0-85F4-45A7-BA8A-A1279AD94604}" type="pres">
      <dgm:prSet presAssocID="{072879C6-40B6-449A-AEEA-315F6D1C96A7}" presName="rootComposite" presStyleCnt="0"/>
      <dgm:spPr/>
    </dgm:pt>
    <dgm:pt modelId="{F4D5A52A-5EF4-41FC-BEF4-1D1421AD5168}" type="pres">
      <dgm:prSet presAssocID="{072879C6-40B6-449A-AEEA-315F6D1C96A7}" presName="rootText" presStyleLbl="node3" presStyleIdx="1" presStyleCnt="9">
        <dgm:presLayoutVars>
          <dgm:chPref val="3"/>
        </dgm:presLayoutVars>
      </dgm:prSet>
      <dgm:spPr/>
    </dgm:pt>
    <dgm:pt modelId="{12A8CBC4-1770-4434-958D-402A96D21A13}" type="pres">
      <dgm:prSet presAssocID="{072879C6-40B6-449A-AEEA-315F6D1C96A7}" presName="rootConnector" presStyleLbl="node3" presStyleIdx="1" presStyleCnt="9"/>
      <dgm:spPr/>
    </dgm:pt>
    <dgm:pt modelId="{AB8C82D8-15DD-4840-9AC5-63F4B6863996}" type="pres">
      <dgm:prSet presAssocID="{072879C6-40B6-449A-AEEA-315F6D1C96A7}" presName="hierChild4" presStyleCnt="0"/>
      <dgm:spPr/>
    </dgm:pt>
    <dgm:pt modelId="{3B841AA1-B3E3-4DC6-8A2E-70360837A4D2}" type="pres">
      <dgm:prSet presAssocID="{072879C6-40B6-449A-AEEA-315F6D1C96A7}" presName="hierChild5" presStyleCnt="0"/>
      <dgm:spPr/>
    </dgm:pt>
    <dgm:pt modelId="{947DF247-DFBC-4851-8A4C-E3CB4A8CA804}" type="pres">
      <dgm:prSet presAssocID="{2B93E2A1-E410-444C-8CD2-27E634D1CA23}" presName="Name37" presStyleLbl="parChTrans1D3" presStyleIdx="2" presStyleCnt="9"/>
      <dgm:spPr/>
    </dgm:pt>
    <dgm:pt modelId="{4236DF0C-1607-4B5D-AF77-630148958B83}" type="pres">
      <dgm:prSet presAssocID="{C3DC66D6-AA9D-4DE7-B4C6-AAA79032596E}" presName="hierRoot2" presStyleCnt="0">
        <dgm:presLayoutVars>
          <dgm:hierBranch val="init"/>
        </dgm:presLayoutVars>
      </dgm:prSet>
      <dgm:spPr/>
    </dgm:pt>
    <dgm:pt modelId="{92A31ED8-7BE1-42F3-87DA-ACFF2A00C462}" type="pres">
      <dgm:prSet presAssocID="{C3DC66D6-AA9D-4DE7-B4C6-AAA79032596E}" presName="rootComposite" presStyleCnt="0"/>
      <dgm:spPr/>
    </dgm:pt>
    <dgm:pt modelId="{BDF87989-7785-407D-923E-EC1A2B71863A}" type="pres">
      <dgm:prSet presAssocID="{C3DC66D6-AA9D-4DE7-B4C6-AAA79032596E}" presName="rootText" presStyleLbl="node3" presStyleIdx="2" presStyleCnt="9">
        <dgm:presLayoutVars>
          <dgm:chPref val="3"/>
        </dgm:presLayoutVars>
      </dgm:prSet>
      <dgm:spPr/>
    </dgm:pt>
    <dgm:pt modelId="{0BBD9AD1-5100-4130-8359-455B18DEBA95}" type="pres">
      <dgm:prSet presAssocID="{C3DC66D6-AA9D-4DE7-B4C6-AAA79032596E}" presName="rootConnector" presStyleLbl="node3" presStyleIdx="2" presStyleCnt="9"/>
      <dgm:spPr/>
    </dgm:pt>
    <dgm:pt modelId="{C7ED9A2C-0049-4051-B655-506CD639B74F}" type="pres">
      <dgm:prSet presAssocID="{C3DC66D6-AA9D-4DE7-B4C6-AAA79032596E}" presName="hierChild4" presStyleCnt="0"/>
      <dgm:spPr/>
    </dgm:pt>
    <dgm:pt modelId="{03FAC02B-42AA-4076-A1B3-915B44AA33C0}" type="pres">
      <dgm:prSet presAssocID="{C3DC66D6-AA9D-4DE7-B4C6-AAA79032596E}" presName="hierChild5" presStyleCnt="0"/>
      <dgm:spPr/>
    </dgm:pt>
    <dgm:pt modelId="{BFA78A5C-659E-4900-9F98-47BF7B04A9BF}" type="pres">
      <dgm:prSet presAssocID="{5FED6C03-A2EB-484B-BD80-694BB11F7D3B}" presName="hierChild5" presStyleCnt="0"/>
      <dgm:spPr/>
    </dgm:pt>
    <dgm:pt modelId="{1C0C69DE-0E7A-46F0-A04F-0FC30BB51062}" type="pres">
      <dgm:prSet presAssocID="{1314D9DD-93CD-4681-A8AB-C0E46F9C7B5D}" presName="Name37" presStyleLbl="parChTrans1D2" presStyleIdx="1" presStyleCnt="3"/>
      <dgm:spPr/>
    </dgm:pt>
    <dgm:pt modelId="{3C84F952-0B39-4AA7-8124-DADFCAB77034}" type="pres">
      <dgm:prSet presAssocID="{2A4AF3F1-9FF6-4EC6-8D57-E99611588894}" presName="hierRoot2" presStyleCnt="0">
        <dgm:presLayoutVars>
          <dgm:hierBranch val="init"/>
        </dgm:presLayoutVars>
      </dgm:prSet>
      <dgm:spPr/>
    </dgm:pt>
    <dgm:pt modelId="{CF501B97-8F50-46FE-9A4A-787F88AD55A5}" type="pres">
      <dgm:prSet presAssocID="{2A4AF3F1-9FF6-4EC6-8D57-E99611588894}" presName="rootComposite" presStyleCnt="0"/>
      <dgm:spPr/>
    </dgm:pt>
    <dgm:pt modelId="{2F043D91-17FA-479F-A297-9E2602DC4A87}" type="pres">
      <dgm:prSet presAssocID="{2A4AF3F1-9FF6-4EC6-8D57-E99611588894}" presName="rootText" presStyleLbl="node2" presStyleIdx="1" presStyleCnt="3" custScaleX="112564" custScaleY="137917">
        <dgm:presLayoutVars>
          <dgm:chPref val="3"/>
        </dgm:presLayoutVars>
      </dgm:prSet>
      <dgm:spPr/>
    </dgm:pt>
    <dgm:pt modelId="{32914C99-CE13-44AE-8717-C886242D2D83}" type="pres">
      <dgm:prSet presAssocID="{2A4AF3F1-9FF6-4EC6-8D57-E99611588894}" presName="rootConnector" presStyleLbl="node2" presStyleIdx="1" presStyleCnt="3"/>
      <dgm:spPr/>
    </dgm:pt>
    <dgm:pt modelId="{46012E7C-9949-490B-9E05-9DFADF6B6E8D}" type="pres">
      <dgm:prSet presAssocID="{2A4AF3F1-9FF6-4EC6-8D57-E99611588894}" presName="hierChild4" presStyleCnt="0"/>
      <dgm:spPr/>
    </dgm:pt>
    <dgm:pt modelId="{7A90CFAB-9417-4515-AE5B-CB425BF9FD03}" type="pres">
      <dgm:prSet presAssocID="{A95BF824-84DB-45B3-9CEA-0689FDA91535}" presName="Name37" presStyleLbl="parChTrans1D3" presStyleIdx="3" presStyleCnt="9"/>
      <dgm:spPr/>
    </dgm:pt>
    <dgm:pt modelId="{7062A566-0A5F-42C4-B5DE-52CF9D3BC566}" type="pres">
      <dgm:prSet presAssocID="{B1F34658-34F5-4563-873F-286D778F18E2}" presName="hierRoot2" presStyleCnt="0">
        <dgm:presLayoutVars>
          <dgm:hierBranch val="init"/>
        </dgm:presLayoutVars>
      </dgm:prSet>
      <dgm:spPr/>
    </dgm:pt>
    <dgm:pt modelId="{A977CDFD-F385-46AD-A4B1-8CCF1BB858F1}" type="pres">
      <dgm:prSet presAssocID="{B1F34658-34F5-4563-873F-286D778F18E2}" presName="rootComposite" presStyleCnt="0"/>
      <dgm:spPr/>
    </dgm:pt>
    <dgm:pt modelId="{5B642981-E624-42A2-B265-E23D65F160AD}" type="pres">
      <dgm:prSet presAssocID="{B1F34658-34F5-4563-873F-286D778F18E2}" presName="rootText" presStyleLbl="node3" presStyleIdx="3" presStyleCnt="9">
        <dgm:presLayoutVars>
          <dgm:chPref val="3"/>
        </dgm:presLayoutVars>
      </dgm:prSet>
      <dgm:spPr/>
    </dgm:pt>
    <dgm:pt modelId="{4E4B99BC-DD18-4E11-8B44-2B93E9AACC96}" type="pres">
      <dgm:prSet presAssocID="{B1F34658-34F5-4563-873F-286D778F18E2}" presName="rootConnector" presStyleLbl="node3" presStyleIdx="3" presStyleCnt="9"/>
      <dgm:spPr/>
    </dgm:pt>
    <dgm:pt modelId="{49C7C8BA-5AFE-4DA4-B856-21E93B90AE2D}" type="pres">
      <dgm:prSet presAssocID="{B1F34658-34F5-4563-873F-286D778F18E2}" presName="hierChild4" presStyleCnt="0"/>
      <dgm:spPr/>
    </dgm:pt>
    <dgm:pt modelId="{4728D2E7-5AB5-4EEB-830D-70EB0A3BC29A}" type="pres">
      <dgm:prSet presAssocID="{B1F34658-34F5-4563-873F-286D778F18E2}" presName="hierChild5" presStyleCnt="0"/>
      <dgm:spPr/>
    </dgm:pt>
    <dgm:pt modelId="{C1DE828B-16D4-4753-A637-68292F0ED927}" type="pres">
      <dgm:prSet presAssocID="{C4EB01B5-D2A4-4350-A319-6B5DB45E05D7}" presName="Name37" presStyleLbl="parChTrans1D3" presStyleIdx="4" presStyleCnt="9"/>
      <dgm:spPr/>
    </dgm:pt>
    <dgm:pt modelId="{87CE3563-552B-408E-A7BA-08252359896B}" type="pres">
      <dgm:prSet presAssocID="{374D4C8C-6C44-4644-B90B-099FCD570597}" presName="hierRoot2" presStyleCnt="0">
        <dgm:presLayoutVars>
          <dgm:hierBranch val="init"/>
        </dgm:presLayoutVars>
      </dgm:prSet>
      <dgm:spPr/>
    </dgm:pt>
    <dgm:pt modelId="{1496D53C-EF33-4A8A-880B-5EFD1E60407E}" type="pres">
      <dgm:prSet presAssocID="{374D4C8C-6C44-4644-B90B-099FCD570597}" presName="rootComposite" presStyleCnt="0"/>
      <dgm:spPr/>
    </dgm:pt>
    <dgm:pt modelId="{4E822FEA-C47D-429E-A121-9A1F66BE7F5E}" type="pres">
      <dgm:prSet presAssocID="{374D4C8C-6C44-4644-B90B-099FCD570597}" presName="rootText" presStyleLbl="node3" presStyleIdx="4" presStyleCnt="9">
        <dgm:presLayoutVars>
          <dgm:chPref val="3"/>
        </dgm:presLayoutVars>
      </dgm:prSet>
      <dgm:spPr/>
    </dgm:pt>
    <dgm:pt modelId="{DCE86AD1-106F-46EE-BF76-C70C76126A7E}" type="pres">
      <dgm:prSet presAssocID="{374D4C8C-6C44-4644-B90B-099FCD570597}" presName="rootConnector" presStyleLbl="node3" presStyleIdx="4" presStyleCnt="9"/>
      <dgm:spPr/>
    </dgm:pt>
    <dgm:pt modelId="{A96C4CA3-57EF-4DE8-95EF-C6FB20B90F2E}" type="pres">
      <dgm:prSet presAssocID="{374D4C8C-6C44-4644-B90B-099FCD570597}" presName="hierChild4" presStyleCnt="0"/>
      <dgm:spPr/>
    </dgm:pt>
    <dgm:pt modelId="{ABAF27FE-5215-4EC0-8547-C1597F430CA2}" type="pres">
      <dgm:prSet presAssocID="{374D4C8C-6C44-4644-B90B-099FCD570597}" presName="hierChild5" presStyleCnt="0"/>
      <dgm:spPr/>
    </dgm:pt>
    <dgm:pt modelId="{D1D8B2E5-A9F5-4FA6-9F29-4D5705B4E395}" type="pres">
      <dgm:prSet presAssocID="{D0F085CE-2850-4643-B2D5-6648CBDA71A3}" presName="Name37" presStyleLbl="parChTrans1D3" presStyleIdx="5" presStyleCnt="9"/>
      <dgm:spPr/>
    </dgm:pt>
    <dgm:pt modelId="{A627BC21-B7B8-4EB5-B4BD-2AA41D57B86E}" type="pres">
      <dgm:prSet presAssocID="{658C6813-A160-4212-92B4-2E927F2FF2DE}" presName="hierRoot2" presStyleCnt="0">
        <dgm:presLayoutVars>
          <dgm:hierBranch val="init"/>
        </dgm:presLayoutVars>
      </dgm:prSet>
      <dgm:spPr/>
    </dgm:pt>
    <dgm:pt modelId="{D74DAE80-9074-44E4-AD9C-EE13A3760F0A}" type="pres">
      <dgm:prSet presAssocID="{658C6813-A160-4212-92B4-2E927F2FF2DE}" presName="rootComposite" presStyleCnt="0"/>
      <dgm:spPr/>
    </dgm:pt>
    <dgm:pt modelId="{9C62F691-F29A-48A4-9B47-39D19B26C910}" type="pres">
      <dgm:prSet presAssocID="{658C6813-A160-4212-92B4-2E927F2FF2DE}" presName="rootText" presStyleLbl="node3" presStyleIdx="5" presStyleCnt="9">
        <dgm:presLayoutVars>
          <dgm:chPref val="3"/>
        </dgm:presLayoutVars>
      </dgm:prSet>
      <dgm:spPr/>
    </dgm:pt>
    <dgm:pt modelId="{D420A727-0034-45FF-9817-DAC3874FFD12}" type="pres">
      <dgm:prSet presAssocID="{658C6813-A160-4212-92B4-2E927F2FF2DE}" presName="rootConnector" presStyleLbl="node3" presStyleIdx="5" presStyleCnt="9"/>
      <dgm:spPr/>
    </dgm:pt>
    <dgm:pt modelId="{19C8C6BE-E185-415E-9910-A13B63A6EE26}" type="pres">
      <dgm:prSet presAssocID="{658C6813-A160-4212-92B4-2E927F2FF2DE}" presName="hierChild4" presStyleCnt="0"/>
      <dgm:spPr/>
    </dgm:pt>
    <dgm:pt modelId="{13069FD3-3A1D-4092-87FA-F8A9B07311DA}" type="pres">
      <dgm:prSet presAssocID="{658C6813-A160-4212-92B4-2E927F2FF2DE}" presName="hierChild5" presStyleCnt="0"/>
      <dgm:spPr/>
    </dgm:pt>
    <dgm:pt modelId="{7116431B-80F2-4674-9A39-7A99E9FFD500}" type="pres">
      <dgm:prSet presAssocID="{2A4AF3F1-9FF6-4EC6-8D57-E99611588894}" presName="hierChild5" presStyleCnt="0"/>
      <dgm:spPr/>
    </dgm:pt>
    <dgm:pt modelId="{30EC6E44-B715-4459-A406-BDFD3F6ABCBC}" type="pres">
      <dgm:prSet presAssocID="{06CB56CF-0D9D-4258-B12B-B9617AF8068B}" presName="Name37" presStyleLbl="parChTrans1D2" presStyleIdx="2" presStyleCnt="3"/>
      <dgm:spPr/>
    </dgm:pt>
    <dgm:pt modelId="{BFEEB32E-D336-4A9B-9EAB-FC38BFB0F462}" type="pres">
      <dgm:prSet presAssocID="{7316220E-B99E-4B29-A801-9E503CFB6411}" presName="hierRoot2" presStyleCnt="0">
        <dgm:presLayoutVars>
          <dgm:hierBranch val="init"/>
        </dgm:presLayoutVars>
      </dgm:prSet>
      <dgm:spPr/>
    </dgm:pt>
    <dgm:pt modelId="{5A9491F6-9233-4CF5-BC7A-95CE6CAD2038}" type="pres">
      <dgm:prSet presAssocID="{7316220E-B99E-4B29-A801-9E503CFB6411}" presName="rootComposite" presStyleCnt="0"/>
      <dgm:spPr/>
    </dgm:pt>
    <dgm:pt modelId="{51FBF736-BE8C-47A7-A8F6-3218D805FDF1}" type="pres">
      <dgm:prSet presAssocID="{7316220E-B99E-4B29-A801-9E503CFB6411}" presName="rootText" presStyleLbl="node2" presStyleIdx="2" presStyleCnt="3" custScaleX="112564" custScaleY="137917">
        <dgm:presLayoutVars>
          <dgm:chPref val="3"/>
        </dgm:presLayoutVars>
      </dgm:prSet>
      <dgm:spPr/>
    </dgm:pt>
    <dgm:pt modelId="{49042A1D-78D4-4B5E-BB6D-DCC17CF85FBF}" type="pres">
      <dgm:prSet presAssocID="{7316220E-B99E-4B29-A801-9E503CFB6411}" presName="rootConnector" presStyleLbl="node2" presStyleIdx="2" presStyleCnt="3"/>
      <dgm:spPr/>
    </dgm:pt>
    <dgm:pt modelId="{D116A773-F289-4BB5-A5F5-A2B8877DA562}" type="pres">
      <dgm:prSet presAssocID="{7316220E-B99E-4B29-A801-9E503CFB6411}" presName="hierChild4" presStyleCnt="0"/>
      <dgm:spPr/>
    </dgm:pt>
    <dgm:pt modelId="{81AE6514-A3E1-4B70-8EC4-597025CDECA1}" type="pres">
      <dgm:prSet presAssocID="{08ED40F7-4669-4460-B6CD-85E0B24F495A}" presName="Name37" presStyleLbl="parChTrans1D3" presStyleIdx="6" presStyleCnt="9"/>
      <dgm:spPr/>
    </dgm:pt>
    <dgm:pt modelId="{D16433FB-DBD4-4A2B-BF17-551F048F233F}" type="pres">
      <dgm:prSet presAssocID="{D23E7FE0-B1E1-4679-845D-09954D23A259}" presName="hierRoot2" presStyleCnt="0">
        <dgm:presLayoutVars>
          <dgm:hierBranch val="init"/>
        </dgm:presLayoutVars>
      </dgm:prSet>
      <dgm:spPr/>
    </dgm:pt>
    <dgm:pt modelId="{9A82AAD3-FD00-4AD2-8770-324572178915}" type="pres">
      <dgm:prSet presAssocID="{D23E7FE0-B1E1-4679-845D-09954D23A259}" presName="rootComposite" presStyleCnt="0"/>
      <dgm:spPr/>
    </dgm:pt>
    <dgm:pt modelId="{9DF02BB2-A3FA-4D2E-9D9A-5E3DFBECCA04}" type="pres">
      <dgm:prSet presAssocID="{D23E7FE0-B1E1-4679-845D-09954D23A259}" presName="rootText" presStyleLbl="node3" presStyleIdx="6" presStyleCnt="9">
        <dgm:presLayoutVars>
          <dgm:chPref val="3"/>
        </dgm:presLayoutVars>
      </dgm:prSet>
      <dgm:spPr/>
    </dgm:pt>
    <dgm:pt modelId="{9D359FDF-2695-42D3-B9AA-93C1448DFD7E}" type="pres">
      <dgm:prSet presAssocID="{D23E7FE0-B1E1-4679-845D-09954D23A259}" presName="rootConnector" presStyleLbl="node3" presStyleIdx="6" presStyleCnt="9"/>
      <dgm:spPr/>
    </dgm:pt>
    <dgm:pt modelId="{054D400C-551F-467E-A747-AEDD0B1A9DB5}" type="pres">
      <dgm:prSet presAssocID="{D23E7FE0-B1E1-4679-845D-09954D23A259}" presName="hierChild4" presStyleCnt="0"/>
      <dgm:spPr/>
    </dgm:pt>
    <dgm:pt modelId="{11E5F5EC-D8E3-4BD4-8815-B97EE9FBFC6B}" type="pres">
      <dgm:prSet presAssocID="{D23E7FE0-B1E1-4679-845D-09954D23A259}" presName="hierChild5" presStyleCnt="0"/>
      <dgm:spPr/>
    </dgm:pt>
    <dgm:pt modelId="{B6F2F975-B783-4237-81D6-BA6726F5CF27}" type="pres">
      <dgm:prSet presAssocID="{0FCA2009-16EC-4170-9177-089CD1CA68F2}" presName="Name37" presStyleLbl="parChTrans1D3" presStyleIdx="7" presStyleCnt="9"/>
      <dgm:spPr/>
    </dgm:pt>
    <dgm:pt modelId="{954906DA-B93D-4F54-BB80-7DBE9AF5F098}" type="pres">
      <dgm:prSet presAssocID="{B51DC279-A55B-4B68-97EC-9A372302219B}" presName="hierRoot2" presStyleCnt="0">
        <dgm:presLayoutVars>
          <dgm:hierBranch val="init"/>
        </dgm:presLayoutVars>
      </dgm:prSet>
      <dgm:spPr/>
    </dgm:pt>
    <dgm:pt modelId="{16604612-DA35-4E77-A134-BC87967CEB12}" type="pres">
      <dgm:prSet presAssocID="{B51DC279-A55B-4B68-97EC-9A372302219B}" presName="rootComposite" presStyleCnt="0"/>
      <dgm:spPr/>
    </dgm:pt>
    <dgm:pt modelId="{A999B6EE-E1EA-41C0-A3EB-65E63B5A4390}" type="pres">
      <dgm:prSet presAssocID="{B51DC279-A55B-4B68-97EC-9A372302219B}" presName="rootText" presStyleLbl="node3" presStyleIdx="7" presStyleCnt="9">
        <dgm:presLayoutVars>
          <dgm:chPref val="3"/>
        </dgm:presLayoutVars>
      </dgm:prSet>
      <dgm:spPr/>
    </dgm:pt>
    <dgm:pt modelId="{6133C954-0401-47AA-909E-BB7EBB183FAB}" type="pres">
      <dgm:prSet presAssocID="{B51DC279-A55B-4B68-97EC-9A372302219B}" presName="rootConnector" presStyleLbl="node3" presStyleIdx="7" presStyleCnt="9"/>
      <dgm:spPr/>
    </dgm:pt>
    <dgm:pt modelId="{212935E4-86EF-4A5C-8917-000CB7BD448E}" type="pres">
      <dgm:prSet presAssocID="{B51DC279-A55B-4B68-97EC-9A372302219B}" presName="hierChild4" presStyleCnt="0"/>
      <dgm:spPr/>
    </dgm:pt>
    <dgm:pt modelId="{08AD143A-F380-483C-B705-F802D64ADF97}" type="pres">
      <dgm:prSet presAssocID="{B51DC279-A55B-4B68-97EC-9A372302219B}" presName="hierChild5" presStyleCnt="0"/>
      <dgm:spPr/>
    </dgm:pt>
    <dgm:pt modelId="{4F6223B1-FA75-449A-99EC-2957ECCF810A}" type="pres">
      <dgm:prSet presAssocID="{AAED6C15-D26E-4176-B05D-11042CFE68B1}" presName="Name37" presStyleLbl="parChTrans1D3" presStyleIdx="8" presStyleCnt="9"/>
      <dgm:spPr/>
    </dgm:pt>
    <dgm:pt modelId="{B2EED45E-0F22-4915-9882-E309315E7BFB}" type="pres">
      <dgm:prSet presAssocID="{D79D27E9-740E-47BC-AEE6-6E11D4D5E992}" presName="hierRoot2" presStyleCnt="0">
        <dgm:presLayoutVars>
          <dgm:hierBranch val="init"/>
        </dgm:presLayoutVars>
      </dgm:prSet>
      <dgm:spPr/>
    </dgm:pt>
    <dgm:pt modelId="{D242E3CE-41C0-442E-B221-A82F004CBCB1}" type="pres">
      <dgm:prSet presAssocID="{D79D27E9-740E-47BC-AEE6-6E11D4D5E992}" presName="rootComposite" presStyleCnt="0"/>
      <dgm:spPr/>
    </dgm:pt>
    <dgm:pt modelId="{B207CE96-31D1-4158-853D-DF3C8469CEF2}" type="pres">
      <dgm:prSet presAssocID="{D79D27E9-740E-47BC-AEE6-6E11D4D5E992}" presName="rootText" presStyleLbl="node3" presStyleIdx="8" presStyleCnt="9">
        <dgm:presLayoutVars>
          <dgm:chPref val="3"/>
        </dgm:presLayoutVars>
      </dgm:prSet>
      <dgm:spPr/>
    </dgm:pt>
    <dgm:pt modelId="{1F577B54-F093-4A9C-8241-E925428957ED}" type="pres">
      <dgm:prSet presAssocID="{D79D27E9-740E-47BC-AEE6-6E11D4D5E992}" presName="rootConnector" presStyleLbl="node3" presStyleIdx="8" presStyleCnt="9"/>
      <dgm:spPr/>
    </dgm:pt>
    <dgm:pt modelId="{F7D442D2-CD6C-4C03-8CA6-A20FACAADADD}" type="pres">
      <dgm:prSet presAssocID="{D79D27E9-740E-47BC-AEE6-6E11D4D5E992}" presName="hierChild4" presStyleCnt="0"/>
      <dgm:spPr/>
    </dgm:pt>
    <dgm:pt modelId="{77F58678-F4AD-433C-B87F-14497272FEF2}" type="pres">
      <dgm:prSet presAssocID="{D79D27E9-740E-47BC-AEE6-6E11D4D5E992}" presName="hierChild5" presStyleCnt="0"/>
      <dgm:spPr/>
    </dgm:pt>
    <dgm:pt modelId="{C8F6076C-DD5F-4F70-98A7-E01A65083288}" type="pres">
      <dgm:prSet presAssocID="{7316220E-B99E-4B29-A801-9E503CFB6411}" presName="hierChild5" presStyleCnt="0"/>
      <dgm:spPr/>
    </dgm:pt>
    <dgm:pt modelId="{089C187F-2F47-42E8-9FED-08C1B70370E0}" type="pres">
      <dgm:prSet presAssocID="{9E229C3F-2E12-4349-9592-87DE67444050}" presName="hierChild3" presStyleCnt="0"/>
      <dgm:spPr/>
    </dgm:pt>
  </dgm:ptLst>
  <dgm:cxnLst>
    <dgm:cxn modelId="{E239A002-8581-4649-B402-730218A43D0A}" type="presOf" srcId="{C495619A-D3F4-44D3-B5E6-96C28A9316FA}" destId="{5FB03064-7FE8-4868-85FC-E61D59E2E902}" srcOrd="0" destOrd="0" presId="urn:microsoft.com/office/officeart/2005/8/layout/orgChart1"/>
    <dgm:cxn modelId="{3D379D04-CCF1-493A-A347-5BB0101420EB}" srcId="{7316220E-B99E-4B29-A801-9E503CFB6411}" destId="{D23E7FE0-B1E1-4679-845D-09954D23A259}" srcOrd="0" destOrd="0" parTransId="{08ED40F7-4669-4460-B6CD-85E0B24F495A}" sibTransId="{2720E509-887B-4EC5-8114-812C13B81958}"/>
    <dgm:cxn modelId="{85E4A607-3987-4DA8-84CF-5A764942F83E}" type="presOf" srcId="{1B9A65BA-F04F-4FD8-8C68-B04479048180}" destId="{E9907ECE-080E-4241-8695-FCFD966E9AE9}" srcOrd="1" destOrd="0" presId="urn:microsoft.com/office/officeart/2005/8/layout/orgChart1"/>
    <dgm:cxn modelId="{DEC98514-2B10-431E-BEB6-7C41D85EE897}" type="presOf" srcId="{2A4AF3F1-9FF6-4EC6-8D57-E99611588894}" destId="{2F043D91-17FA-479F-A297-9E2602DC4A87}" srcOrd="0" destOrd="0" presId="urn:microsoft.com/office/officeart/2005/8/layout/orgChart1"/>
    <dgm:cxn modelId="{D1C5931F-0B9C-4753-AF79-FB762DD9C3D7}" srcId="{5FED6C03-A2EB-484B-BD80-694BB11F7D3B}" destId="{072879C6-40B6-449A-AEEA-315F6D1C96A7}" srcOrd="1" destOrd="0" parTransId="{B1FA0A41-CDF5-45BC-AA9E-FC4E5F7E5E7A}" sibTransId="{FF7019B9-23E8-45E9-8D77-C2726E93B8E3}"/>
    <dgm:cxn modelId="{776CD822-82F1-476F-9B29-6B60B39A9D2D}" type="presOf" srcId="{B1F34658-34F5-4563-873F-286D778F18E2}" destId="{4E4B99BC-DD18-4E11-8B44-2B93E9AACC96}" srcOrd="1" destOrd="0" presId="urn:microsoft.com/office/officeart/2005/8/layout/orgChart1"/>
    <dgm:cxn modelId="{9CB79633-8999-4D3C-90C6-D8F1F262038C}" srcId="{2A4AF3F1-9FF6-4EC6-8D57-E99611588894}" destId="{658C6813-A160-4212-92B4-2E927F2FF2DE}" srcOrd="2" destOrd="0" parTransId="{D0F085CE-2850-4643-B2D5-6648CBDA71A3}" sibTransId="{51F160A2-17D6-4A34-8F14-EDD0C4BF690C}"/>
    <dgm:cxn modelId="{C1778135-7E92-4E3C-A6D5-AEB6377B4882}" type="presOf" srcId="{D23E7FE0-B1E1-4679-845D-09954D23A259}" destId="{9D359FDF-2695-42D3-B9AA-93C1448DFD7E}" srcOrd="1" destOrd="0" presId="urn:microsoft.com/office/officeart/2005/8/layout/orgChart1"/>
    <dgm:cxn modelId="{70592139-2804-4D83-9F7D-F9AF4498B757}" type="presOf" srcId="{08ED40F7-4669-4460-B6CD-85E0B24F495A}" destId="{81AE6514-A3E1-4B70-8EC4-597025CDECA1}" srcOrd="0" destOrd="0" presId="urn:microsoft.com/office/officeart/2005/8/layout/orgChart1"/>
    <dgm:cxn modelId="{4E6E675B-6F45-4CD7-967E-FA099DBC7A2F}" type="presOf" srcId="{B51DC279-A55B-4B68-97EC-9A372302219B}" destId="{A999B6EE-E1EA-41C0-A3EB-65E63B5A4390}" srcOrd="0" destOrd="0" presId="urn:microsoft.com/office/officeart/2005/8/layout/orgChart1"/>
    <dgm:cxn modelId="{EAFE5663-9F26-4641-942A-8A1E9BE9DB7E}" type="presOf" srcId="{072879C6-40B6-449A-AEEA-315F6D1C96A7}" destId="{12A8CBC4-1770-4434-958D-402A96D21A13}" srcOrd="1" destOrd="0" presId="urn:microsoft.com/office/officeart/2005/8/layout/orgChart1"/>
    <dgm:cxn modelId="{D8CE9043-E52D-40E4-A185-27DD8B3CF784}" type="presOf" srcId="{B1FA0A41-CDF5-45BC-AA9E-FC4E5F7E5E7A}" destId="{97551290-6E2D-4435-8E8B-0DFA2BCCCCE2}" srcOrd="0" destOrd="0" presId="urn:microsoft.com/office/officeart/2005/8/layout/orgChart1"/>
    <dgm:cxn modelId="{4C3E6464-C528-400C-94C6-FF1D9615AC04}" srcId="{9E229C3F-2E12-4349-9592-87DE67444050}" destId="{7316220E-B99E-4B29-A801-9E503CFB6411}" srcOrd="2" destOrd="0" parTransId="{06CB56CF-0D9D-4258-B12B-B9617AF8068B}" sibTransId="{206F1BCF-7850-4543-8526-1D5FC9A805AB}"/>
    <dgm:cxn modelId="{F8657545-99F8-4B05-A13F-CB27F4DB4B12}" srcId="{0164FE28-93C1-4DF9-8D10-080B6FF3CE51}" destId="{9E229C3F-2E12-4349-9592-87DE67444050}" srcOrd="0" destOrd="0" parTransId="{40947FBF-9BF3-4659-A442-6D6D24F773A6}" sibTransId="{41231453-A0FE-4951-B5B8-177D003DA29E}"/>
    <dgm:cxn modelId="{11917368-A681-4A52-BD6C-089C52A7EED1}" type="presOf" srcId="{7316220E-B99E-4B29-A801-9E503CFB6411}" destId="{51FBF736-BE8C-47A7-A8F6-3218D805FDF1}" srcOrd="0" destOrd="0" presId="urn:microsoft.com/office/officeart/2005/8/layout/orgChart1"/>
    <dgm:cxn modelId="{769A476A-7CB3-4933-892D-8CD24D66E2F3}" type="presOf" srcId="{9E229C3F-2E12-4349-9592-87DE67444050}" destId="{01CF7169-926C-47AB-8955-EB3B0075515B}" srcOrd="1" destOrd="0" presId="urn:microsoft.com/office/officeart/2005/8/layout/orgChart1"/>
    <dgm:cxn modelId="{D0CDBF6C-C9E5-475E-85D7-6A473D8E48B8}" type="presOf" srcId="{D23E7FE0-B1E1-4679-845D-09954D23A259}" destId="{9DF02BB2-A3FA-4D2E-9D9A-5E3DFBECCA04}" srcOrd="0" destOrd="0" presId="urn:microsoft.com/office/officeart/2005/8/layout/orgChart1"/>
    <dgm:cxn modelId="{74B02B6D-0B81-4F7C-9376-17F37CA7FD2E}" type="presOf" srcId="{658C6813-A160-4212-92B4-2E927F2FF2DE}" destId="{D420A727-0034-45FF-9817-DAC3874FFD12}" srcOrd="1" destOrd="0" presId="urn:microsoft.com/office/officeart/2005/8/layout/orgChart1"/>
    <dgm:cxn modelId="{A9D3AD4E-E241-462A-88AB-30998C5D9743}" type="presOf" srcId="{072879C6-40B6-449A-AEEA-315F6D1C96A7}" destId="{F4D5A52A-5EF4-41FC-BEF4-1D1421AD5168}" srcOrd="0" destOrd="0" presId="urn:microsoft.com/office/officeart/2005/8/layout/orgChart1"/>
    <dgm:cxn modelId="{E483814F-6BCB-40BE-977D-AAC9109A46BE}" type="presOf" srcId="{D0F085CE-2850-4643-B2D5-6648CBDA71A3}" destId="{D1D8B2E5-A9F5-4FA6-9F29-4D5705B4E395}" srcOrd="0" destOrd="0" presId="urn:microsoft.com/office/officeart/2005/8/layout/orgChart1"/>
    <dgm:cxn modelId="{D72EBE56-DFB7-4F82-9702-591BA0E05805}" srcId="{2A4AF3F1-9FF6-4EC6-8D57-E99611588894}" destId="{374D4C8C-6C44-4644-B90B-099FCD570597}" srcOrd="1" destOrd="0" parTransId="{C4EB01B5-D2A4-4350-A319-6B5DB45E05D7}" sibTransId="{E0A32E91-E27F-4450-A3B4-9FD515281BB7}"/>
    <dgm:cxn modelId="{BB6AE976-6647-401E-B6E9-4134F8EA2376}" type="presOf" srcId="{1B9A65BA-F04F-4FD8-8C68-B04479048180}" destId="{D2ECAA43-EE49-4943-A22C-A7B2BB523DD6}" srcOrd="0" destOrd="0" presId="urn:microsoft.com/office/officeart/2005/8/layout/orgChart1"/>
    <dgm:cxn modelId="{41A32657-E40A-4071-8BCA-3BCC38BC413E}" type="presOf" srcId="{0FCA2009-16EC-4170-9177-089CD1CA68F2}" destId="{B6F2F975-B783-4237-81D6-BA6726F5CF27}" srcOrd="0" destOrd="0" presId="urn:microsoft.com/office/officeart/2005/8/layout/orgChart1"/>
    <dgm:cxn modelId="{83A07D7A-99D7-4CCD-9A86-63E66C404526}" type="presOf" srcId="{658C6813-A160-4212-92B4-2E927F2FF2DE}" destId="{9C62F691-F29A-48A4-9B47-39D19B26C910}" srcOrd="0" destOrd="0" presId="urn:microsoft.com/office/officeart/2005/8/layout/orgChart1"/>
    <dgm:cxn modelId="{CE1F397C-B4CB-40B6-BD77-FB84343D192F}" srcId="{9E229C3F-2E12-4349-9592-87DE67444050}" destId="{5FED6C03-A2EB-484B-BD80-694BB11F7D3B}" srcOrd="0" destOrd="0" parTransId="{1693C651-FC0D-4685-BF6E-6026C9BBF88C}" sibTransId="{CAE43BE1-925C-4477-BCA8-D68E15BAD7F2}"/>
    <dgm:cxn modelId="{5777D57F-3A27-4958-BC7D-05B9C82AE4CF}" type="presOf" srcId="{5FED6C03-A2EB-484B-BD80-694BB11F7D3B}" destId="{3452ED08-5EF3-4247-8D8D-CAFC74328B5C}" srcOrd="0" destOrd="0" presId="urn:microsoft.com/office/officeart/2005/8/layout/orgChart1"/>
    <dgm:cxn modelId="{F363578D-59FF-427C-B800-B1D180BDD2D9}" type="presOf" srcId="{2A4AF3F1-9FF6-4EC6-8D57-E99611588894}" destId="{32914C99-CE13-44AE-8717-C886242D2D83}" srcOrd="1" destOrd="0" presId="urn:microsoft.com/office/officeart/2005/8/layout/orgChart1"/>
    <dgm:cxn modelId="{AA33668E-44C8-4FFE-9538-F0E29FC5B2DB}" type="presOf" srcId="{374D4C8C-6C44-4644-B90B-099FCD570597}" destId="{DCE86AD1-106F-46EE-BF76-C70C76126A7E}" srcOrd="1" destOrd="0" presId="urn:microsoft.com/office/officeart/2005/8/layout/orgChart1"/>
    <dgm:cxn modelId="{A5C7588E-D7AC-4CBB-A7D2-5904B20051D5}" srcId="{2A4AF3F1-9FF6-4EC6-8D57-E99611588894}" destId="{B1F34658-34F5-4563-873F-286D778F18E2}" srcOrd="0" destOrd="0" parTransId="{A95BF824-84DB-45B3-9CEA-0689FDA91535}" sibTransId="{3DEED063-24A3-4C82-AE90-9C3737420925}"/>
    <dgm:cxn modelId="{2D135E90-756F-4EBF-800E-80C21EC9537F}" type="presOf" srcId="{7316220E-B99E-4B29-A801-9E503CFB6411}" destId="{49042A1D-78D4-4B5E-BB6D-DCC17CF85FBF}" srcOrd="1" destOrd="0" presId="urn:microsoft.com/office/officeart/2005/8/layout/orgChart1"/>
    <dgm:cxn modelId="{3103ED92-689B-437B-A150-A0A12220400E}" srcId="{7316220E-B99E-4B29-A801-9E503CFB6411}" destId="{B51DC279-A55B-4B68-97EC-9A372302219B}" srcOrd="1" destOrd="0" parTransId="{0FCA2009-16EC-4170-9177-089CD1CA68F2}" sibTransId="{BB9ADCC6-02C4-4C09-A8B2-D313E0853ED0}"/>
    <dgm:cxn modelId="{73E24D94-40C2-4317-A4A3-5A2CFBA8576C}" type="presOf" srcId="{D79D27E9-740E-47BC-AEE6-6E11D4D5E992}" destId="{1F577B54-F093-4A9C-8241-E925428957ED}" srcOrd="1" destOrd="0" presId="urn:microsoft.com/office/officeart/2005/8/layout/orgChart1"/>
    <dgm:cxn modelId="{B472AD9F-B5E0-4286-8E2E-8EA3366566D1}" type="presOf" srcId="{0164FE28-93C1-4DF9-8D10-080B6FF3CE51}" destId="{CDD301FA-60C5-4CFE-84B7-B93F252BC100}" srcOrd="0" destOrd="0" presId="urn:microsoft.com/office/officeart/2005/8/layout/orgChart1"/>
    <dgm:cxn modelId="{6D2864AE-809E-4E32-BC4D-984FB20FE5FC}" srcId="{9E229C3F-2E12-4349-9592-87DE67444050}" destId="{2A4AF3F1-9FF6-4EC6-8D57-E99611588894}" srcOrd="1" destOrd="0" parTransId="{1314D9DD-93CD-4681-A8AB-C0E46F9C7B5D}" sibTransId="{213A46BA-BDCE-46E2-8B75-A07C6D4FE95A}"/>
    <dgm:cxn modelId="{59103BB4-3760-4438-AEAA-AA844D22A317}" type="presOf" srcId="{C3DC66D6-AA9D-4DE7-B4C6-AAA79032596E}" destId="{0BBD9AD1-5100-4130-8359-455B18DEBA95}" srcOrd="1" destOrd="0" presId="urn:microsoft.com/office/officeart/2005/8/layout/orgChart1"/>
    <dgm:cxn modelId="{439502B5-9425-422F-9A5E-F9E401C1B165}" type="presOf" srcId="{1693C651-FC0D-4685-BF6E-6026C9BBF88C}" destId="{0D054E3D-B756-4112-94AE-5FCBF6F8DE4B}" srcOrd="0" destOrd="0" presId="urn:microsoft.com/office/officeart/2005/8/layout/orgChart1"/>
    <dgm:cxn modelId="{B20440B8-59EE-4BF5-9127-C449214AB6A9}" type="presOf" srcId="{D79D27E9-740E-47BC-AEE6-6E11D4D5E992}" destId="{B207CE96-31D1-4158-853D-DF3C8469CEF2}" srcOrd="0" destOrd="0" presId="urn:microsoft.com/office/officeart/2005/8/layout/orgChart1"/>
    <dgm:cxn modelId="{819EC2B9-3C84-43B6-8242-11DB0FC3BAFA}" srcId="{5FED6C03-A2EB-484B-BD80-694BB11F7D3B}" destId="{1B9A65BA-F04F-4FD8-8C68-B04479048180}" srcOrd="0" destOrd="0" parTransId="{C495619A-D3F4-44D3-B5E6-96C28A9316FA}" sibTransId="{6B6B9443-D47F-4093-BF12-F5B87968F2F1}"/>
    <dgm:cxn modelId="{F21DA6BA-28D4-4849-98A7-5C6403F1A5F6}" type="presOf" srcId="{AAED6C15-D26E-4176-B05D-11042CFE68B1}" destId="{4F6223B1-FA75-449A-99EC-2957ECCF810A}" srcOrd="0" destOrd="0" presId="urn:microsoft.com/office/officeart/2005/8/layout/orgChart1"/>
    <dgm:cxn modelId="{CF9A30C0-6848-4D88-AD5D-CD1CAA05794F}" type="presOf" srcId="{5FED6C03-A2EB-484B-BD80-694BB11F7D3B}" destId="{C8C12A62-A3CE-481A-BE1D-A5BCA98123CC}" srcOrd="1" destOrd="0" presId="urn:microsoft.com/office/officeart/2005/8/layout/orgChart1"/>
    <dgm:cxn modelId="{E7693BC3-C716-4F2F-9B10-7121E957C3AB}" type="presOf" srcId="{C4EB01B5-D2A4-4350-A319-6B5DB45E05D7}" destId="{C1DE828B-16D4-4753-A637-68292F0ED927}" srcOrd="0" destOrd="0" presId="urn:microsoft.com/office/officeart/2005/8/layout/orgChart1"/>
    <dgm:cxn modelId="{FB28E9C4-E098-4ACC-A2B6-1FBDD02E387C}" type="presOf" srcId="{A95BF824-84DB-45B3-9CEA-0689FDA91535}" destId="{7A90CFAB-9417-4515-AE5B-CB425BF9FD03}" srcOrd="0" destOrd="0" presId="urn:microsoft.com/office/officeart/2005/8/layout/orgChart1"/>
    <dgm:cxn modelId="{7F2278CB-01D3-4198-8966-29E4B12D97F4}" type="presOf" srcId="{2B93E2A1-E410-444C-8CD2-27E634D1CA23}" destId="{947DF247-DFBC-4851-8A4C-E3CB4A8CA804}" srcOrd="0" destOrd="0" presId="urn:microsoft.com/office/officeart/2005/8/layout/orgChart1"/>
    <dgm:cxn modelId="{FF098ECB-A459-4386-8BF4-60702920E5EE}" type="presOf" srcId="{9E229C3F-2E12-4349-9592-87DE67444050}" destId="{D508C918-2AD6-4F8A-97D2-FD79BE79BEE7}" srcOrd="0" destOrd="0" presId="urn:microsoft.com/office/officeart/2005/8/layout/orgChart1"/>
    <dgm:cxn modelId="{65F0ABCB-DCAE-4CAE-8907-4E15A0F3E514}" type="presOf" srcId="{1314D9DD-93CD-4681-A8AB-C0E46F9C7B5D}" destId="{1C0C69DE-0E7A-46F0-A04F-0FC30BB51062}" srcOrd="0" destOrd="0" presId="urn:microsoft.com/office/officeart/2005/8/layout/orgChart1"/>
    <dgm:cxn modelId="{A981F1CC-95BD-4614-B912-F8C853883D52}" type="presOf" srcId="{06CB56CF-0D9D-4258-B12B-B9617AF8068B}" destId="{30EC6E44-B715-4459-A406-BDFD3F6ABCBC}" srcOrd="0" destOrd="0" presId="urn:microsoft.com/office/officeart/2005/8/layout/orgChart1"/>
    <dgm:cxn modelId="{E048FCE3-3D10-4483-9852-8D5DA5CE6EC7}" type="presOf" srcId="{C3DC66D6-AA9D-4DE7-B4C6-AAA79032596E}" destId="{BDF87989-7785-407D-923E-EC1A2B71863A}" srcOrd="0" destOrd="0" presId="urn:microsoft.com/office/officeart/2005/8/layout/orgChart1"/>
    <dgm:cxn modelId="{8D5ECDE6-EBE1-4E49-B121-F65808F02688}" srcId="{7316220E-B99E-4B29-A801-9E503CFB6411}" destId="{D79D27E9-740E-47BC-AEE6-6E11D4D5E992}" srcOrd="2" destOrd="0" parTransId="{AAED6C15-D26E-4176-B05D-11042CFE68B1}" sibTransId="{FF603057-0B87-4A3E-9D60-74EA0A25E535}"/>
    <dgm:cxn modelId="{979642EC-D530-4A31-9502-B43BBA87FFC8}" type="presOf" srcId="{B51DC279-A55B-4B68-97EC-9A372302219B}" destId="{6133C954-0401-47AA-909E-BB7EBB183FAB}" srcOrd="1" destOrd="0" presId="urn:microsoft.com/office/officeart/2005/8/layout/orgChart1"/>
    <dgm:cxn modelId="{E64322EE-0AB4-4BCB-A0CD-8CE6DAAE3F79}" type="presOf" srcId="{B1F34658-34F5-4563-873F-286D778F18E2}" destId="{5B642981-E624-42A2-B265-E23D65F160AD}" srcOrd="0" destOrd="0" presId="urn:microsoft.com/office/officeart/2005/8/layout/orgChart1"/>
    <dgm:cxn modelId="{826DA1F6-F7E3-40F5-892E-62C208D4C1EA}" srcId="{5FED6C03-A2EB-484B-BD80-694BB11F7D3B}" destId="{C3DC66D6-AA9D-4DE7-B4C6-AAA79032596E}" srcOrd="2" destOrd="0" parTransId="{2B93E2A1-E410-444C-8CD2-27E634D1CA23}" sibTransId="{B16858AC-F949-4CBC-88CC-CF28B330A709}"/>
    <dgm:cxn modelId="{3A4A1EF7-59A1-4A75-A6C4-DF0918C2A81B}" type="presOf" srcId="{374D4C8C-6C44-4644-B90B-099FCD570597}" destId="{4E822FEA-C47D-429E-A121-9A1F66BE7F5E}" srcOrd="0" destOrd="0" presId="urn:microsoft.com/office/officeart/2005/8/layout/orgChart1"/>
    <dgm:cxn modelId="{D6A0E5CA-87E5-4016-9AC0-73B1BF740AF9}" type="presParOf" srcId="{CDD301FA-60C5-4CFE-84B7-B93F252BC100}" destId="{1A3167CB-E665-49F9-9247-F1C1E710C3E9}" srcOrd="0" destOrd="0" presId="urn:microsoft.com/office/officeart/2005/8/layout/orgChart1"/>
    <dgm:cxn modelId="{58E33CF3-8843-4D0B-84F8-0A684954839F}" type="presParOf" srcId="{1A3167CB-E665-49F9-9247-F1C1E710C3E9}" destId="{C1412C93-A3DE-44C1-B042-1D4A87659837}" srcOrd="0" destOrd="0" presId="urn:microsoft.com/office/officeart/2005/8/layout/orgChart1"/>
    <dgm:cxn modelId="{CF42B481-B851-4FDD-B223-DC56C78120C0}" type="presParOf" srcId="{C1412C93-A3DE-44C1-B042-1D4A87659837}" destId="{D508C918-2AD6-4F8A-97D2-FD79BE79BEE7}" srcOrd="0" destOrd="0" presId="urn:microsoft.com/office/officeart/2005/8/layout/orgChart1"/>
    <dgm:cxn modelId="{B72BE3A5-03D6-4BB0-9E80-303F1E11351E}" type="presParOf" srcId="{C1412C93-A3DE-44C1-B042-1D4A87659837}" destId="{01CF7169-926C-47AB-8955-EB3B0075515B}" srcOrd="1" destOrd="0" presId="urn:microsoft.com/office/officeart/2005/8/layout/orgChart1"/>
    <dgm:cxn modelId="{C83ECCB7-CCC7-4B96-91E6-403F6858DB91}" type="presParOf" srcId="{1A3167CB-E665-49F9-9247-F1C1E710C3E9}" destId="{7212C4E9-B2C3-4D66-8C16-4E3E04BDB4C0}" srcOrd="1" destOrd="0" presId="urn:microsoft.com/office/officeart/2005/8/layout/orgChart1"/>
    <dgm:cxn modelId="{3EC11DA6-AEEE-47D6-93B1-698FDD408263}" type="presParOf" srcId="{7212C4E9-B2C3-4D66-8C16-4E3E04BDB4C0}" destId="{0D054E3D-B756-4112-94AE-5FCBF6F8DE4B}" srcOrd="0" destOrd="0" presId="urn:microsoft.com/office/officeart/2005/8/layout/orgChart1"/>
    <dgm:cxn modelId="{6D4117BE-A30D-42F0-AC6C-65DF914FE668}" type="presParOf" srcId="{7212C4E9-B2C3-4D66-8C16-4E3E04BDB4C0}" destId="{405923B6-1657-4817-857A-F5E79150CF92}" srcOrd="1" destOrd="0" presId="urn:microsoft.com/office/officeart/2005/8/layout/orgChart1"/>
    <dgm:cxn modelId="{398923D7-3269-4CCA-9452-9E448E1116CD}" type="presParOf" srcId="{405923B6-1657-4817-857A-F5E79150CF92}" destId="{18766303-E2B8-43F6-84DA-8A61D615DD50}" srcOrd="0" destOrd="0" presId="urn:microsoft.com/office/officeart/2005/8/layout/orgChart1"/>
    <dgm:cxn modelId="{EEA764CF-0D2B-4E80-B9ED-43E0E51DAB68}" type="presParOf" srcId="{18766303-E2B8-43F6-84DA-8A61D615DD50}" destId="{3452ED08-5EF3-4247-8D8D-CAFC74328B5C}" srcOrd="0" destOrd="0" presId="urn:microsoft.com/office/officeart/2005/8/layout/orgChart1"/>
    <dgm:cxn modelId="{9EF10EFB-8FE6-4893-B253-515CD1851880}" type="presParOf" srcId="{18766303-E2B8-43F6-84DA-8A61D615DD50}" destId="{C8C12A62-A3CE-481A-BE1D-A5BCA98123CC}" srcOrd="1" destOrd="0" presId="urn:microsoft.com/office/officeart/2005/8/layout/orgChart1"/>
    <dgm:cxn modelId="{422B808B-6DEF-45B6-863B-151CFA1F08E7}" type="presParOf" srcId="{405923B6-1657-4817-857A-F5E79150CF92}" destId="{1D52860B-36AD-41B9-AFD3-78C1C943BF51}" srcOrd="1" destOrd="0" presId="urn:microsoft.com/office/officeart/2005/8/layout/orgChart1"/>
    <dgm:cxn modelId="{56A782C5-A53C-4FA5-890F-15718DB2A6FD}" type="presParOf" srcId="{1D52860B-36AD-41B9-AFD3-78C1C943BF51}" destId="{5FB03064-7FE8-4868-85FC-E61D59E2E902}" srcOrd="0" destOrd="0" presId="urn:microsoft.com/office/officeart/2005/8/layout/orgChart1"/>
    <dgm:cxn modelId="{5CFFE115-9813-44FA-BD21-99B98CAFFD46}" type="presParOf" srcId="{1D52860B-36AD-41B9-AFD3-78C1C943BF51}" destId="{8F5F425B-A911-4DBD-9FBD-B2F051789665}" srcOrd="1" destOrd="0" presId="urn:microsoft.com/office/officeart/2005/8/layout/orgChart1"/>
    <dgm:cxn modelId="{CAD4922D-E053-4D48-8DDB-791565B287D1}" type="presParOf" srcId="{8F5F425B-A911-4DBD-9FBD-B2F051789665}" destId="{19809FA6-FD71-4CFD-8D1D-9B323B860D99}" srcOrd="0" destOrd="0" presId="urn:microsoft.com/office/officeart/2005/8/layout/orgChart1"/>
    <dgm:cxn modelId="{93C80510-80D3-41C3-869F-0441D65021DB}" type="presParOf" srcId="{19809FA6-FD71-4CFD-8D1D-9B323B860D99}" destId="{D2ECAA43-EE49-4943-A22C-A7B2BB523DD6}" srcOrd="0" destOrd="0" presId="urn:microsoft.com/office/officeart/2005/8/layout/orgChart1"/>
    <dgm:cxn modelId="{FC2DFC94-DE08-4EA6-B6E3-1B6A0EE4F80A}" type="presParOf" srcId="{19809FA6-FD71-4CFD-8D1D-9B323B860D99}" destId="{E9907ECE-080E-4241-8695-FCFD966E9AE9}" srcOrd="1" destOrd="0" presId="urn:microsoft.com/office/officeart/2005/8/layout/orgChart1"/>
    <dgm:cxn modelId="{D87ECBAF-66E0-4A88-9966-380E1F6E612B}" type="presParOf" srcId="{8F5F425B-A911-4DBD-9FBD-B2F051789665}" destId="{C798B8FD-72FF-4140-9099-3F920AF7E362}" srcOrd="1" destOrd="0" presId="urn:microsoft.com/office/officeart/2005/8/layout/orgChart1"/>
    <dgm:cxn modelId="{F1B07A11-05BE-4B15-9106-6B824866C37E}" type="presParOf" srcId="{8F5F425B-A911-4DBD-9FBD-B2F051789665}" destId="{503F96FE-179E-4316-9E52-E41D1147CF59}" srcOrd="2" destOrd="0" presId="urn:microsoft.com/office/officeart/2005/8/layout/orgChart1"/>
    <dgm:cxn modelId="{D057415C-4950-46B5-AE0A-F4D86C6D7499}" type="presParOf" srcId="{1D52860B-36AD-41B9-AFD3-78C1C943BF51}" destId="{97551290-6E2D-4435-8E8B-0DFA2BCCCCE2}" srcOrd="2" destOrd="0" presId="urn:microsoft.com/office/officeart/2005/8/layout/orgChart1"/>
    <dgm:cxn modelId="{708345C8-71B0-467A-A89F-B810A470C597}" type="presParOf" srcId="{1D52860B-36AD-41B9-AFD3-78C1C943BF51}" destId="{2375B928-8D13-4310-B60D-B1AF9839F48B}" srcOrd="3" destOrd="0" presId="urn:microsoft.com/office/officeart/2005/8/layout/orgChart1"/>
    <dgm:cxn modelId="{44E6CC99-27AC-4FD9-AABC-799CDD9B9CBE}" type="presParOf" srcId="{2375B928-8D13-4310-B60D-B1AF9839F48B}" destId="{4492FBC0-85F4-45A7-BA8A-A1279AD94604}" srcOrd="0" destOrd="0" presId="urn:microsoft.com/office/officeart/2005/8/layout/orgChart1"/>
    <dgm:cxn modelId="{F0AA352B-A7A8-483B-B628-6F3FC4C8EBEF}" type="presParOf" srcId="{4492FBC0-85F4-45A7-BA8A-A1279AD94604}" destId="{F4D5A52A-5EF4-41FC-BEF4-1D1421AD5168}" srcOrd="0" destOrd="0" presId="urn:microsoft.com/office/officeart/2005/8/layout/orgChart1"/>
    <dgm:cxn modelId="{FFFFCB3D-4BC3-4BBB-A960-6618D8048AD7}" type="presParOf" srcId="{4492FBC0-85F4-45A7-BA8A-A1279AD94604}" destId="{12A8CBC4-1770-4434-958D-402A96D21A13}" srcOrd="1" destOrd="0" presId="urn:microsoft.com/office/officeart/2005/8/layout/orgChart1"/>
    <dgm:cxn modelId="{6155A542-C3BD-4098-8C74-B842BD144181}" type="presParOf" srcId="{2375B928-8D13-4310-B60D-B1AF9839F48B}" destId="{AB8C82D8-15DD-4840-9AC5-63F4B6863996}" srcOrd="1" destOrd="0" presId="urn:microsoft.com/office/officeart/2005/8/layout/orgChart1"/>
    <dgm:cxn modelId="{91F4B911-845B-4752-8396-236FB6B0B813}" type="presParOf" srcId="{2375B928-8D13-4310-B60D-B1AF9839F48B}" destId="{3B841AA1-B3E3-4DC6-8A2E-70360837A4D2}" srcOrd="2" destOrd="0" presId="urn:microsoft.com/office/officeart/2005/8/layout/orgChart1"/>
    <dgm:cxn modelId="{F2FCB47A-DA42-4AB3-AF29-63DC625F8B49}" type="presParOf" srcId="{1D52860B-36AD-41B9-AFD3-78C1C943BF51}" destId="{947DF247-DFBC-4851-8A4C-E3CB4A8CA804}" srcOrd="4" destOrd="0" presId="urn:microsoft.com/office/officeart/2005/8/layout/orgChart1"/>
    <dgm:cxn modelId="{A9DA8447-747F-4F32-B465-C91F2C2EC3E6}" type="presParOf" srcId="{1D52860B-36AD-41B9-AFD3-78C1C943BF51}" destId="{4236DF0C-1607-4B5D-AF77-630148958B83}" srcOrd="5" destOrd="0" presId="urn:microsoft.com/office/officeart/2005/8/layout/orgChart1"/>
    <dgm:cxn modelId="{9C55E42F-B1AB-4A03-BC5C-AA596EFF2749}" type="presParOf" srcId="{4236DF0C-1607-4B5D-AF77-630148958B83}" destId="{92A31ED8-7BE1-42F3-87DA-ACFF2A00C462}" srcOrd="0" destOrd="0" presId="urn:microsoft.com/office/officeart/2005/8/layout/orgChart1"/>
    <dgm:cxn modelId="{1628FEDE-D7DE-4C2A-8A49-FF7F7EEA40D4}" type="presParOf" srcId="{92A31ED8-7BE1-42F3-87DA-ACFF2A00C462}" destId="{BDF87989-7785-407D-923E-EC1A2B71863A}" srcOrd="0" destOrd="0" presId="urn:microsoft.com/office/officeart/2005/8/layout/orgChart1"/>
    <dgm:cxn modelId="{0A26403C-D539-4251-9C2E-44D805808A6B}" type="presParOf" srcId="{92A31ED8-7BE1-42F3-87DA-ACFF2A00C462}" destId="{0BBD9AD1-5100-4130-8359-455B18DEBA95}" srcOrd="1" destOrd="0" presId="urn:microsoft.com/office/officeart/2005/8/layout/orgChart1"/>
    <dgm:cxn modelId="{56AD2709-CE1E-4784-966B-E5B90759C95F}" type="presParOf" srcId="{4236DF0C-1607-4B5D-AF77-630148958B83}" destId="{C7ED9A2C-0049-4051-B655-506CD639B74F}" srcOrd="1" destOrd="0" presId="urn:microsoft.com/office/officeart/2005/8/layout/orgChart1"/>
    <dgm:cxn modelId="{ED458A66-4903-4262-B678-A761D5574CA0}" type="presParOf" srcId="{4236DF0C-1607-4B5D-AF77-630148958B83}" destId="{03FAC02B-42AA-4076-A1B3-915B44AA33C0}" srcOrd="2" destOrd="0" presId="urn:microsoft.com/office/officeart/2005/8/layout/orgChart1"/>
    <dgm:cxn modelId="{86CA3896-16BA-48B1-B562-94BE686C3988}" type="presParOf" srcId="{405923B6-1657-4817-857A-F5E79150CF92}" destId="{BFA78A5C-659E-4900-9F98-47BF7B04A9BF}" srcOrd="2" destOrd="0" presId="urn:microsoft.com/office/officeart/2005/8/layout/orgChart1"/>
    <dgm:cxn modelId="{D1D2DA8E-F1AF-42F2-A39D-1768912DA0AB}" type="presParOf" srcId="{7212C4E9-B2C3-4D66-8C16-4E3E04BDB4C0}" destId="{1C0C69DE-0E7A-46F0-A04F-0FC30BB51062}" srcOrd="2" destOrd="0" presId="urn:microsoft.com/office/officeart/2005/8/layout/orgChart1"/>
    <dgm:cxn modelId="{7F3A0BB4-E579-4E31-8DC7-96E3B84EFB9C}" type="presParOf" srcId="{7212C4E9-B2C3-4D66-8C16-4E3E04BDB4C0}" destId="{3C84F952-0B39-4AA7-8124-DADFCAB77034}" srcOrd="3" destOrd="0" presId="urn:microsoft.com/office/officeart/2005/8/layout/orgChart1"/>
    <dgm:cxn modelId="{C199D791-6DF5-4576-AB7F-4850D6AB2355}" type="presParOf" srcId="{3C84F952-0B39-4AA7-8124-DADFCAB77034}" destId="{CF501B97-8F50-46FE-9A4A-787F88AD55A5}" srcOrd="0" destOrd="0" presId="urn:microsoft.com/office/officeart/2005/8/layout/orgChart1"/>
    <dgm:cxn modelId="{2925FDC2-0705-48BA-85C3-B86560517860}" type="presParOf" srcId="{CF501B97-8F50-46FE-9A4A-787F88AD55A5}" destId="{2F043D91-17FA-479F-A297-9E2602DC4A87}" srcOrd="0" destOrd="0" presId="urn:microsoft.com/office/officeart/2005/8/layout/orgChart1"/>
    <dgm:cxn modelId="{BC1A5C81-7E76-47CE-8746-8C49C114D011}" type="presParOf" srcId="{CF501B97-8F50-46FE-9A4A-787F88AD55A5}" destId="{32914C99-CE13-44AE-8717-C886242D2D83}" srcOrd="1" destOrd="0" presId="urn:microsoft.com/office/officeart/2005/8/layout/orgChart1"/>
    <dgm:cxn modelId="{8C14999E-CB3B-4056-8B9C-740A6109B5EF}" type="presParOf" srcId="{3C84F952-0B39-4AA7-8124-DADFCAB77034}" destId="{46012E7C-9949-490B-9E05-9DFADF6B6E8D}" srcOrd="1" destOrd="0" presId="urn:microsoft.com/office/officeart/2005/8/layout/orgChart1"/>
    <dgm:cxn modelId="{74348E1F-0AB3-41EE-AFF8-F444B46BC7C7}" type="presParOf" srcId="{46012E7C-9949-490B-9E05-9DFADF6B6E8D}" destId="{7A90CFAB-9417-4515-AE5B-CB425BF9FD03}" srcOrd="0" destOrd="0" presId="urn:microsoft.com/office/officeart/2005/8/layout/orgChart1"/>
    <dgm:cxn modelId="{456F1113-A885-4597-905B-B6CD1E56690E}" type="presParOf" srcId="{46012E7C-9949-490B-9E05-9DFADF6B6E8D}" destId="{7062A566-0A5F-42C4-B5DE-52CF9D3BC566}" srcOrd="1" destOrd="0" presId="urn:microsoft.com/office/officeart/2005/8/layout/orgChart1"/>
    <dgm:cxn modelId="{4E049E95-30B2-4C4B-8A4D-64BE6F3EECEF}" type="presParOf" srcId="{7062A566-0A5F-42C4-B5DE-52CF9D3BC566}" destId="{A977CDFD-F385-46AD-A4B1-8CCF1BB858F1}" srcOrd="0" destOrd="0" presId="urn:microsoft.com/office/officeart/2005/8/layout/orgChart1"/>
    <dgm:cxn modelId="{D471B6F1-60C4-4A8B-BA4A-038EA4BF7CD0}" type="presParOf" srcId="{A977CDFD-F385-46AD-A4B1-8CCF1BB858F1}" destId="{5B642981-E624-42A2-B265-E23D65F160AD}" srcOrd="0" destOrd="0" presId="urn:microsoft.com/office/officeart/2005/8/layout/orgChart1"/>
    <dgm:cxn modelId="{49675C3A-9EE5-4791-B633-1CB74A304388}" type="presParOf" srcId="{A977CDFD-F385-46AD-A4B1-8CCF1BB858F1}" destId="{4E4B99BC-DD18-4E11-8B44-2B93E9AACC96}" srcOrd="1" destOrd="0" presId="urn:microsoft.com/office/officeart/2005/8/layout/orgChart1"/>
    <dgm:cxn modelId="{5FDA266F-97FD-43ED-8E90-3FB32FCAEABB}" type="presParOf" srcId="{7062A566-0A5F-42C4-B5DE-52CF9D3BC566}" destId="{49C7C8BA-5AFE-4DA4-B856-21E93B90AE2D}" srcOrd="1" destOrd="0" presId="urn:microsoft.com/office/officeart/2005/8/layout/orgChart1"/>
    <dgm:cxn modelId="{F622B3A1-EE7F-4640-AB5A-4E047EE82C24}" type="presParOf" srcId="{7062A566-0A5F-42C4-B5DE-52CF9D3BC566}" destId="{4728D2E7-5AB5-4EEB-830D-70EB0A3BC29A}" srcOrd="2" destOrd="0" presId="urn:microsoft.com/office/officeart/2005/8/layout/orgChart1"/>
    <dgm:cxn modelId="{A228094A-5866-4D46-9CE5-12B34C504024}" type="presParOf" srcId="{46012E7C-9949-490B-9E05-9DFADF6B6E8D}" destId="{C1DE828B-16D4-4753-A637-68292F0ED927}" srcOrd="2" destOrd="0" presId="urn:microsoft.com/office/officeart/2005/8/layout/orgChart1"/>
    <dgm:cxn modelId="{0DB355B0-EF55-4929-8327-E23EDB27B0B5}" type="presParOf" srcId="{46012E7C-9949-490B-9E05-9DFADF6B6E8D}" destId="{87CE3563-552B-408E-A7BA-08252359896B}" srcOrd="3" destOrd="0" presId="urn:microsoft.com/office/officeart/2005/8/layout/orgChart1"/>
    <dgm:cxn modelId="{A1EC1A33-91A3-4DAE-9ECE-CA1B8B492465}" type="presParOf" srcId="{87CE3563-552B-408E-A7BA-08252359896B}" destId="{1496D53C-EF33-4A8A-880B-5EFD1E60407E}" srcOrd="0" destOrd="0" presId="urn:microsoft.com/office/officeart/2005/8/layout/orgChart1"/>
    <dgm:cxn modelId="{C5957097-832D-42C4-9C05-FAC0EF3223B6}" type="presParOf" srcId="{1496D53C-EF33-4A8A-880B-5EFD1E60407E}" destId="{4E822FEA-C47D-429E-A121-9A1F66BE7F5E}" srcOrd="0" destOrd="0" presId="urn:microsoft.com/office/officeart/2005/8/layout/orgChart1"/>
    <dgm:cxn modelId="{C7E96ED5-9A45-4780-9630-DA8B5EFBF0A0}" type="presParOf" srcId="{1496D53C-EF33-4A8A-880B-5EFD1E60407E}" destId="{DCE86AD1-106F-46EE-BF76-C70C76126A7E}" srcOrd="1" destOrd="0" presId="urn:microsoft.com/office/officeart/2005/8/layout/orgChart1"/>
    <dgm:cxn modelId="{AE7AFFF4-D38E-48A7-B7DF-4E431FBD1497}" type="presParOf" srcId="{87CE3563-552B-408E-A7BA-08252359896B}" destId="{A96C4CA3-57EF-4DE8-95EF-C6FB20B90F2E}" srcOrd="1" destOrd="0" presId="urn:microsoft.com/office/officeart/2005/8/layout/orgChart1"/>
    <dgm:cxn modelId="{192CD04A-233B-43ED-8767-D120025CEE73}" type="presParOf" srcId="{87CE3563-552B-408E-A7BA-08252359896B}" destId="{ABAF27FE-5215-4EC0-8547-C1597F430CA2}" srcOrd="2" destOrd="0" presId="urn:microsoft.com/office/officeart/2005/8/layout/orgChart1"/>
    <dgm:cxn modelId="{6E6E5848-8148-4204-AB68-A40610206744}" type="presParOf" srcId="{46012E7C-9949-490B-9E05-9DFADF6B6E8D}" destId="{D1D8B2E5-A9F5-4FA6-9F29-4D5705B4E395}" srcOrd="4" destOrd="0" presId="urn:microsoft.com/office/officeart/2005/8/layout/orgChart1"/>
    <dgm:cxn modelId="{A3162984-03CE-401C-8BCB-704090B7D309}" type="presParOf" srcId="{46012E7C-9949-490B-9E05-9DFADF6B6E8D}" destId="{A627BC21-B7B8-4EB5-B4BD-2AA41D57B86E}" srcOrd="5" destOrd="0" presId="urn:microsoft.com/office/officeart/2005/8/layout/orgChart1"/>
    <dgm:cxn modelId="{27680C11-7502-478B-8896-DF4F0042F1D7}" type="presParOf" srcId="{A627BC21-B7B8-4EB5-B4BD-2AA41D57B86E}" destId="{D74DAE80-9074-44E4-AD9C-EE13A3760F0A}" srcOrd="0" destOrd="0" presId="urn:microsoft.com/office/officeart/2005/8/layout/orgChart1"/>
    <dgm:cxn modelId="{19DE0262-D8B0-4456-9223-47A488814718}" type="presParOf" srcId="{D74DAE80-9074-44E4-AD9C-EE13A3760F0A}" destId="{9C62F691-F29A-48A4-9B47-39D19B26C910}" srcOrd="0" destOrd="0" presId="urn:microsoft.com/office/officeart/2005/8/layout/orgChart1"/>
    <dgm:cxn modelId="{46060EA9-5055-482C-85D2-EC01B1C0E933}" type="presParOf" srcId="{D74DAE80-9074-44E4-AD9C-EE13A3760F0A}" destId="{D420A727-0034-45FF-9817-DAC3874FFD12}" srcOrd="1" destOrd="0" presId="urn:microsoft.com/office/officeart/2005/8/layout/orgChart1"/>
    <dgm:cxn modelId="{43F01F80-C629-417D-B02B-839EBDE3ECA1}" type="presParOf" srcId="{A627BC21-B7B8-4EB5-B4BD-2AA41D57B86E}" destId="{19C8C6BE-E185-415E-9910-A13B63A6EE26}" srcOrd="1" destOrd="0" presId="urn:microsoft.com/office/officeart/2005/8/layout/orgChart1"/>
    <dgm:cxn modelId="{AF348D0F-3A32-4897-BC3A-6BEB7129F47B}" type="presParOf" srcId="{A627BC21-B7B8-4EB5-B4BD-2AA41D57B86E}" destId="{13069FD3-3A1D-4092-87FA-F8A9B07311DA}" srcOrd="2" destOrd="0" presId="urn:microsoft.com/office/officeart/2005/8/layout/orgChart1"/>
    <dgm:cxn modelId="{D14CA86B-6BDD-4088-867A-D4601EC7005C}" type="presParOf" srcId="{3C84F952-0B39-4AA7-8124-DADFCAB77034}" destId="{7116431B-80F2-4674-9A39-7A99E9FFD500}" srcOrd="2" destOrd="0" presId="urn:microsoft.com/office/officeart/2005/8/layout/orgChart1"/>
    <dgm:cxn modelId="{4BA47B04-FE34-4B8F-8634-1C7070896179}" type="presParOf" srcId="{7212C4E9-B2C3-4D66-8C16-4E3E04BDB4C0}" destId="{30EC6E44-B715-4459-A406-BDFD3F6ABCBC}" srcOrd="4" destOrd="0" presId="urn:microsoft.com/office/officeart/2005/8/layout/orgChart1"/>
    <dgm:cxn modelId="{0B42F1F1-ADF4-457D-902E-0B09C0DEB35C}" type="presParOf" srcId="{7212C4E9-B2C3-4D66-8C16-4E3E04BDB4C0}" destId="{BFEEB32E-D336-4A9B-9EAB-FC38BFB0F462}" srcOrd="5" destOrd="0" presId="urn:microsoft.com/office/officeart/2005/8/layout/orgChart1"/>
    <dgm:cxn modelId="{812EE68B-334B-44C8-8808-DBA2F61D36F3}" type="presParOf" srcId="{BFEEB32E-D336-4A9B-9EAB-FC38BFB0F462}" destId="{5A9491F6-9233-4CF5-BC7A-95CE6CAD2038}" srcOrd="0" destOrd="0" presId="urn:microsoft.com/office/officeart/2005/8/layout/orgChart1"/>
    <dgm:cxn modelId="{4A3CBE9D-B97E-4ECC-90E4-DBD93B0C18E3}" type="presParOf" srcId="{5A9491F6-9233-4CF5-BC7A-95CE6CAD2038}" destId="{51FBF736-BE8C-47A7-A8F6-3218D805FDF1}" srcOrd="0" destOrd="0" presId="urn:microsoft.com/office/officeart/2005/8/layout/orgChart1"/>
    <dgm:cxn modelId="{F0365C07-FFF2-4BA5-8EED-67876F5DDB77}" type="presParOf" srcId="{5A9491F6-9233-4CF5-BC7A-95CE6CAD2038}" destId="{49042A1D-78D4-4B5E-BB6D-DCC17CF85FBF}" srcOrd="1" destOrd="0" presId="urn:microsoft.com/office/officeart/2005/8/layout/orgChart1"/>
    <dgm:cxn modelId="{CD5148B3-5CB2-4D34-9572-17BB4AF2A842}" type="presParOf" srcId="{BFEEB32E-D336-4A9B-9EAB-FC38BFB0F462}" destId="{D116A773-F289-4BB5-A5F5-A2B8877DA562}" srcOrd="1" destOrd="0" presId="urn:microsoft.com/office/officeart/2005/8/layout/orgChart1"/>
    <dgm:cxn modelId="{62759ACC-AC6A-4C0A-946F-C6C7D11921BA}" type="presParOf" srcId="{D116A773-F289-4BB5-A5F5-A2B8877DA562}" destId="{81AE6514-A3E1-4B70-8EC4-597025CDECA1}" srcOrd="0" destOrd="0" presId="urn:microsoft.com/office/officeart/2005/8/layout/orgChart1"/>
    <dgm:cxn modelId="{F9F766F1-BF2F-4657-A3C0-DD44FB08DDD3}" type="presParOf" srcId="{D116A773-F289-4BB5-A5F5-A2B8877DA562}" destId="{D16433FB-DBD4-4A2B-BF17-551F048F233F}" srcOrd="1" destOrd="0" presId="urn:microsoft.com/office/officeart/2005/8/layout/orgChart1"/>
    <dgm:cxn modelId="{40A46C97-DC91-4771-BB37-35550547C2C4}" type="presParOf" srcId="{D16433FB-DBD4-4A2B-BF17-551F048F233F}" destId="{9A82AAD3-FD00-4AD2-8770-324572178915}" srcOrd="0" destOrd="0" presId="urn:microsoft.com/office/officeart/2005/8/layout/orgChart1"/>
    <dgm:cxn modelId="{EBD14384-0F5E-48E4-BAB0-CEF3CA429E3C}" type="presParOf" srcId="{9A82AAD3-FD00-4AD2-8770-324572178915}" destId="{9DF02BB2-A3FA-4D2E-9D9A-5E3DFBECCA04}" srcOrd="0" destOrd="0" presId="urn:microsoft.com/office/officeart/2005/8/layout/orgChart1"/>
    <dgm:cxn modelId="{4136B60F-4033-442C-B37F-CD146F228472}" type="presParOf" srcId="{9A82AAD3-FD00-4AD2-8770-324572178915}" destId="{9D359FDF-2695-42D3-B9AA-93C1448DFD7E}" srcOrd="1" destOrd="0" presId="urn:microsoft.com/office/officeart/2005/8/layout/orgChart1"/>
    <dgm:cxn modelId="{7BDB4E30-6FB0-4B2D-BD56-820A568D65C8}" type="presParOf" srcId="{D16433FB-DBD4-4A2B-BF17-551F048F233F}" destId="{054D400C-551F-467E-A747-AEDD0B1A9DB5}" srcOrd="1" destOrd="0" presId="urn:microsoft.com/office/officeart/2005/8/layout/orgChart1"/>
    <dgm:cxn modelId="{488BF687-3027-4894-AC8A-3EE1168D061E}" type="presParOf" srcId="{D16433FB-DBD4-4A2B-BF17-551F048F233F}" destId="{11E5F5EC-D8E3-4BD4-8815-B97EE9FBFC6B}" srcOrd="2" destOrd="0" presId="urn:microsoft.com/office/officeart/2005/8/layout/orgChart1"/>
    <dgm:cxn modelId="{134DDB86-AF06-4217-B8F8-462750BD9E1D}" type="presParOf" srcId="{D116A773-F289-4BB5-A5F5-A2B8877DA562}" destId="{B6F2F975-B783-4237-81D6-BA6726F5CF27}" srcOrd="2" destOrd="0" presId="urn:microsoft.com/office/officeart/2005/8/layout/orgChart1"/>
    <dgm:cxn modelId="{E9D46AFD-CF32-445F-B917-7B627B385401}" type="presParOf" srcId="{D116A773-F289-4BB5-A5F5-A2B8877DA562}" destId="{954906DA-B93D-4F54-BB80-7DBE9AF5F098}" srcOrd="3" destOrd="0" presId="urn:microsoft.com/office/officeart/2005/8/layout/orgChart1"/>
    <dgm:cxn modelId="{2B6EA647-0125-4CC8-9663-1595EF5C5E1F}" type="presParOf" srcId="{954906DA-B93D-4F54-BB80-7DBE9AF5F098}" destId="{16604612-DA35-4E77-A134-BC87967CEB12}" srcOrd="0" destOrd="0" presId="urn:microsoft.com/office/officeart/2005/8/layout/orgChart1"/>
    <dgm:cxn modelId="{792E9611-A202-4C3C-9468-F498931A306F}" type="presParOf" srcId="{16604612-DA35-4E77-A134-BC87967CEB12}" destId="{A999B6EE-E1EA-41C0-A3EB-65E63B5A4390}" srcOrd="0" destOrd="0" presId="urn:microsoft.com/office/officeart/2005/8/layout/orgChart1"/>
    <dgm:cxn modelId="{E697A5D5-3EC2-440E-9850-0D2F59DADD64}" type="presParOf" srcId="{16604612-DA35-4E77-A134-BC87967CEB12}" destId="{6133C954-0401-47AA-909E-BB7EBB183FAB}" srcOrd="1" destOrd="0" presId="urn:microsoft.com/office/officeart/2005/8/layout/orgChart1"/>
    <dgm:cxn modelId="{DB4EE766-779D-4CA2-A9D7-9627C704EF5E}" type="presParOf" srcId="{954906DA-B93D-4F54-BB80-7DBE9AF5F098}" destId="{212935E4-86EF-4A5C-8917-000CB7BD448E}" srcOrd="1" destOrd="0" presId="urn:microsoft.com/office/officeart/2005/8/layout/orgChart1"/>
    <dgm:cxn modelId="{CF6CA9F3-8AB1-4D6D-AD4A-714BE0AB6701}" type="presParOf" srcId="{954906DA-B93D-4F54-BB80-7DBE9AF5F098}" destId="{08AD143A-F380-483C-B705-F802D64ADF97}" srcOrd="2" destOrd="0" presId="urn:microsoft.com/office/officeart/2005/8/layout/orgChart1"/>
    <dgm:cxn modelId="{D0F3CCFB-3E53-4DD6-8A32-F6B0C841E98D}" type="presParOf" srcId="{D116A773-F289-4BB5-A5F5-A2B8877DA562}" destId="{4F6223B1-FA75-449A-99EC-2957ECCF810A}" srcOrd="4" destOrd="0" presId="urn:microsoft.com/office/officeart/2005/8/layout/orgChart1"/>
    <dgm:cxn modelId="{8CCBF297-1B2A-45B7-9527-68881F359D77}" type="presParOf" srcId="{D116A773-F289-4BB5-A5F5-A2B8877DA562}" destId="{B2EED45E-0F22-4915-9882-E309315E7BFB}" srcOrd="5" destOrd="0" presId="urn:microsoft.com/office/officeart/2005/8/layout/orgChart1"/>
    <dgm:cxn modelId="{98F29E56-0D79-45B8-A21E-F128C58855B0}" type="presParOf" srcId="{B2EED45E-0F22-4915-9882-E309315E7BFB}" destId="{D242E3CE-41C0-442E-B221-A82F004CBCB1}" srcOrd="0" destOrd="0" presId="urn:microsoft.com/office/officeart/2005/8/layout/orgChart1"/>
    <dgm:cxn modelId="{DEF9ED2D-8381-4725-8C7B-99815C264479}" type="presParOf" srcId="{D242E3CE-41C0-442E-B221-A82F004CBCB1}" destId="{B207CE96-31D1-4158-853D-DF3C8469CEF2}" srcOrd="0" destOrd="0" presId="urn:microsoft.com/office/officeart/2005/8/layout/orgChart1"/>
    <dgm:cxn modelId="{47A7243A-A4BA-4425-B1CA-52C462FB5A9F}" type="presParOf" srcId="{D242E3CE-41C0-442E-B221-A82F004CBCB1}" destId="{1F577B54-F093-4A9C-8241-E925428957ED}" srcOrd="1" destOrd="0" presId="urn:microsoft.com/office/officeart/2005/8/layout/orgChart1"/>
    <dgm:cxn modelId="{FD87ED3F-56D2-4098-AC3D-05B8B37286AA}" type="presParOf" srcId="{B2EED45E-0F22-4915-9882-E309315E7BFB}" destId="{F7D442D2-CD6C-4C03-8CA6-A20FACAADADD}" srcOrd="1" destOrd="0" presId="urn:microsoft.com/office/officeart/2005/8/layout/orgChart1"/>
    <dgm:cxn modelId="{928D4C17-C084-451F-AC46-06B13F85AAF6}" type="presParOf" srcId="{B2EED45E-0F22-4915-9882-E309315E7BFB}" destId="{77F58678-F4AD-433C-B87F-14497272FEF2}" srcOrd="2" destOrd="0" presId="urn:microsoft.com/office/officeart/2005/8/layout/orgChart1"/>
    <dgm:cxn modelId="{86653D43-245F-42C4-82EC-297F22DE3BCA}" type="presParOf" srcId="{BFEEB32E-D336-4A9B-9EAB-FC38BFB0F462}" destId="{C8F6076C-DD5F-4F70-98A7-E01A65083288}" srcOrd="2" destOrd="0" presId="urn:microsoft.com/office/officeart/2005/8/layout/orgChart1"/>
    <dgm:cxn modelId="{018F7982-1486-4828-8E57-77F8FC139BF8}" type="presParOf" srcId="{1A3167CB-E665-49F9-9247-F1C1E710C3E9}" destId="{089C187F-2F47-42E8-9FED-08C1B70370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Dream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Telling problems and concerns</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couple’s projects</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time together</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Developing skills  100%</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Following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Exciting work</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Experiment with ideas</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Trust and sharing</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Visit frequently</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others’ projects</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success and failures</a:t>
          </a:r>
          <a:endParaRPr lang="en-US" sz="900" kern="1200" noProof="0" dirty="0">
            <a:latin typeface="+mn-lt"/>
          </a:endParaRPr>
        </a:p>
      </dsp:txBody>
      <dsp:txXfrm>
        <a:off x="4398879" y="4330588"/>
        <a:ext cx="1295146" cy="6475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Failure in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No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Can I trust on her?</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She doesn’t support me</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She doesn’t want to spend time</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Low level, mediocrity</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don’t have money to pay more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This work is monotonous</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always do things the same way</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Suspicion, distance</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don’t have time to visit them</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They don’t support me</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They don’t count on me</a:t>
          </a:r>
          <a:endParaRPr lang="en-US" sz="900" kern="1200" noProof="0" dirty="0">
            <a:latin typeface="+mn-lt"/>
          </a:endParaRPr>
        </a:p>
      </dsp:txBody>
      <dsp:txXfrm>
        <a:off x="4398879" y="4330588"/>
        <a:ext cx="1295146" cy="6475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Failure in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No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Can I trust on her?</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She doesn’t support me</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She doesn’t want to spend time</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Low level, mediocrity</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don’t have money to pay more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This work is monotonous</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always do things the same way</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Suspicion, distance</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don’t have time to visit them</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They don’t support me</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They don’t count on me</a:t>
          </a:r>
          <a:endParaRPr lang="en-US" sz="900" kern="1200" noProof="0" dirty="0">
            <a:latin typeface="+mn-lt"/>
          </a:endParaRPr>
        </a:p>
      </dsp:txBody>
      <dsp:txXfrm>
        <a:off x="4398879" y="4330588"/>
        <a:ext cx="1295146" cy="647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Dream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Telling problems and concerns</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couple’s projects</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time together</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Developing skills  100%</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Following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Exciting work</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Experiment with ideas</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Trust and sharing</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Visit frequently</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others’ projects</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success and failures</a:t>
          </a:r>
          <a:endParaRPr lang="en-US" sz="900" kern="1200" noProof="0" dirty="0">
            <a:latin typeface="+mn-lt"/>
          </a:endParaRPr>
        </a:p>
      </dsp:txBody>
      <dsp:txXfrm>
        <a:off x="4398879" y="4330588"/>
        <a:ext cx="1295146" cy="647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Dream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Telling problems and concerns</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couple’s projects</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time together</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Developing skills  100%</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Following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Exciting work</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Experiment with ideas</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Trust and sharing</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Visit frequently</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others’ projects</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success and failures</a:t>
          </a:r>
          <a:endParaRPr lang="en-US" sz="900" kern="1200" noProof="0" dirty="0">
            <a:latin typeface="+mn-lt"/>
          </a:endParaRPr>
        </a:p>
      </dsp:txBody>
      <dsp:txXfrm>
        <a:off x="4398879" y="4330588"/>
        <a:ext cx="1295146" cy="6475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Failure in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No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Can I trust on her?</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She doesn’t support me</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She doesn’t want to spend time</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Low level, mediocrity</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don’t have money to pay more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This work is monotonous</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always do things the same way</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Suspicion, distance</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don’t have time to visit them</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They don’t support me</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They don’t count on me</a:t>
          </a:r>
          <a:endParaRPr lang="en-US" sz="900" kern="1200" noProof="0" dirty="0">
            <a:latin typeface="+mn-lt"/>
          </a:endParaRPr>
        </a:p>
      </dsp:txBody>
      <dsp:txXfrm>
        <a:off x="4398879" y="4330588"/>
        <a:ext cx="1295146" cy="6475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Dream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Telling problems and concerns</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couple’s projects</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time together</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Developing skills  100%</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Following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Exciting work</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Experiment with ideas</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Trust and sharing</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Visit frequently</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others’ projects</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success and failures</a:t>
          </a:r>
          <a:endParaRPr lang="en-US" sz="900" kern="1200" noProof="0" dirty="0">
            <a:latin typeface="+mn-lt"/>
          </a:endParaRPr>
        </a:p>
      </dsp:txBody>
      <dsp:txXfrm>
        <a:off x="4398879" y="4330588"/>
        <a:ext cx="1295146" cy="647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Failure in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No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Can I trust on her?</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She doesn’t support me</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She doesn’t want to spend time</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Low level, mediocrity</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don’t have money to pay more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This work is monotonous</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always do things the same way</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Suspicion, distance</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don’t have time to visit them</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They don’t support me</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They don’t count on me</a:t>
          </a:r>
          <a:endParaRPr lang="en-US" sz="900" kern="1200" noProof="0" dirty="0">
            <a:latin typeface="+mn-lt"/>
          </a:endParaRPr>
        </a:p>
      </dsp:txBody>
      <dsp:txXfrm>
        <a:off x="4398879" y="4330588"/>
        <a:ext cx="1295146" cy="6475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Dream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Telling problems and concerns</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couple’s projects</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time together</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Developing skills  100%</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Following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Exciting work</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Experiment with ideas</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Trust and sharing</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Visit frequently</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others’ projects</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success and failures</a:t>
          </a:r>
          <a:endParaRPr lang="en-US" sz="900" kern="1200" noProof="0" dirty="0">
            <a:latin typeface="+mn-lt"/>
          </a:endParaRPr>
        </a:p>
      </dsp:txBody>
      <dsp:txXfrm>
        <a:off x="4398879" y="4330588"/>
        <a:ext cx="1295146" cy="6475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Failure in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No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Can I trust on her?</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She doesn’t support me</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She doesn’t want to spend time</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Low level, mediocrity</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don’t have money to pay more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This work is monotonous</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always do things the same way</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Suspicion, distance</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I don’t have time to visit them</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They don’t support me</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They don’t count on me</a:t>
          </a:r>
          <a:endParaRPr lang="en-US" sz="900" kern="1200" noProof="0" dirty="0">
            <a:latin typeface="+mn-lt"/>
          </a:endParaRPr>
        </a:p>
      </dsp:txBody>
      <dsp:txXfrm>
        <a:off x="4398879" y="4330588"/>
        <a:ext cx="1295146" cy="6475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23B1-FA75-449A-99EC-2957ECCF810A}">
      <dsp:nvSpPr>
        <dsp:cNvPr id="0" name=""/>
        <dsp:cNvSpPr/>
      </dsp:nvSpPr>
      <dsp:spPr>
        <a:xfrm>
          <a:off x="41801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2F975-B783-4237-81D6-BA6726F5CF27}">
      <dsp:nvSpPr>
        <dsp:cNvPr id="0" name=""/>
        <dsp:cNvSpPr/>
      </dsp:nvSpPr>
      <dsp:spPr>
        <a:xfrm>
          <a:off x="41801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6514-A3E1-4B70-8EC4-597025CDECA1}">
      <dsp:nvSpPr>
        <dsp:cNvPr id="0" name=""/>
        <dsp:cNvSpPr/>
      </dsp:nvSpPr>
      <dsp:spPr>
        <a:xfrm>
          <a:off x="41801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C6E44-B715-4459-A406-BDFD3F6ABCBC}">
      <dsp:nvSpPr>
        <dsp:cNvPr id="0" name=""/>
        <dsp:cNvSpPr/>
      </dsp:nvSpPr>
      <dsp:spPr>
        <a:xfrm>
          <a:off x="3033497" y="1054405"/>
          <a:ext cx="1729849" cy="271980"/>
        </a:xfrm>
        <a:custGeom>
          <a:avLst/>
          <a:gdLst/>
          <a:ahLst/>
          <a:cxnLst/>
          <a:rect l="0" t="0" r="0" b="0"/>
          <a:pathLst>
            <a:path>
              <a:moveTo>
                <a:pt x="0" y="0"/>
              </a:moveTo>
              <a:lnTo>
                <a:pt x="0" y="135990"/>
              </a:lnTo>
              <a:lnTo>
                <a:pt x="1729849" y="135990"/>
              </a:lnTo>
              <a:lnTo>
                <a:pt x="1729849"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8B2E5-A9F5-4FA6-9F29-4D5705B4E395}">
      <dsp:nvSpPr>
        <dsp:cNvPr id="0" name=""/>
        <dsp:cNvSpPr/>
      </dsp:nvSpPr>
      <dsp:spPr>
        <a:xfrm>
          <a:off x="245034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E828B-16D4-4753-A637-68292F0ED927}">
      <dsp:nvSpPr>
        <dsp:cNvPr id="0" name=""/>
        <dsp:cNvSpPr/>
      </dsp:nvSpPr>
      <dsp:spPr>
        <a:xfrm>
          <a:off x="245034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0CFAB-9417-4515-AE5B-CB425BF9FD03}">
      <dsp:nvSpPr>
        <dsp:cNvPr id="0" name=""/>
        <dsp:cNvSpPr/>
      </dsp:nvSpPr>
      <dsp:spPr>
        <a:xfrm>
          <a:off x="245034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69DE-0E7A-46F0-A04F-0FC30BB51062}">
      <dsp:nvSpPr>
        <dsp:cNvPr id="0" name=""/>
        <dsp:cNvSpPr/>
      </dsp:nvSpPr>
      <dsp:spPr>
        <a:xfrm>
          <a:off x="2987777" y="1054405"/>
          <a:ext cx="91440" cy="271980"/>
        </a:xfrm>
        <a:custGeom>
          <a:avLst/>
          <a:gdLst/>
          <a:ahLst/>
          <a:cxnLst/>
          <a:rect l="0" t="0" r="0" b="0"/>
          <a:pathLst>
            <a:path>
              <a:moveTo>
                <a:pt x="45720" y="0"/>
              </a:moveTo>
              <a:lnTo>
                <a:pt x="4572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DF247-DFBC-4851-8A4C-E3CB4A8CA804}">
      <dsp:nvSpPr>
        <dsp:cNvPr id="0" name=""/>
        <dsp:cNvSpPr/>
      </dsp:nvSpPr>
      <dsp:spPr>
        <a:xfrm>
          <a:off x="720499" y="2219499"/>
          <a:ext cx="218680" cy="2434875"/>
        </a:xfrm>
        <a:custGeom>
          <a:avLst/>
          <a:gdLst/>
          <a:ahLst/>
          <a:cxnLst/>
          <a:rect l="0" t="0" r="0" b="0"/>
          <a:pathLst>
            <a:path>
              <a:moveTo>
                <a:pt x="0" y="0"/>
              </a:moveTo>
              <a:lnTo>
                <a:pt x="0" y="2434875"/>
              </a:lnTo>
              <a:lnTo>
                <a:pt x="218680" y="24348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51290-6E2D-4435-8E8B-0DFA2BCCCCE2}">
      <dsp:nvSpPr>
        <dsp:cNvPr id="0" name=""/>
        <dsp:cNvSpPr/>
      </dsp:nvSpPr>
      <dsp:spPr>
        <a:xfrm>
          <a:off x="720499" y="2219499"/>
          <a:ext cx="218680" cy="1515321"/>
        </a:xfrm>
        <a:custGeom>
          <a:avLst/>
          <a:gdLst/>
          <a:ahLst/>
          <a:cxnLst/>
          <a:rect l="0" t="0" r="0" b="0"/>
          <a:pathLst>
            <a:path>
              <a:moveTo>
                <a:pt x="0" y="0"/>
              </a:moveTo>
              <a:lnTo>
                <a:pt x="0" y="1515321"/>
              </a:lnTo>
              <a:lnTo>
                <a:pt x="218680" y="15153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03064-7FE8-4868-85FC-E61D59E2E902}">
      <dsp:nvSpPr>
        <dsp:cNvPr id="0" name=""/>
        <dsp:cNvSpPr/>
      </dsp:nvSpPr>
      <dsp:spPr>
        <a:xfrm>
          <a:off x="720499" y="2219499"/>
          <a:ext cx="218680" cy="595767"/>
        </a:xfrm>
        <a:custGeom>
          <a:avLst/>
          <a:gdLst/>
          <a:ahLst/>
          <a:cxnLst/>
          <a:rect l="0" t="0" r="0" b="0"/>
          <a:pathLst>
            <a:path>
              <a:moveTo>
                <a:pt x="0" y="0"/>
              </a:moveTo>
              <a:lnTo>
                <a:pt x="0" y="595767"/>
              </a:lnTo>
              <a:lnTo>
                <a:pt x="218680" y="59576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54E3D-B756-4112-94AE-5FCBF6F8DE4B}">
      <dsp:nvSpPr>
        <dsp:cNvPr id="0" name=""/>
        <dsp:cNvSpPr/>
      </dsp:nvSpPr>
      <dsp:spPr>
        <a:xfrm>
          <a:off x="1303647" y="1054405"/>
          <a:ext cx="1729849" cy="271980"/>
        </a:xfrm>
        <a:custGeom>
          <a:avLst/>
          <a:gdLst/>
          <a:ahLst/>
          <a:cxnLst/>
          <a:rect l="0" t="0" r="0" b="0"/>
          <a:pathLst>
            <a:path>
              <a:moveTo>
                <a:pt x="1729849" y="0"/>
              </a:moveTo>
              <a:lnTo>
                <a:pt x="1729849" y="135990"/>
              </a:lnTo>
              <a:lnTo>
                <a:pt x="0" y="135990"/>
              </a:lnTo>
              <a:lnTo>
                <a:pt x="0" y="2719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8C918-2AD6-4F8A-97D2-FD79BE79BEE7}">
      <dsp:nvSpPr>
        <dsp:cNvPr id="0" name=""/>
        <dsp:cNvSpPr/>
      </dsp:nvSpPr>
      <dsp:spPr>
        <a:xfrm>
          <a:off x="2149896" y="3413"/>
          <a:ext cx="1767201" cy="10509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noProof="0" dirty="0">
              <a:latin typeface="+mn-lt"/>
            </a:rPr>
            <a:t>Dream life</a:t>
          </a:r>
        </a:p>
      </dsp:txBody>
      <dsp:txXfrm>
        <a:off x="2149896" y="3413"/>
        <a:ext cx="1767201" cy="1050992"/>
      </dsp:txXfrm>
    </dsp:sp>
    <dsp:sp modelId="{3452ED08-5EF3-4247-8D8D-CAFC74328B5C}">
      <dsp:nvSpPr>
        <dsp:cNvPr id="0" name=""/>
        <dsp:cNvSpPr/>
      </dsp:nvSpPr>
      <dsp:spPr>
        <a:xfrm>
          <a:off x="574713"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Couple: Sincerity and support</a:t>
          </a:r>
        </a:p>
      </dsp:txBody>
      <dsp:txXfrm>
        <a:off x="574713" y="1326385"/>
        <a:ext cx="1457868" cy="893113"/>
      </dsp:txXfrm>
    </dsp:sp>
    <dsp:sp modelId="{D2ECAA43-EE49-4943-A22C-A7B2BB523DD6}">
      <dsp:nvSpPr>
        <dsp:cNvPr id="0" name=""/>
        <dsp:cNvSpPr/>
      </dsp:nvSpPr>
      <dsp:spPr>
        <a:xfrm>
          <a:off x="939180"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Telling problems and concerns</a:t>
          </a:r>
        </a:p>
      </dsp:txBody>
      <dsp:txXfrm>
        <a:off x="939180" y="2491480"/>
        <a:ext cx="1295146" cy="647573"/>
      </dsp:txXfrm>
    </dsp:sp>
    <dsp:sp modelId="{F4D5A52A-5EF4-41FC-BEF4-1D1421AD5168}">
      <dsp:nvSpPr>
        <dsp:cNvPr id="0" name=""/>
        <dsp:cNvSpPr/>
      </dsp:nvSpPr>
      <dsp:spPr>
        <a:xfrm>
          <a:off x="939180"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couple’s projects</a:t>
          </a:r>
        </a:p>
      </dsp:txBody>
      <dsp:txXfrm>
        <a:off x="939180" y="3411034"/>
        <a:ext cx="1295146" cy="647573"/>
      </dsp:txXfrm>
    </dsp:sp>
    <dsp:sp modelId="{BDF87989-7785-407D-923E-EC1A2B71863A}">
      <dsp:nvSpPr>
        <dsp:cNvPr id="0" name=""/>
        <dsp:cNvSpPr/>
      </dsp:nvSpPr>
      <dsp:spPr>
        <a:xfrm>
          <a:off x="939180"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time together</a:t>
          </a:r>
        </a:p>
      </dsp:txBody>
      <dsp:txXfrm>
        <a:off x="939180" y="4330588"/>
        <a:ext cx="1295146" cy="647573"/>
      </dsp:txXfrm>
    </dsp:sp>
    <dsp:sp modelId="{2F043D91-17FA-479F-A297-9E2602DC4A87}">
      <dsp:nvSpPr>
        <dsp:cNvPr id="0" name=""/>
        <dsp:cNvSpPr/>
      </dsp:nvSpPr>
      <dsp:spPr>
        <a:xfrm>
          <a:off x="230456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Work: Developing skills  100%</a:t>
          </a:r>
        </a:p>
      </dsp:txBody>
      <dsp:txXfrm>
        <a:off x="2304562" y="1326385"/>
        <a:ext cx="1457868" cy="893113"/>
      </dsp:txXfrm>
    </dsp:sp>
    <dsp:sp modelId="{5B642981-E624-42A2-B265-E23D65F160AD}">
      <dsp:nvSpPr>
        <dsp:cNvPr id="0" name=""/>
        <dsp:cNvSpPr/>
      </dsp:nvSpPr>
      <dsp:spPr>
        <a:xfrm>
          <a:off x="266902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Following training</a:t>
          </a:r>
          <a:endParaRPr lang="en-US" sz="900" kern="1200" noProof="0" dirty="0">
            <a:latin typeface="+mn-lt"/>
          </a:endParaRPr>
        </a:p>
      </dsp:txBody>
      <dsp:txXfrm>
        <a:off x="2669029" y="2491480"/>
        <a:ext cx="1295146" cy="647573"/>
      </dsp:txXfrm>
    </dsp:sp>
    <dsp:sp modelId="{4E822FEA-C47D-429E-A121-9A1F66BE7F5E}">
      <dsp:nvSpPr>
        <dsp:cNvPr id="0" name=""/>
        <dsp:cNvSpPr/>
      </dsp:nvSpPr>
      <dsp:spPr>
        <a:xfrm>
          <a:off x="266902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Exciting work</a:t>
          </a:r>
          <a:endParaRPr lang="en-US" sz="900" kern="1200" noProof="0" dirty="0">
            <a:latin typeface="+mn-lt"/>
          </a:endParaRPr>
        </a:p>
      </dsp:txBody>
      <dsp:txXfrm>
        <a:off x="2669029" y="3411034"/>
        <a:ext cx="1295146" cy="647573"/>
      </dsp:txXfrm>
    </dsp:sp>
    <dsp:sp modelId="{9C62F691-F29A-48A4-9B47-39D19B26C910}">
      <dsp:nvSpPr>
        <dsp:cNvPr id="0" name=""/>
        <dsp:cNvSpPr/>
      </dsp:nvSpPr>
      <dsp:spPr>
        <a:xfrm>
          <a:off x="266902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Experiment with ideas</a:t>
          </a:r>
          <a:endParaRPr lang="en-US" sz="900" kern="1200" noProof="0" dirty="0">
            <a:latin typeface="+mn-lt"/>
          </a:endParaRPr>
        </a:p>
      </dsp:txBody>
      <dsp:txXfrm>
        <a:off x="2669029" y="4330588"/>
        <a:ext cx="1295146" cy="647573"/>
      </dsp:txXfrm>
    </dsp:sp>
    <dsp:sp modelId="{51FBF736-BE8C-47A7-A8F6-3218D805FDF1}">
      <dsp:nvSpPr>
        <dsp:cNvPr id="0" name=""/>
        <dsp:cNvSpPr/>
      </dsp:nvSpPr>
      <dsp:spPr>
        <a:xfrm>
          <a:off x="4034412" y="1326385"/>
          <a:ext cx="1457868" cy="8931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noProof="0" dirty="0">
              <a:latin typeface="+mn-lt"/>
            </a:rPr>
            <a:t>Family: Trust and sharing</a:t>
          </a:r>
        </a:p>
      </dsp:txBody>
      <dsp:txXfrm>
        <a:off x="4034412" y="1326385"/>
        <a:ext cx="1457868" cy="893113"/>
      </dsp:txXfrm>
    </dsp:sp>
    <dsp:sp modelId="{9DF02BB2-A3FA-4D2E-9D9A-5E3DFBECCA04}">
      <dsp:nvSpPr>
        <dsp:cNvPr id="0" name=""/>
        <dsp:cNvSpPr/>
      </dsp:nvSpPr>
      <dsp:spPr>
        <a:xfrm>
          <a:off x="4398879" y="2491480"/>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Visit frequently</a:t>
          </a:r>
        </a:p>
      </dsp:txBody>
      <dsp:txXfrm>
        <a:off x="4398879" y="2491480"/>
        <a:ext cx="1295146" cy="647573"/>
      </dsp:txXfrm>
    </dsp:sp>
    <dsp:sp modelId="{A999B6EE-E1EA-41C0-A3EB-65E63B5A4390}">
      <dsp:nvSpPr>
        <dsp:cNvPr id="0" name=""/>
        <dsp:cNvSpPr/>
      </dsp:nvSpPr>
      <dsp:spPr>
        <a:xfrm>
          <a:off x="4398879" y="3411034"/>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Support others’ projects</a:t>
          </a:r>
          <a:endParaRPr lang="en-US" sz="900" kern="1200" noProof="0" dirty="0">
            <a:latin typeface="+mn-lt"/>
          </a:endParaRPr>
        </a:p>
      </dsp:txBody>
      <dsp:txXfrm>
        <a:off x="4398879" y="3411034"/>
        <a:ext cx="1295146" cy="647573"/>
      </dsp:txXfrm>
    </dsp:sp>
    <dsp:sp modelId="{B207CE96-31D1-4158-853D-DF3C8469CEF2}">
      <dsp:nvSpPr>
        <dsp:cNvPr id="0" name=""/>
        <dsp:cNvSpPr/>
      </dsp:nvSpPr>
      <dsp:spPr>
        <a:xfrm>
          <a:off x="4398879" y="4330588"/>
          <a:ext cx="1295146" cy="6475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Sharing success and failures</a:t>
          </a:r>
          <a:endParaRPr lang="en-US" sz="900" kern="1200" noProof="0" dirty="0">
            <a:latin typeface="+mn-lt"/>
          </a:endParaRPr>
        </a:p>
      </dsp:txBody>
      <dsp:txXfrm>
        <a:off x="4398879" y="4330588"/>
        <a:ext cx="1295146" cy="6475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C1CBC-3DE8-49A8-8EE1-82C165E9B348}" type="datetimeFigureOut">
              <a:rPr lang="es-CO" smtClean="0"/>
              <a:t>8/07/2019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97FB3-1E54-4A01-BE74-6121A8A75921}" type="slidenum">
              <a:rPr lang="es-CO" smtClean="0"/>
              <a:t>‹#›</a:t>
            </a:fld>
            <a:endParaRPr lang="es-CO"/>
          </a:p>
        </p:txBody>
      </p:sp>
    </p:spTree>
    <p:extLst>
      <p:ext uri="{BB962C8B-B14F-4D97-AF65-F5344CB8AC3E}">
        <p14:creationId xmlns:p14="http://schemas.microsoft.com/office/powerpoint/2010/main" val="315065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Thanks for coming. I am going to present the talk entitled “Interfacing research on Clinical RFT and ACT: The case of RNT-focused ACT.” This a honor for me to be here presenting the research line that made me to move from Spain to Colombia to get the opportunity to conform a laboratory dedicated to answer some intuitions regarding how to enhance ACT efficacy. I am going to try to be relatively brief, so I don’t have time to explain RFT concepts from the very beginning. However, I think almost all of </a:t>
            </a:r>
            <a:r>
              <a:rPr lang="en-US"/>
              <a:t>you have </a:t>
            </a:r>
            <a:r>
              <a:rPr lang="en-US" dirty="0"/>
              <a:t>the basic knowledge of RFT to follow this presentation.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1</a:t>
            </a:fld>
            <a:endParaRPr lang="es-CO"/>
          </a:p>
        </p:txBody>
      </p:sp>
    </p:spTree>
    <p:extLst>
      <p:ext uri="{BB962C8B-B14F-4D97-AF65-F5344CB8AC3E}">
        <p14:creationId xmlns:p14="http://schemas.microsoft.com/office/powerpoint/2010/main" val="2153243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second tenet is that hierarchical negative reinforcers are constructed in a similar way via opposition relational framing. In this case, the person might derive in some moment that he might not be able to achieve his goals and that that would mean to be a failure in life.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10</a:t>
            </a:fld>
            <a:endParaRPr lang="es-CO"/>
          </a:p>
        </p:txBody>
      </p:sp>
    </p:spTree>
    <p:extLst>
      <p:ext uri="{BB962C8B-B14F-4D97-AF65-F5344CB8AC3E}">
        <p14:creationId xmlns:p14="http://schemas.microsoft.com/office/powerpoint/2010/main" val="239951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That would mean that he did not obtain the couple relationship that he wanted, that the working life was characterized by low demanding task and mediocrity and that family relationships were distant.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11</a:t>
            </a:fld>
            <a:endParaRPr lang="es-CO"/>
          </a:p>
        </p:txBody>
      </p:sp>
    </p:spTree>
    <p:extLst>
      <p:ext uri="{BB962C8B-B14F-4D97-AF65-F5344CB8AC3E}">
        <p14:creationId xmlns:p14="http://schemas.microsoft.com/office/powerpoint/2010/main" val="381275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third tenet is that thoughts and actions signaling hierarchical positive reinforcers acquires appetitive functions. For instance, talking about a traumatic experience with his couple would have a symbolic positive reinforcing function in spite of the updated suffering during the process.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12</a:t>
            </a:fld>
            <a:endParaRPr lang="es-CO"/>
          </a:p>
        </p:txBody>
      </p:sp>
    </p:spTree>
    <p:extLst>
      <p:ext uri="{BB962C8B-B14F-4D97-AF65-F5344CB8AC3E}">
        <p14:creationId xmlns:p14="http://schemas.microsoft.com/office/powerpoint/2010/main" val="204627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fourth tenet is that thoughts and actions signaling hierarchical negative reinforcers acquires aversive functions. For instance, noticing that his couple is not paying attention to a conversation regarding a relevant issue can have negative reinforcing functions while not being attended by an unknown person would be irrelevant.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13</a:t>
            </a:fld>
            <a:endParaRPr lang="es-CO"/>
          </a:p>
        </p:txBody>
      </p:sp>
    </p:spTree>
    <p:extLst>
      <p:ext uri="{BB962C8B-B14F-4D97-AF65-F5344CB8AC3E}">
        <p14:creationId xmlns:p14="http://schemas.microsoft.com/office/powerpoint/2010/main" val="286962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 is some empirical evidence of the previous tenets. In one of the studies of Barbara Gil-Luciano’s thesis, we recruited one hundred participants that underwent a diagnostic interview, responded to several self-report measures and a list of 70 negative thoughts that work as triggers for many people.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14</a:t>
            </a:fld>
            <a:endParaRPr lang="es-CO"/>
          </a:p>
        </p:txBody>
      </p:sp>
    </p:spTree>
    <p:extLst>
      <p:ext uri="{BB962C8B-B14F-4D97-AF65-F5344CB8AC3E}">
        <p14:creationId xmlns:p14="http://schemas.microsoft.com/office/powerpoint/2010/main" val="22381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Afterwards, we provided three diagrams that explained alternative relationships among the triggers they scored higher before. The first model represented a network with relationships of coordination. The experimenter said: “</a:t>
            </a:r>
            <a:r>
              <a:rPr lang="es-ES" sz="1200" kern="1200" dirty="0" err="1">
                <a:solidFill>
                  <a:schemeClr val="tx1"/>
                </a:solidFill>
                <a:effectLst/>
                <a:latin typeface="+mn-lt"/>
                <a:ea typeface="+mn-ea"/>
                <a:cs typeface="+mn-cs"/>
              </a:rPr>
              <a:t>According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diagram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you</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entangled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thought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same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extent</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person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chooses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diagram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feels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thoughts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same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degree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weight</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entanglement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words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thought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you</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consider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stronger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another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could</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seen</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identical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particles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same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size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strength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thoughts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gangsters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mobsters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would</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equally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dangerous</a:t>
            </a:r>
            <a:r>
              <a:rPr lang="es-ES" sz="1200" kern="1200" dirty="0">
                <a:solidFill>
                  <a:schemeClr val="tx1"/>
                </a:solidFill>
                <a:effectLst/>
                <a:latin typeface="+mn-lt"/>
                <a:ea typeface="+mn-ea"/>
                <a:cs typeface="+mn-cs"/>
              </a:rPr>
              <a:t>.”</a:t>
            </a:r>
            <a:endParaRPr lang="en-US" dirty="0"/>
          </a:p>
        </p:txBody>
      </p:sp>
      <p:sp>
        <p:nvSpPr>
          <p:cNvPr id="4" name="Marcador de número de diapositiva 3"/>
          <p:cNvSpPr>
            <a:spLocks noGrp="1"/>
          </p:cNvSpPr>
          <p:nvPr>
            <p:ph type="sldNum" sz="quarter" idx="5"/>
          </p:nvPr>
        </p:nvSpPr>
        <p:spPr/>
        <p:txBody>
          <a:bodyPr/>
          <a:lstStyle/>
          <a:p>
            <a:fld id="{AD497FB3-1E54-4A01-BE74-6121A8A75921}" type="slidenum">
              <a:rPr lang="es-CO" smtClean="0"/>
              <a:t>15</a:t>
            </a:fld>
            <a:endParaRPr lang="es-CO"/>
          </a:p>
        </p:txBody>
      </p:sp>
    </p:spTree>
    <p:extLst>
      <p:ext uri="{BB962C8B-B14F-4D97-AF65-F5344CB8AC3E}">
        <p14:creationId xmlns:p14="http://schemas.microsoft.com/office/powerpoint/2010/main" val="96669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second model was presented by saying: “</a:t>
            </a:r>
            <a:r>
              <a:rPr lang="en-GB" sz="1200" kern="1200" dirty="0">
                <a:solidFill>
                  <a:schemeClr val="tx1"/>
                </a:solidFill>
                <a:effectLst/>
                <a:latin typeface="+mn-lt"/>
                <a:ea typeface="+mn-ea"/>
                <a:cs typeface="+mn-cs"/>
              </a:rPr>
              <a:t>According to this diagram, you are caught more by some thoughts than by others. A person who chooses this diagram feels that thoughts have different degrees of weight and entanglement. That is, some thoughts are stronger than others. The thoughts could be seen as particles with different size and strength: some particles are larger and stronger, others are smaller and weaker. If the thoughts were gangster or mobsters, some of them would be more powerful and dangerous than others.”</a:t>
            </a:r>
            <a:endParaRPr lang="en-US" dirty="0"/>
          </a:p>
        </p:txBody>
      </p:sp>
      <p:sp>
        <p:nvSpPr>
          <p:cNvPr id="4" name="Marcador de número de diapositiva 3"/>
          <p:cNvSpPr>
            <a:spLocks noGrp="1"/>
          </p:cNvSpPr>
          <p:nvPr>
            <p:ph type="sldNum" sz="quarter" idx="5"/>
          </p:nvPr>
        </p:nvSpPr>
        <p:spPr/>
        <p:txBody>
          <a:bodyPr/>
          <a:lstStyle/>
          <a:p>
            <a:fld id="{AD497FB3-1E54-4A01-BE74-6121A8A75921}" type="slidenum">
              <a:rPr lang="es-CO" smtClean="0"/>
              <a:t>16</a:t>
            </a:fld>
            <a:endParaRPr lang="es-CO"/>
          </a:p>
        </p:txBody>
      </p:sp>
    </p:spTree>
    <p:extLst>
      <p:ext uri="{BB962C8B-B14F-4D97-AF65-F5344CB8AC3E}">
        <p14:creationId xmlns:p14="http://schemas.microsoft.com/office/powerpoint/2010/main" val="60318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Lastly, the third model represented a hierarchical network and was presented this way: “</a:t>
            </a:r>
            <a:r>
              <a:rPr lang="es-ES" sz="1200" kern="1200" dirty="0" err="1">
                <a:solidFill>
                  <a:schemeClr val="tx1"/>
                </a:solidFill>
                <a:effectLst/>
                <a:latin typeface="+mn-lt"/>
                <a:ea typeface="+mn-ea"/>
                <a:cs typeface="+mn-cs"/>
              </a:rPr>
              <a:t>According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diagram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some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thoughts</a:t>
            </a:r>
            <a:r>
              <a:rPr lang="es-ES" sz="1200" kern="1200" dirty="0">
                <a:solidFill>
                  <a:schemeClr val="tx1"/>
                </a:solidFill>
                <a:effectLst/>
                <a:latin typeface="+mn-lt"/>
                <a:ea typeface="+mn-ea"/>
                <a:cs typeface="+mn-cs"/>
              </a:rPr>
              <a:t> catch </a:t>
            </a:r>
            <a:r>
              <a:rPr lang="es-ES" sz="1200" kern="1200" dirty="0" err="1">
                <a:solidFill>
                  <a:schemeClr val="tx1"/>
                </a:solidFill>
                <a:effectLst/>
                <a:latin typeface="+mn-lt"/>
                <a:ea typeface="+mn-ea"/>
                <a:cs typeface="+mn-cs"/>
              </a:rPr>
              <a:t>you</a:t>
            </a:r>
            <a:r>
              <a:rPr lang="es-ES" sz="1200" kern="1200" dirty="0">
                <a:solidFill>
                  <a:schemeClr val="tx1"/>
                </a:solidFill>
                <a:effectLst/>
                <a:latin typeface="+mn-lt"/>
                <a:ea typeface="+mn-ea"/>
                <a:cs typeface="+mn-cs"/>
              </a:rPr>
              <a:t> more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they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revolve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around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stronger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them</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person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chooses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diagram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feels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thoughts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different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degrees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weight</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entranglement</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 general </a:t>
            </a:r>
            <a:r>
              <a:rPr lang="es-ES" sz="1200" kern="1200" dirty="0" err="1">
                <a:solidFill>
                  <a:schemeClr val="tx1"/>
                </a:solidFill>
                <a:effectLst/>
                <a:latin typeface="+mn-lt"/>
                <a:ea typeface="+mn-ea"/>
                <a:cs typeface="+mn-cs"/>
              </a:rPr>
              <a:t>thought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concern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encompasses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more concrete </a:t>
            </a:r>
            <a:r>
              <a:rPr lang="es-ES" sz="1200" kern="1200" dirty="0" err="1">
                <a:solidFill>
                  <a:schemeClr val="tx1"/>
                </a:solidFill>
                <a:effectLst/>
                <a:latin typeface="+mn-lt"/>
                <a:ea typeface="+mn-ea"/>
                <a:cs typeface="+mn-cs"/>
              </a:rPr>
              <a:t>thoughts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concerns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general </a:t>
            </a:r>
            <a:r>
              <a:rPr lang="es-ES" sz="1200" kern="1200" dirty="0" err="1">
                <a:solidFill>
                  <a:schemeClr val="tx1"/>
                </a:solidFill>
                <a:effectLst/>
                <a:latin typeface="+mn-lt"/>
                <a:ea typeface="+mn-ea"/>
                <a:cs typeface="+mn-cs"/>
              </a:rPr>
              <a:t>thought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concern</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worry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could</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seen</a:t>
            </a:r>
            <a:r>
              <a:rPr lang="es-ES" sz="1200" kern="1200" dirty="0">
                <a:solidFill>
                  <a:schemeClr val="tx1"/>
                </a:solidFill>
                <a:effectLst/>
                <a:latin typeface="+mn-lt"/>
                <a:ea typeface="+mn-ea"/>
                <a:cs typeface="+mn-cs"/>
              </a:rPr>
              <a:t> as a </a:t>
            </a:r>
            <a:r>
              <a:rPr lang="es-ES" sz="1200" kern="1200" dirty="0" err="1">
                <a:solidFill>
                  <a:schemeClr val="tx1"/>
                </a:solidFill>
                <a:effectLst/>
                <a:latin typeface="+mn-lt"/>
                <a:ea typeface="+mn-ea"/>
                <a:cs typeface="+mn-cs"/>
              </a:rPr>
              <a:t>core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nucleus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around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which</a:t>
            </a:r>
            <a:r>
              <a:rPr lang="es-ES" sz="1200" kern="1200" dirty="0">
                <a:solidFill>
                  <a:schemeClr val="tx1"/>
                </a:solidFill>
                <a:effectLst/>
                <a:latin typeface="+mn-lt"/>
                <a:ea typeface="+mn-ea"/>
                <a:cs typeface="+mn-cs"/>
              </a:rPr>
              <a:t> more concrete </a:t>
            </a:r>
            <a:r>
              <a:rPr lang="es-ES" sz="1200" kern="1200" dirty="0" err="1">
                <a:solidFill>
                  <a:schemeClr val="tx1"/>
                </a:solidFill>
                <a:effectLst/>
                <a:latin typeface="+mn-lt"/>
                <a:ea typeface="+mn-ea"/>
                <a:cs typeface="+mn-cs"/>
              </a:rPr>
              <a:t>thoughts</a:t>
            </a:r>
            <a:r>
              <a:rPr lang="es-ES" sz="1200" kern="1200" dirty="0">
                <a:solidFill>
                  <a:schemeClr val="tx1"/>
                </a:solidFill>
                <a:effectLst/>
                <a:latin typeface="+mn-lt"/>
                <a:ea typeface="+mn-ea"/>
                <a:cs typeface="+mn-cs"/>
              </a:rPr>
              <a:t> spin. </a:t>
            </a:r>
            <a:r>
              <a:rPr lang="es-ES" sz="1200" kern="1200" dirty="0" err="1">
                <a:solidFill>
                  <a:schemeClr val="tx1"/>
                </a:solidFill>
                <a:effectLst/>
                <a:latin typeface="+mn-lt"/>
                <a:ea typeface="+mn-ea"/>
                <a:cs typeface="+mn-cs"/>
              </a:rPr>
              <a:t>If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nucleus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exist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particles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would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exist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thoughts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gangsters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mobsters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general </a:t>
            </a:r>
            <a:r>
              <a:rPr lang="es-ES" sz="1200" kern="1200" dirty="0" err="1">
                <a:solidFill>
                  <a:schemeClr val="tx1"/>
                </a:solidFill>
                <a:effectLst/>
                <a:latin typeface="+mn-lt"/>
                <a:ea typeface="+mn-ea"/>
                <a:cs typeface="+mn-cs"/>
              </a:rPr>
              <a:t>thought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concern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could</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seen</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Patron</a:t>
            </a:r>
            <a:r>
              <a:rPr lang="es-E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The Godfather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governs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over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mobsters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Patron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didn’t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exist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mobsters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would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strength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without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him</a:t>
            </a:r>
            <a:r>
              <a:rPr lang="es-ES" sz="1200" kern="1200" dirty="0">
                <a:solidFill>
                  <a:schemeClr val="tx1"/>
                </a:solidFill>
                <a:effectLst/>
                <a:latin typeface="+mn-lt"/>
                <a:ea typeface="+mn-ea"/>
                <a:cs typeface="+mn-cs"/>
              </a:rPr>
              <a:t>.”</a:t>
            </a:r>
            <a:endParaRPr lang="en-US" dirty="0"/>
          </a:p>
        </p:txBody>
      </p:sp>
      <p:sp>
        <p:nvSpPr>
          <p:cNvPr id="4" name="Marcador de número de diapositiva 3"/>
          <p:cNvSpPr>
            <a:spLocks noGrp="1"/>
          </p:cNvSpPr>
          <p:nvPr>
            <p:ph type="sldNum" sz="quarter" idx="5"/>
          </p:nvPr>
        </p:nvSpPr>
        <p:spPr/>
        <p:txBody>
          <a:bodyPr/>
          <a:lstStyle/>
          <a:p>
            <a:fld id="{AD497FB3-1E54-4A01-BE74-6121A8A75921}" type="slidenum">
              <a:rPr lang="es-CO" smtClean="0"/>
              <a:t>17</a:t>
            </a:fld>
            <a:endParaRPr lang="es-CO"/>
          </a:p>
        </p:txBody>
      </p:sp>
    </p:spTree>
    <p:extLst>
      <p:ext uri="{BB962C8B-B14F-4D97-AF65-F5344CB8AC3E}">
        <p14:creationId xmlns:p14="http://schemas.microsoft.com/office/powerpoint/2010/main" val="3848527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Participants</a:t>
            </a:r>
            <a:r>
              <a:rPr lang="es-CO" dirty="0"/>
              <a:t> </a:t>
            </a:r>
            <a:r>
              <a:rPr lang="es-CO" dirty="0" err="1"/>
              <a:t>were</a:t>
            </a:r>
            <a:r>
              <a:rPr lang="es-CO" dirty="0"/>
              <a:t> </a:t>
            </a:r>
            <a:r>
              <a:rPr lang="es-CO" dirty="0" err="1"/>
              <a:t>asked</a:t>
            </a:r>
            <a:r>
              <a:rPr lang="es-CO" dirty="0"/>
              <a:t> </a:t>
            </a:r>
            <a:r>
              <a:rPr lang="es-CO" dirty="0" err="1"/>
              <a:t>to</a:t>
            </a:r>
            <a:r>
              <a:rPr lang="es-CO" dirty="0"/>
              <a:t> </a:t>
            </a:r>
            <a:r>
              <a:rPr lang="es-CO" dirty="0" err="1"/>
              <a:t>select</a:t>
            </a:r>
            <a:r>
              <a:rPr lang="es-CO" dirty="0"/>
              <a:t> </a:t>
            </a:r>
            <a:r>
              <a:rPr lang="es-CO" dirty="0" err="1"/>
              <a:t>the</a:t>
            </a:r>
            <a:r>
              <a:rPr lang="es-CO" dirty="0"/>
              <a:t> </a:t>
            </a:r>
            <a:r>
              <a:rPr lang="es-CO" dirty="0" err="1"/>
              <a:t>most</a:t>
            </a:r>
            <a:r>
              <a:rPr lang="es-CO" dirty="0"/>
              <a:t> </a:t>
            </a:r>
            <a:r>
              <a:rPr lang="es-CO" dirty="0" err="1"/>
              <a:t>appropriate</a:t>
            </a:r>
            <a:r>
              <a:rPr lang="es-CO" dirty="0"/>
              <a:t> </a:t>
            </a:r>
            <a:r>
              <a:rPr lang="es-CO" dirty="0" err="1"/>
              <a:t>model</a:t>
            </a:r>
            <a:r>
              <a:rPr lang="es-CO" dirty="0"/>
              <a:t> </a:t>
            </a:r>
            <a:r>
              <a:rPr lang="es-CO" dirty="0" err="1"/>
              <a:t>for</a:t>
            </a:r>
            <a:r>
              <a:rPr lang="es-CO" dirty="0"/>
              <a:t> </a:t>
            </a:r>
            <a:r>
              <a:rPr lang="es-CO" dirty="0" err="1"/>
              <a:t>them</a:t>
            </a:r>
            <a:r>
              <a:rPr lang="es-CO" dirty="0"/>
              <a:t>.</a:t>
            </a:r>
            <a:endParaRPr lang="en-US" dirty="0"/>
          </a:p>
        </p:txBody>
      </p:sp>
      <p:sp>
        <p:nvSpPr>
          <p:cNvPr id="4" name="Marcador de número de diapositiva 3"/>
          <p:cNvSpPr>
            <a:spLocks noGrp="1"/>
          </p:cNvSpPr>
          <p:nvPr>
            <p:ph type="sldNum" sz="quarter" idx="5"/>
          </p:nvPr>
        </p:nvSpPr>
        <p:spPr/>
        <p:txBody>
          <a:bodyPr/>
          <a:lstStyle/>
          <a:p>
            <a:fld id="{AD497FB3-1E54-4A01-BE74-6121A8A75921}" type="slidenum">
              <a:rPr lang="es-CO" smtClean="0"/>
              <a:t>18</a:t>
            </a:fld>
            <a:endParaRPr lang="es-CO"/>
          </a:p>
        </p:txBody>
      </p:sp>
    </p:spTree>
    <p:extLst>
      <p:ext uri="{BB962C8B-B14F-4D97-AF65-F5344CB8AC3E}">
        <p14:creationId xmlns:p14="http://schemas.microsoft.com/office/powerpoint/2010/main" val="2515427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About 80% of participants selected the hierarchical network model. Eighteen percent selected comparison and only 2% coordination.</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19</a:t>
            </a:fld>
            <a:endParaRPr lang="es-CO"/>
          </a:p>
        </p:txBody>
      </p:sp>
    </p:spTree>
    <p:extLst>
      <p:ext uri="{BB962C8B-B14F-4D97-AF65-F5344CB8AC3E}">
        <p14:creationId xmlns:p14="http://schemas.microsoft.com/office/powerpoint/2010/main" val="386725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Let me say before beginning that, although this presentation is done by me, I am just a researcher and that my verbal behavior has been influenced by many other researchers who also were influenced by other researchers. Science is collaborative effort. Without the research conducted by Murray </a:t>
            </a:r>
            <a:r>
              <a:rPr lang="en-US" dirty="0" err="1"/>
              <a:t>Sidman</a:t>
            </a:r>
            <a:r>
              <a:rPr lang="en-US" dirty="0"/>
              <a:t> on equivalence classes, this presentation would have not been possible. Without Steve Hayes work developing both ACT and RFT, of course, I would not be here. Without the extensive research conducted by Dermot and Yvonne Barnes-Holmes, this presentation would have not been possible. The same applies to many and many researchers that have influenced our verbal behaviors: Kelly Wilson, </a:t>
            </a:r>
            <a:r>
              <a:rPr lang="en-US" dirty="0" err="1"/>
              <a:t>Niklas</a:t>
            </a:r>
            <a:r>
              <a:rPr lang="en-US" dirty="0"/>
              <a:t> </a:t>
            </a:r>
            <a:r>
              <a:rPr lang="en-US" dirty="0" err="1"/>
              <a:t>Törneke</a:t>
            </a:r>
            <a:r>
              <a:rPr lang="en-US" dirty="0"/>
              <a:t>, Mike </a:t>
            </a:r>
            <a:r>
              <a:rPr lang="en-US" dirty="0" err="1"/>
              <a:t>Dougher</a:t>
            </a:r>
            <a:r>
              <a:rPr lang="en-US" dirty="0"/>
              <a:t>, Ian Stewart, Louise McHugh, Matt and Jennifer </a:t>
            </a:r>
            <a:r>
              <a:rPr lang="en-US" dirty="0" err="1"/>
              <a:t>Villatte</a:t>
            </a:r>
            <a:r>
              <a:rPr lang="en-US" dirty="0"/>
              <a:t>, and many others including, of course, research partners such as Bárbara Gil-Luciano or María </a:t>
            </a:r>
            <a:r>
              <a:rPr lang="en-US" dirty="0" err="1"/>
              <a:t>Belén</a:t>
            </a:r>
            <a:r>
              <a:rPr lang="en-US" dirty="0"/>
              <a:t> García. Particularly, I think it is unavoidable to say that the intellectual mother of this work is Carmen. For me, she is the most creative researcher and she has the most deep functional-analytic understanding of complex human behavior. I had the privilege of being trained by her during many years at her lab in Universidad de Almería. So, most of the ideas that I will present has been shaped by her, explicitly or implicitly. It is interesting to try to remember how you lead to some conclusions. When I do that, I always find Carmen’s voice in my head pronouncing some of those sentences that summarize the most profound functional analyses. So, Carmen, thanks so much for being a the fountainhead of never-ending inspiration.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2</a:t>
            </a:fld>
            <a:endParaRPr lang="es-CO"/>
          </a:p>
        </p:txBody>
      </p:sp>
    </p:spTree>
    <p:extLst>
      <p:ext uri="{BB962C8B-B14F-4D97-AF65-F5344CB8AC3E}">
        <p14:creationId xmlns:p14="http://schemas.microsoft.com/office/powerpoint/2010/main" val="3342977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Interestingly, participants who selected comparison had low scores on RNT-related measures, while participants who selected hierarchy had average scores. This means that participants who selected comparison engage in RNT very few and that participants on average levels of RNT usually show a hierarchical organization of triggers.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20</a:t>
            </a:fld>
            <a:endParaRPr lang="es-CO"/>
          </a:p>
        </p:txBody>
      </p:sp>
    </p:spTree>
    <p:extLst>
      <p:ext uri="{BB962C8B-B14F-4D97-AF65-F5344CB8AC3E}">
        <p14:creationId xmlns:p14="http://schemas.microsoft.com/office/powerpoint/2010/main" val="726130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After that, participants were asked to depict a diagram representing their networks of triggers. We categorized the diagrams according to some hierarchical triggers. The most frequent triggers were fear of failure, and fear of being along or to social criticism.</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21</a:t>
            </a:fld>
            <a:endParaRPr lang="es-CO"/>
          </a:p>
        </p:txBody>
      </p:sp>
    </p:spTree>
    <p:extLst>
      <p:ext uri="{BB962C8B-B14F-4D97-AF65-F5344CB8AC3E}">
        <p14:creationId xmlns:p14="http://schemas.microsoft.com/office/powerpoint/2010/main" val="1361419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The</a:t>
            </a:r>
            <a:r>
              <a:rPr lang="es-CO" dirty="0"/>
              <a:t> </a:t>
            </a:r>
            <a:r>
              <a:rPr lang="es-CO" dirty="0" err="1"/>
              <a:t>fifth</a:t>
            </a:r>
            <a:r>
              <a:rPr lang="es-CO" dirty="0"/>
              <a:t> </a:t>
            </a:r>
            <a:r>
              <a:rPr lang="es-CO" dirty="0" err="1"/>
              <a:t>tenet</a:t>
            </a:r>
            <a:r>
              <a:rPr lang="es-CO" dirty="0"/>
              <a:t> </a:t>
            </a:r>
            <a:r>
              <a:rPr lang="es-CO" dirty="0" err="1"/>
              <a:t>contrapose</a:t>
            </a:r>
            <a:r>
              <a:rPr lang="es-CO" dirty="0"/>
              <a:t> mental </a:t>
            </a:r>
            <a:r>
              <a:rPr lang="es-CO" dirty="0" err="1"/>
              <a:t>health</a:t>
            </a:r>
            <a:r>
              <a:rPr lang="es-CO" dirty="0"/>
              <a:t> </a:t>
            </a:r>
            <a:r>
              <a:rPr lang="es-CO" dirty="0" err="1"/>
              <a:t>with</a:t>
            </a:r>
            <a:r>
              <a:rPr lang="es-CO" dirty="0"/>
              <a:t> </a:t>
            </a:r>
            <a:r>
              <a:rPr lang="es-CO" dirty="0" err="1"/>
              <a:t>psychopathology</a:t>
            </a:r>
            <a:r>
              <a:rPr lang="es-CO" dirty="0"/>
              <a:t>. Mental </a:t>
            </a:r>
            <a:r>
              <a:rPr lang="es-CO" dirty="0" err="1"/>
              <a:t>health</a:t>
            </a:r>
            <a:r>
              <a:rPr lang="es-CO" dirty="0"/>
              <a:t> </a:t>
            </a:r>
            <a:r>
              <a:rPr lang="es-CO" dirty="0" err="1"/>
              <a:t>would</a:t>
            </a:r>
            <a:r>
              <a:rPr lang="es-CO" dirty="0"/>
              <a:t> be… In </a:t>
            </a:r>
            <a:r>
              <a:rPr lang="es-CO" dirty="0" err="1"/>
              <a:t>turn</a:t>
            </a:r>
            <a:r>
              <a:rPr lang="es-CO" dirty="0"/>
              <a:t>, </a:t>
            </a:r>
            <a:r>
              <a:rPr lang="es-CO" dirty="0" err="1"/>
              <a:t>psychopathology</a:t>
            </a:r>
            <a:r>
              <a:rPr lang="es-CO" dirty="0"/>
              <a:t> </a:t>
            </a:r>
            <a:r>
              <a:rPr lang="es-CO" dirty="0" err="1"/>
              <a:t>would</a:t>
            </a:r>
            <a:r>
              <a:rPr lang="es-CO" dirty="0"/>
              <a:t> be…</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22</a:t>
            </a:fld>
            <a:endParaRPr lang="es-CO"/>
          </a:p>
        </p:txBody>
      </p:sp>
    </p:spTree>
    <p:extLst>
      <p:ext uri="{BB962C8B-B14F-4D97-AF65-F5344CB8AC3E}">
        <p14:creationId xmlns:p14="http://schemas.microsoft.com/office/powerpoint/2010/main" val="3478375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The</a:t>
            </a:r>
            <a:r>
              <a:rPr lang="es-CO" dirty="0"/>
              <a:t> </a:t>
            </a:r>
            <a:r>
              <a:rPr lang="es-CO" dirty="0" err="1"/>
              <a:t>sixth</a:t>
            </a:r>
            <a:r>
              <a:rPr lang="es-CO" dirty="0"/>
              <a:t> </a:t>
            </a:r>
            <a:r>
              <a:rPr lang="es-CO" dirty="0" err="1"/>
              <a:t>tent</a:t>
            </a:r>
            <a:r>
              <a:rPr lang="es-CO" dirty="0"/>
              <a:t> </a:t>
            </a:r>
            <a:r>
              <a:rPr lang="es-CO" dirty="0" err="1"/>
              <a:t>indicates</a:t>
            </a:r>
            <a:r>
              <a:rPr lang="es-CO" dirty="0"/>
              <a:t> </a:t>
            </a:r>
            <a:r>
              <a:rPr lang="es-CO" dirty="0" err="1"/>
              <a:t>that</a:t>
            </a:r>
            <a:r>
              <a:rPr lang="es-CO" dirty="0"/>
              <a:t> </a:t>
            </a:r>
            <a:r>
              <a:rPr lang="es-CO" dirty="0" err="1"/>
              <a:t>there</a:t>
            </a:r>
            <a:r>
              <a:rPr lang="es-CO" dirty="0"/>
              <a:t> are </a:t>
            </a:r>
            <a:r>
              <a:rPr lang="es-CO" dirty="0" err="1"/>
              <a:t>two</a:t>
            </a:r>
            <a:r>
              <a:rPr lang="es-CO" dirty="0"/>
              <a:t> </a:t>
            </a:r>
            <a:r>
              <a:rPr lang="es-CO" dirty="0" err="1"/>
              <a:t>forms</a:t>
            </a:r>
            <a:r>
              <a:rPr lang="es-CO" dirty="0"/>
              <a:t> </a:t>
            </a:r>
            <a:r>
              <a:rPr lang="es-CO" dirty="0" err="1"/>
              <a:t>of</a:t>
            </a:r>
            <a:r>
              <a:rPr lang="es-CO" dirty="0"/>
              <a:t> </a:t>
            </a:r>
            <a:r>
              <a:rPr lang="es-CO" dirty="0" err="1"/>
              <a:t>responding</a:t>
            </a:r>
            <a:r>
              <a:rPr lang="es-CO" dirty="0"/>
              <a:t> </a:t>
            </a:r>
            <a:r>
              <a:rPr lang="es-CO" dirty="0" err="1"/>
              <a:t>to</a:t>
            </a:r>
            <a:r>
              <a:rPr lang="es-CO" dirty="0"/>
              <a:t> </a:t>
            </a:r>
            <a:r>
              <a:rPr lang="es-CO" dirty="0" err="1"/>
              <a:t>own</a:t>
            </a:r>
            <a:r>
              <a:rPr lang="es-CO" dirty="0"/>
              <a:t> </a:t>
            </a:r>
            <a:r>
              <a:rPr lang="es-CO" dirty="0" err="1"/>
              <a:t>behavior</a:t>
            </a:r>
            <a:r>
              <a:rPr lang="es-CO" dirty="0"/>
              <a:t>. </a:t>
            </a:r>
            <a:r>
              <a:rPr lang="es-CO" dirty="0" err="1"/>
              <a:t>First</a:t>
            </a:r>
            <a:r>
              <a:rPr lang="es-CO" dirty="0"/>
              <a:t> </a:t>
            </a:r>
            <a:r>
              <a:rPr lang="es-CO" dirty="0" err="1"/>
              <a:t>of</a:t>
            </a:r>
            <a:r>
              <a:rPr lang="es-CO" dirty="0"/>
              <a:t> </a:t>
            </a:r>
            <a:r>
              <a:rPr lang="es-CO" dirty="0" err="1"/>
              <a:t>all</a:t>
            </a:r>
            <a:r>
              <a:rPr lang="es-CO" dirty="0"/>
              <a:t>, </a:t>
            </a:r>
            <a:r>
              <a:rPr lang="es-CO" dirty="0" err="1"/>
              <a:t>children</a:t>
            </a:r>
            <a:r>
              <a:rPr lang="es-CO" dirty="0"/>
              <a:t> </a:t>
            </a:r>
            <a:r>
              <a:rPr lang="es-CO" dirty="0" err="1"/>
              <a:t>usually</a:t>
            </a:r>
            <a:r>
              <a:rPr lang="es-CO" dirty="0"/>
              <a:t> </a:t>
            </a:r>
            <a:r>
              <a:rPr lang="es-CO" dirty="0" err="1"/>
              <a:t>learn</a:t>
            </a:r>
            <a:r>
              <a:rPr lang="es-CO" dirty="0"/>
              <a:t> </a:t>
            </a:r>
            <a:r>
              <a:rPr lang="es-CO" dirty="0" err="1"/>
              <a:t>to</a:t>
            </a:r>
            <a:r>
              <a:rPr lang="es-CO" dirty="0"/>
              <a:t> relate </a:t>
            </a:r>
            <a:r>
              <a:rPr lang="es-CO" dirty="0" err="1"/>
              <a:t>their</a:t>
            </a:r>
            <a:r>
              <a:rPr lang="es-CO" dirty="0"/>
              <a:t> </a:t>
            </a:r>
            <a:r>
              <a:rPr lang="es-CO" dirty="0" err="1"/>
              <a:t>behavior</a:t>
            </a:r>
            <a:r>
              <a:rPr lang="es-CO" dirty="0"/>
              <a:t> </a:t>
            </a:r>
            <a:r>
              <a:rPr lang="es-CO" dirty="0" err="1"/>
              <a:t>to</a:t>
            </a:r>
            <a:r>
              <a:rPr lang="es-CO" dirty="0"/>
              <a:t> </a:t>
            </a:r>
            <a:r>
              <a:rPr lang="es-CO" dirty="0" err="1"/>
              <a:t>the</a:t>
            </a:r>
            <a:r>
              <a:rPr lang="es-CO" dirty="0"/>
              <a:t> </a:t>
            </a:r>
            <a:r>
              <a:rPr lang="es-CO" dirty="0" err="1"/>
              <a:t>deictic</a:t>
            </a:r>
            <a:r>
              <a:rPr lang="es-CO" dirty="0"/>
              <a:t> “I” and </a:t>
            </a:r>
            <a:r>
              <a:rPr lang="es-CO" dirty="0" err="1"/>
              <a:t>the</a:t>
            </a:r>
            <a:r>
              <a:rPr lang="es-CO" dirty="0"/>
              <a:t> </a:t>
            </a:r>
            <a:r>
              <a:rPr lang="es-CO" dirty="0" err="1"/>
              <a:t>deictic</a:t>
            </a:r>
            <a:r>
              <a:rPr lang="es-CO" dirty="0"/>
              <a:t> “I” </a:t>
            </a:r>
            <a:r>
              <a:rPr lang="es-CO" dirty="0" err="1"/>
              <a:t>gradually</a:t>
            </a:r>
            <a:r>
              <a:rPr lang="es-CO" dirty="0"/>
              <a:t> </a:t>
            </a:r>
            <a:r>
              <a:rPr lang="es-CO" dirty="0" err="1"/>
              <a:t>becomes</a:t>
            </a:r>
            <a:r>
              <a:rPr lang="es-CO" dirty="0"/>
              <a:t> </a:t>
            </a:r>
            <a:r>
              <a:rPr lang="es-CO" dirty="0" err="1"/>
              <a:t>the</a:t>
            </a:r>
            <a:r>
              <a:rPr lang="es-CO" dirty="0"/>
              <a:t> </a:t>
            </a:r>
            <a:r>
              <a:rPr lang="es-CO" dirty="0" err="1"/>
              <a:t>symbolic</a:t>
            </a:r>
            <a:r>
              <a:rPr lang="es-CO" dirty="0"/>
              <a:t> locus </a:t>
            </a:r>
            <a:r>
              <a:rPr lang="es-CO" dirty="0" err="1"/>
              <a:t>that</a:t>
            </a:r>
            <a:r>
              <a:rPr lang="es-CO" dirty="0"/>
              <a:t> </a:t>
            </a:r>
            <a:r>
              <a:rPr lang="es-CO" dirty="0" err="1"/>
              <a:t>includes</a:t>
            </a:r>
            <a:r>
              <a:rPr lang="es-CO" dirty="0"/>
              <a:t> </a:t>
            </a:r>
            <a:r>
              <a:rPr lang="es-CO" dirty="0" err="1"/>
              <a:t>behaviors</a:t>
            </a:r>
            <a:r>
              <a:rPr lang="es-CO" dirty="0"/>
              <a:t>, roles, </a:t>
            </a:r>
            <a:r>
              <a:rPr lang="es-CO" dirty="0" err="1"/>
              <a:t>memories</a:t>
            </a:r>
            <a:r>
              <a:rPr lang="es-CO" dirty="0"/>
              <a:t>, and so </a:t>
            </a:r>
            <a:r>
              <a:rPr lang="es-CO" dirty="0" err="1"/>
              <a:t>on</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23</a:t>
            </a:fld>
            <a:endParaRPr lang="es-CO"/>
          </a:p>
        </p:txBody>
      </p:sp>
    </p:spTree>
    <p:extLst>
      <p:ext uri="{BB962C8B-B14F-4D97-AF65-F5344CB8AC3E}">
        <p14:creationId xmlns:p14="http://schemas.microsoft.com/office/powerpoint/2010/main" val="3840895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Törneke</a:t>
            </a:r>
            <a:r>
              <a:rPr lang="en-US" sz="1200" dirty="0"/>
              <a:t>, Luciano, Barnes-Holmes, and Bond (2016) identified two forms in which individuals respond to their ongoing behavior:</a:t>
            </a:r>
          </a:p>
          <a:p>
            <a:r>
              <a:rPr lang="es-CO" dirty="0" err="1"/>
              <a:t>The</a:t>
            </a:r>
            <a:r>
              <a:rPr lang="es-CO" dirty="0"/>
              <a:t> </a:t>
            </a:r>
            <a:r>
              <a:rPr lang="es-CO" dirty="0" err="1"/>
              <a:t>first</a:t>
            </a:r>
            <a:r>
              <a:rPr lang="es-CO" dirty="0"/>
              <a:t> </a:t>
            </a:r>
            <a:r>
              <a:rPr lang="es-CO" dirty="0" err="1"/>
              <a:t>one</a:t>
            </a:r>
            <a:r>
              <a:rPr lang="es-CO" dirty="0"/>
              <a:t> </a:t>
            </a:r>
            <a:r>
              <a:rPr lang="es-CO" dirty="0" err="1"/>
              <a:t>was</a:t>
            </a:r>
            <a:r>
              <a:rPr lang="es-CO" dirty="0"/>
              <a:t> </a:t>
            </a:r>
            <a:r>
              <a:rPr lang="es-CO" dirty="0" err="1"/>
              <a:t>responding</a:t>
            </a:r>
            <a:r>
              <a:rPr lang="es-CO" dirty="0"/>
              <a:t> in </a:t>
            </a:r>
            <a:r>
              <a:rPr lang="es-CO" dirty="0" err="1"/>
              <a:t>coordination</a:t>
            </a:r>
            <a:r>
              <a:rPr lang="es-CO" dirty="0"/>
              <a:t> </a:t>
            </a:r>
            <a:r>
              <a:rPr lang="es-CO" dirty="0" err="1"/>
              <a:t>with</a:t>
            </a:r>
            <a:r>
              <a:rPr lang="es-CO" dirty="0"/>
              <a:t> </a:t>
            </a:r>
            <a:r>
              <a:rPr lang="es-CO" dirty="0" err="1"/>
              <a:t>its</a:t>
            </a:r>
            <a:r>
              <a:rPr lang="es-CO" dirty="0"/>
              <a:t> </a:t>
            </a:r>
            <a:r>
              <a:rPr lang="es-CO" dirty="0" err="1"/>
              <a:t>discriminative</a:t>
            </a:r>
            <a:r>
              <a:rPr lang="es-CO" dirty="0"/>
              <a:t> </a:t>
            </a:r>
            <a:r>
              <a:rPr lang="es-CO" dirty="0" err="1"/>
              <a:t>functions</a:t>
            </a:r>
            <a:r>
              <a:rPr lang="es-CO" dirty="0"/>
              <a:t>. </a:t>
            </a:r>
            <a:r>
              <a:rPr lang="es-CO" dirty="0" err="1"/>
              <a:t>This</a:t>
            </a:r>
            <a:r>
              <a:rPr lang="es-CO" dirty="0"/>
              <a:t> </a:t>
            </a:r>
            <a:r>
              <a:rPr lang="es-CO" dirty="0" err="1"/>
              <a:t>involves</a:t>
            </a:r>
            <a:r>
              <a:rPr lang="es-CO" dirty="0"/>
              <a:t> </a:t>
            </a:r>
            <a:r>
              <a:rPr lang="es-CO" dirty="0" err="1"/>
              <a:t>responding</a:t>
            </a:r>
            <a:r>
              <a:rPr lang="es-CO" dirty="0"/>
              <a:t> </a:t>
            </a:r>
            <a:r>
              <a:rPr lang="es-CO" dirty="0" err="1"/>
              <a:t>impulsively</a:t>
            </a:r>
            <a:r>
              <a:rPr lang="es-CO" dirty="0"/>
              <a:t> </a:t>
            </a:r>
            <a:r>
              <a:rPr lang="es-CO" dirty="0" err="1"/>
              <a:t>under</a:t>
            </a:r>
            <a:r>
              <a:rPr lang="es-CO" dirty="0"/>
              <a:t> </a:t>
            </a:r>
            <a:r>
              <a:rPr lang="es-CO" dirty="0" err="1"/>
              <a:t>the</a:t>
            </a:r>
            <a:r>
              <a:rPr lang="es-CO" dirty="0"/>
              <a:t> control </a:t>
            </a:r>
            <a:r>
              <a:rPr lang="es-CO" dirty="0" err="1"/>
              <a:t>of</a:t>
            </a:r>
            <a:r>
              <a:rPr lang="es-CO" dirty="0"/>
              <a:t> </a:t>
            </a:r>
            <a:r>
              <a:rPr lang="es-CO" dirty="0" err="1"/>
              <a:t>the</a:t>
            </a:r>
            <a:r>
              <a:rPr lang="es-CO" dirty="0"/>
              <a:t> </a:t>
            </a:r>
            <a:r>
              <a:rPr lang="es-CO" dirty="0" err="1"/>
              <a:t>derived</a:t>
            </a:r>
            <a:r>
              <a:rPr lang="es-CO" dirty="0"/>
              <a:t> </a:t>
            </a:r>
            <a:r>
              <a:rPr lang="es-CO" dirty="0" err="1"/>
              <a:t>functions</a:t>
            </a:r>
            <a:r>
              <a:rPr lang="es-CO" dirty="0"/>
              <a:t> </a:t>
            </a:r>
            <a:r>
              <a:rPr lang="es-CO" dirty="0" err="1"/>
              <a:t>of</a:t>
            </a:r>
            <a:r>
              <a:rPr lang="es-CO" dirty="0"/>
              <a:t> </a:t>
            </a:r>
            <a:r>
              <a:rPr lang="es-CO" dirty="0" err="1"/>
              <a:t>the</a:t>
            </a:r>
            <a:r>
              <a:rPr lang="es-CO" dirty="0"/>
              <a:t> </a:t>
            </a:r>
            <a:r>
              <a:rPr lang="es-CO" dirty="0" err="1"/>
              <a:t>own</a:t>
            </a:r>
            <a:r>
              <a:rPr lang="es-CO" dirty="0"/>
              <a:t> </a:t>
            </a:r>
            <a:r>
              <a:rPr lang="es-CO" dirty="0" err="1"/>
              <a:t>behavior</a:t>
            </a:r>
            <a:r>
              <a:rPr lang="es-CO" dirty="0"/>
              <a:t>. </a:t>
            </a:r>
            <a:r>
              <a:rPr lang="es-CO" dirty="0" err="1"/>
              <a:t>This</a:t>
            </a:r>
            <a:r>
              <a:rPr lang="es-CO" dirty="0"/>
              <a:t> </a:t>
            </a:r>
            <a:r>
              <a:rPr lang="es-CO" dirty="0" err="1"/>
              <a:t>form</a:t>
            </a:r>
            <a:r>
              <a:rPr lang="es-CO" dirty="0"/>
              <a:t> </a:t>
            </a:r>
            <a:r>
              <a:rPr lang="es-CO" dirty="0" err="1"/>
              <a:t>of</a:t>
            </a:r>
            <a:r>
              <a:rPr lang="es-CO" dirty="0"/>
              <a:t> </a:t>
            </a:r>
            <a:r>
              <a:rPr lang="es-CO" dirty="0" err="1"/>
              <a:t>responding</a:t>
            </a:r>
            <a:r>
              <a:rPr lang="es-CO" dirty="0"/>
              <a:t> </a:t>
            </a:r>
            <a:r>
              <a:rPr lang="es-CO" dirty="0" err="1"/>
              <a:t>is</a:t>
            </a:r>
            <a:r>
              <a:rPr lang="es-CO" dirty="0"/>
              <a:t> </a:t>
            </a:r>
            <a:r>
              <a:rPr lang="es-CO" dirty="0" err="1"/>
              <a:t>blind</a:t>
            </a:r>
            <a:r>
              <a:rPr lang="es-CO" dirty="0"/>
              <a:t> </a:t>
            </a:r>
            <a:r>
              <a:rPr lang="es-CO" dirty="0" err="1"/>
              <a:t>to</a:t>
            </a:r>
            <a:r>
              <a:rPr lang="es-CO" dirty="0"/>
              <a:t> </a:t>
            </a:r>
            <a:r>
              <a:rPr lang="es-CO" dirty="0" err="1"/>
              <a:t>values</a:t>
            </a:r>
            <a:r>
              <a:rPr lang="es-CO" dirty="0"/>
              <a:t>. </a:t>
            </a:r>
            <a:r>
              <a:rPr lang="es-CO" dirty="0" err="1"/>
              <a:t>The</a:t>
            </a:r>
            <a:r>
              <a:rPr lang="es-CO" dirty="0"/>
              <a:t> </a:t>
            </a:r>
            <a:r>
              <a:rPr lang="es-CO" dirty="0" err="1"/>
              <a:t>second</a:t>
            </a:r>
            <a:r>
              <a:rPr lang="es-CO" dirty="0"/>
              <a:t> </a:t>
            </a:r>
            <a:r>
              <a:rPr lang="es-CO" dirty="0" err="1"/>
              <a:t>way</a:t>
            </a:r>
            <a:r>
              <a:rPr lang="es-CO" dirty="0"/>
              <a:t> </a:t>
            </a:r>
            <a:r>
              <a:rPr lang="es-CO" dirty="0" err="1"/>
              <a:t>of</a:t>
            </a:r>
            <a:r>
              <a:rPr lang="es-CO" dirty="0"/>
              <a:t> </a:t>
            </a:r>
            <a:r>
              <a:rPr lang="es-CO" dirty="0" err="1"/>
              <a:t>responding</a:t>
            </a:r>
            <a:r>
              <a:rPr lang="es-CO" dirty="0"/>
              <a:t> </a:t>
            </a:r>
            <a:r>
              <a:rPr lang="es-CO" dirty="0" err="1"/>
              <a:t>is</a:t>
            </a:r>
            <a:r>
              <a:rPr lang="es-CO" dirty="0"/>
              <a:t> more flexible and </a:t>
            </a:r>
            <a:r>
              <a:rPr lang="es-CO" dirty="0" err="1"/>
              <a:t>it</a:t>
            </a:r>
            <a:r>
              <a:rPr lang="es-CO" dirty="0"/>
              <a:t> </a:t>
            </a:r>
            <a:r>
              <a:rPr lang="es-CO" dirty="0" err="1"/>
              <a:t>entails</a:t>
            </a:r>
            <a:r>
              <a:rPr lang="es-CO" dirty="0"/>
              <a:t> </a:t>
            </a:r>
            <a:r>
              <a:rPr lang="es-CO" dirty="0" err="1"/>
              <a:t>framing</a:t>
            </a:r>
            <a:r>
              <a:rPr lang="es-CO" dirty="0"/>
              <a:t> </a:t>
            </a:r>
            <a:r>
              <a:rPr lang="es-CO" dirty="0" err="1"/>
              <a:t>behavior</a:t>
            </a:r>
            <a:r>
              <a:rPr lang="es-CO" dirty="0"/>
              <a:t> in </a:t>
            </a:r>
            <a:r>
              <a:rPr lang="es-CO" dirty="0" err="1"/>
              <a:t>hierarchy</a:t>
            </a:r>
            <a:r>
              <a:rPr lang="es-CO" dirty="0"/>
              <a:t> </a:t>
            </a:r>
            <a:r>
              <a:rPr lang="es-CO" dirty="0" err="1"/>
              <a:t>with</a:t>
            </a:r>
            <a:r>
              <a:rPr lang="es-CO" dirty="0"/>
              <a:t> </a:t>
            </a:r>
            <a:r>
              <a:rPr lang="es-CO" dirty="0" err="1"/>
              <a:t>the</a:t>
            </a:r>
            <a:r>
              <a:rPr lang="es-CO" dirty="0"/>
              <a:t> </a:t>
            </a:r>
            <a:r>
              <a:rPr lang="es-CO" dirty="0" err="1"/>
              <a:t>deictic</a:t>
            </a:r>
            <a:r>
              <a:rPr lang="es-CO" dirty="0"/>
              <a:t> “I”, </a:t>
            </a:r>
            <a:r>
              <a:rPr lang="es-CO" dirty="0" err="1"/>
              <a:t>which</a:t>
            </a:r>
            <a:r>
              <a:rPr lang="es-CO" dirty="0"/>
              <a:t> </a:t>
            </a:r>
            <a:r>
              <a:rPr lang="es-CO" dirty="0" err="1"/>
              <a:t>allows</a:t>
            </a:r>
            <a:r>
              <a:rPr lang="es-CO" dirty="0"/>
              <a:t> </a:t>
            </a:r>
            <a:r>
              <a:rPr lang="es-CO" dirty="0" err="1"/>
              <a:t>other</a:t>
            </a:r>
            <a:r>
              <a:rPr lang="es-CO" dirty="0"/>
              <a:t> </a:t>
            </a:r>
            <a:r>
              <a:rPr lang="es-CO" dirty="0" err="1"/>
              <a:t>sources</a:t>
            </a:r>
            <a:r>
              <a:rPr lang="es-CO" dirty="0"/>
              <a:t> </a:t>
            </a:r>
            <a:r>
              <a:rPr lang="es-CO" dirty="0" err="1"/>
              <a:t>of</a:t>
            </a:r>
            <a:r>
              <a:rPr lang="es-CO" dirty="0"/>
              <a:t> </a:t>
            </a:r>
            <a:r>
              <a:rPr lang="es-CO" dirty="0" err="1"/>
              <a:t>stimulus</a:t>
            </a:r>
            <a:r>
              <a:rPr lang="es-CO" dirty="0"/>
              <a:t> control </a:t>
            </a:r>
            <a:r>
              <a:rPr lang="es-CO" dirty="0" err="1"/>
              <a:t>to</a:t>
            </a:r>
            <a:r>
              <a:rPr lang="es-CO" dirty="0"/>
              <a:t> </a:t>
            </a:r>
            <a:r>
              <a:rPr lang="es-CO" dirty="0" err="1"/>
              <a:t>enter</a:t>
            </a:r>
            <a:r>
              <a:rPr lang="es-CO" dirty="0"/>
              <a:t> in </a:t>
            </a:r>
            <a:r>
              <a:rPr lang="es-CO" dirty="0" err="1"/>
              <a:t>the</a:t>
            </a:r>
            <a:r>
              <a:rPr lang="es-CO" dirty="0"/>
              <a:t> </a:t>
            </a:r>
            <a:r>
              <a:rPr lang="es-CO" dirty="0" err="1"/>
              <a:t>stage</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24</a:t>
            </a:fld>
            <a:endParaRPr lang="es-CO"/>
          </a:p>
        </p:txBody>
      </p:sp>
    </p:spTree>
    <p:extLst>
      <p:ext uri="{BB962C8B-B14F-4D97-AF65-F5344CB8AC3E}">
        <p14:creationId xmlns:p14="http://schemas.microsoft.com/office/powerpoint/2010/main" val="18643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The</a:t>
            </a:r>
            <a:r>
              <a:rPr lang="es-CO" dirty="0"/>
              <a:t> </a:t>
            </a:r>
            <a:r>
              <a:rPr lang="es-CO" dirty="0" err="1"/>
              <a:t>seventh</a:t>
            </a:r>
            <a:r>
              <a:rPr lang="es-CO" dirty="0"/>
              <a:t> </a:t>
            </a:r>
            <a:r>
              <a:rPr lang="es-CO" dirty="0" err="1"/>
              <a:t>tenet</a:t>
            </a:r>
            <a:r>
              <a:rPr lang="es-CO" dirty="0"/>
              <a:t> </a:t>
            </a:r>
            <a:r>
              <a:rPr lang="es-CO" dirty="0" err="1"/>
              <a:t>is</a:t>
            </a:r>
            <a:r>
              <a:rPr lang="es-CO" dirty="0"/>
              <a:t> a </a:t>
            </a:r>
            <a:r>
              <a:rPr lang="es-CO" dirty="0" err="1"/>
              <a:t>derivation</a:t>
            </a:r>
            <a:r>
              <a:rPr lang="es-CO" dirty="0"/>
              <a:t> </a:t>
            </a:r>
            <a:r>
              <a:rPr lang="es-CO" dirty="0" err="1"/>
              <a:t>of</a:t>
            </a:r>
            <a:r>
              <a:rPr lang="es-CO" dirty="0"/>
              <a:t> </a:t>
            </a:r>
            <a:r>
              <a:rPr lang="es-CO" dirty="0" err="1"/>
              <a:t>the</a:t>
            </a:r>
            <a:r>
              <a:rPr lang="es-CO" dirty="0"/>
              <a:t> </a:t>
            </a:r>
            <a:r>
              <a:rPr lang="es-CO" dirty="0" err="1"/>
              <a:t>last</a:t>
            </a:r>
            <a:r>
              <a:rPr lang="es-CO" dirty="0"/>
              <a:t> </a:t>
            </a:r>
            <a:r>
              <a:rPr lang="es-CO" dirty="0" err="1"/>
              <a:t>one</a:t>
            </a:r>
            <a:r>
              <a:rPr lang="es-CO" dirty="0"/>
              <a:t>. </a:t>
            </a:r>
            <a:r>
              <a:rPr lang="es-CO" dirty="0" err="1"/>
              <a:t>It</a:t>
            </a:r>
            <a:r>
              <a:rPr lang="es-CO" dirty="0"/>
              <a:t> </a:t>
            </a:r>
            <a:r>
              <a:rPr lang="es-CO" dirty="0" err="1"/>
              <a:t>is</a:t>
            </a:r>
            <a:r>
              <a:rPr lang="es-CO" dirty="0"/>
              <a:t> </a:t>
            </a:r>
            <a:r>
              <a:rPr lang="es-CO" dirty="0" err="1"/>
              <a:t>the</a:t>
            </a:r>
            <a:r>
              <a:rPr lang="es-CO" dirty="0"/>
              <a:t> </a:t>
            </a:r>
            <a:r>
              <a:rPr lang="es-CO" dirty="0" err="1"/>
              <a:t>definition</a:t>
            </a:r>
            <a:r>
              <a:rPr lang="es-CO" dirty="0"/>
              <a:t> </a:t>
            </a:r>
            <a:r>
              <a:rPr lang="es-CO" dirty="0" err="1"/>
              <a:t>of</a:t>
            </a:r>
            <a:r>
              <a:rPr lang="es-CO" dirty="0"/>
              <a:t> </a:t>
            </a:r>
            <a:r>
              <a:rPr lang="es-CO" dirty="0" err="1"/>
              <a:t>psychological</a:t>
            </a:r>
            <a:r>
              <a:rPr lang="es-CO" dirty="0"/>
              <a:t> </a:t>
            </a:r>
            <a:r>
              <a:rPr lang="es-CO" dirty="0" err="1"/>
              <a:t>flexibility</a:t>
            </a:r>
            <a:r>
              <a:rPr lang="es-CO" dirty="0"/>
              <a:t> </a:t>
            </a:r>
            <a:r>
              <a:rPr lang="es-CO" dirty="0" err="1"/>
              <a:t>suggested</a:t>
            </a:r>
            <a:r>
              <a:rPr lang="es-CO" dirty="0"/>
              <a:t> </a:t>
            </a:r>
            <a:r>
              <a:rPr lang="es-CO" dirty="0" err="1"/>
              <a:t>by</a:t>
            </a:r>
            <a:r>
              <a:rPr lang="es-CO" dirty="0"/>
              <a:t> </a:t>
            </a:r>
            <a:r>
              <a:rPr lang="es-CO" dirty="0" err="1"/>
              <a:t>Törneke</a:t>
            </a:r>
            <a:r>
              <a:rPr lang="es-CO" dirty="0"/>
              <a:t> and </a:t>
            </a:r>
            <a:r>
              <a:rPr lang="es-CO" dirty="0" err="1"/>
              <a:t>collaborators</a:t>
            </a:r>
            <a:r>
              <a:rPr lang="es-CO" dirty="0"/>
              <a:t> in 2016. </a:t>
            </a:r>
            <a:r>
              <a:rPr lang="es-CO" dirty="0" err="1"/>
              <a:t>This</a:t>
            </a:r>
            <a:r>
              <a:rPr lang="es-CO" dirty="0"/>
              <a:t> </a:t>
            </a:r>
            <a:r>
              <a:rPr lang="es-CO" dirty="0" err="1"/>
              <a:t>definition</a:t>
            </a:r>
            <a:r>
              <a:rPr lang="es-CO" dirty="0"/>
              <a:t> </a:t>
            </a:r>
            <a:r>
              <a:rPr lang="es-CO" dirty="0" err="1"/>
              <a:t>says</a:t>
            </a:r>
            <a:r>
              <a:rPr lang="es-CO" dirty="0"/>
              <a:t> </a:t>
            </a:r>
            <a:r>
              <a:rPr lang="es-CO" dirty="0" err="1"/>
              <a:t>that</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25</a:t>
            </a:fld>
            <a:endParaRPr lang="es-CO"/>
          </a:p>
        </p:txBody>
      </p:sp>
    </p:spTree>
    <p:extLst>
      <p:ext uri="{BB962C8B-B14F-4D97-AF65-F5344CB8AC3E}">
        <p14:creationId xmlns:p14="http://schemas.microsoft.com/office/powerpoint/2010/main" val="2940272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Deried</a:t>
            </a:r>
            <a:r>
              <a:rPr lang="es-CO" dirty="0"/>
              <a:t> </a:t>
            </a:r>
            <a:r>
              <a:rPr lang="es-CO" dirty="0" err="1"/>
              <a:t>from</a:t>
            </a:r>
            <a:r>
              <a:rPr lang="es-CO" dirty="0"/>
              <a:t> </a:t>
            </a:r>
            <a:r>
              <a:rPr lang="es-CO" dirty="0" err="1"/>
              <a:t>the</a:t>
            </a:r>
            <a:r>
              <a:rPr lang="es-CO" dirty="0"/>
              <a:t> </a:t>
            </a:r>
            <a:r>
              <a:rPr lang="es-CO" dirty="0" err="1"/>
              <a:t>definition</a:t>
            </a:r>
            <a:r>
              <a:rPr lang="es-CO" dirty="0"/>
              <a:t> </a:t>
            </a:r>
            <a:r>
              <a:rPr lang="es-CO" dirty="0" err="1"/>
              <a:t>of</a:t>
            </a:r>
            <a:r>
              <a:rPr lang="es-CO" dirty="0"/>
              <a:t> </a:t>
            </a:r>
            <a:r>
              <a:rPr lang="es-CO" dirty="0" err="1"/>
              <a:t>psychological</a:t>
            </a:r>
            <a:r>
              <a:rPr lang="es-CO" dirty="0"/>
              <a:t> </a:t>
            </a:r>
            <a:r>
              <a:rPr lang="es-CO" dirty="0" err="1"/>
              <a:t>flexibility</a:t>
            </a:r>
            <a:r>
              <a:rPr lang="es-CO" dirty="0"/>
              <a:t>, </a:t>
            </a:r>
            <a:r>
              <a:rPr lang="es-CO" dirty="0" err="1"/>
              <a:t>these</a:t>
            </a:r>
            <a:r>
              <a:rPr lang="es-CO" dirty="0"/>
              <a:t> </a:t>
            </a:r>
            <a:r>
              <a:rPr lang="es-CO" dirty="0" err="1"/>
              <a:t>authors</a:t>
            </a:r>
            <a:r>
              <a:rPr lang="es-CO" dirty="0"/>
              <a:t> </a:t>
            </a:r>
            <a:r>
              <a:rPr lang="es-CO" dirty="0" err="1"/>
              <a:t>suggested</a:t>
            </a:r>
            <a:r>
              <a:rPr lang="es-CO" dirty="0"/>
              <a:t> </a:t>
            </a:r>
            <a:r>
              <a:rPr lang="es-CO" dirty="0" err="1"/>
              <a:t>three</a:t>
            </a:r>
            <a:r>
              <a:rPr lang="es-CO" dirty="0"/>
              <a:t> </a:t>
            </a:r>
            <a:r>
              <a:rPr lang="es-CO" dirty="0" err="1"/>
              <a:t>core</a:t>
            </a:r>
            <a:r>
              <a:rPr lang="es-CO" dirty="0"/>
              <a:t> </a:t>
            </a:r>
            <a:r>
              <a:rPr lang="es-CO" dirty="0" err="1"/>
              <a:t>strategies</a:t>
            </a:r>
            <a:r>
              <a:rPr lang="es-CO" dirty="0"/>
              <a:t> </a:t>
            </a:r>
            <a:r>
              <a:rPr lang="es-CO" dirty="0" err="1"/>
              <a:t>to</a:t>
            </a:r>
            <a:r>
              <a:rPr lang="es-CO" dirty="0"/>
              <a:t> </a:t>
            </a:r>
            <a:r>
              <a:rPr lang="es-CO" dirty="0" err="1"/>
              <a:t>foster</a:t>
            </a:r>
            <a:r>
              <a:rPr lang="es-CO" dirty="0"/>
              <a:t> </a:t>
            </a:r>
            <a:r>
              <a:rPr lang="es-CO" dirty="0" err="1"/>
              <a:t>psychological</a:t>
            </a:r>
            <a:r>
              <a:rPr lang="es-CO" dirty="0"/>
              <a:t> </a:t>
            </a:r>
            <a:r>
              <a:rPr lang="es-CO" dirty="0" err="1"/>
              <a:t>flexibility</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26</a:t>
            </a:fld>
            <a:endParaRPr lang="es-CO"/>
          </a:p>
        </p:txBody>
      </p:sp>
    </p:spTree>
    <p:extLst>
      <p:ext uri="{BB962C8B-B14F-4D97-AF65-F5344CB8AC3E}">
        <p14:creationId xmlns:p14="http://schemas.microsoft.com/office/powerpoint/2010/main" val="3027046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ninth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tenet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use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strategies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foster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psychological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flexibility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simultaneously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involves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multiple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interactions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within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sessions</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which</a:t>
            </a:r>
            <a:r>
              <a:rPr lang="es-CO" sz="1200" b="0" i="0" u="none" strike="noStrike" cap="none" dirty="0">
                <a:solidFill>
                  <a:schemeClr val="dk1"/>
                </a:solidFill>
                <a:latin typeface="Calibri"/>
                <a:ea typeface="Calibri"/>
                <a:cs typeface="Calibri"/>
                <a:sym typeface="Calibri"/>
              </a:rPr>
              <a:t> flexible </a:t>
            </a:r>
            <a:r>
              <a:rPr lang="es-CO" sz="1200" b="0" i="0" u="none" strike="noStrike" cap="none" dirty="0" err="1">
                <a:solidFill>
                  <a:schemeClr val="dk1"/>
                </a:solidFill>
                <a:latin typeface="Calibri"/>
                <a:ea typeface="Calibri"/>
                <a:cs typeface="Calibri"/>
                <a:sym typeface="Calibri"/>
              </a:rPr>
              <a:t>behaviors</a:t>
            </a:r>
            <a:r>
              <a:rPr lang="es-CO" sz="1200" b="0" i="0" u="none" strike="noStrike" cap="none" dirty="0">
                <a:solidFill>
                  <a:schemeClr val="dk1"/>
                </a:solidFill>
                <a:latin typeface="Calibri"/>
                <a:ea typeface="Calibri"/>
                <a:cs typeface="Calibri"/>
                <a:sym typeface="Calibri"/>
              </a:rPr>
              <a:t> are </a:t>
            </a:r>
            <a:r>
              <a:rPr lang="es-CO" sz="1200" b="0" i="0" u="none" strike="noStrike" cap="none" dirty="0" err="1">
                <a:solidFill>
                  <a:schemeClr val="dk1"/>
                </a:solidFill>
                <a:latin typeface="Calibri"/>
                <a:ea typeface="Calibri"/>
                <a:cs typeface="Calibri"/>
                <a:sym typeface="Calibri"/>
              </a:rPr>
              <a:t>shaped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instance</a:t>
            </a:r>
            <a:r>
              <a:rPr lang="es-CO" sz="1200" b="0" i="0" u="none" strike="noStrike" cap="none" dirty="0">
                <a:solidFill>
                  <a:schemeClr val="dk1"/>
                </a:solidFill>
                <a:latin typeface="Calibri"/>
                <a:ea typeface="Calibri"/>
                <a:cs typeface="Calibri"/>
                <a:sym typeface="Calibri"/>
              </a:rPr>
              <a:t>, imagine a </a:t>
            </a:r>
            <a:r>
              <a:rPr lang="es-CO" sz="1200" b="0" i="0" u="none" strike="noStrike" cap="none" dirty="0" err="1">
                <a:solidFill>
                  <a:schemeClr val="dk1"/>
                </a:solidFill>
                <a:latin typeface="Calibri"/>
                <a:ea typeface="Calibri"/>
                <a:cs typeface="Calibri"/>
                <a:sym typeface="Calibri"/>
              </a:rPr>
              <a:t>person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who</a:t>
            </a:r>
            <a:r>
              <a:rPr lang="es-CO" sz="1200" b="0" i="0" u="none" strike="noStrike" cap="none" dirty="0">
                <a:solidFill>
                  <a:schemeClr val="dk1"/>
                </a:solidFill>
                <a:latin typeface="Calibri"/>
                <a:ea typeface="Calibri"/>
                <a:cs typeface="Calibri"/>
                <a:sym typeface="Calibri"/>
              </a:rPr>
              <a:t> has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thought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life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ruined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thought</a:t>
            </a:r>
            <a:r>
              <a:rPr lang="es-CO" sz="1200" b="0" i="0" u="none" strike="noStrike" cap="none" dirty="0">
                <a:solidFill>
                  <a:schemeClr val="dk1"/>
                </a:solidFill>
                <a:latin typeface="Calibri"/>
                <a:ea typeface="Calibri"/>
                <a:cs typeface="Calibri"/>
                <a:sym typeface="Calibri"/>
              </a:rPr>
              <a:t> comes </a:t>
            </a:r>
            <a:r>
              <a:rPr lang="es-CO" sz="1200" b="0" i="0" u="none" strike="noStrike" cap="none" dirty="0" err="1">
                <a:solidFill>
                  <a:schemeClr val="dk1"/>
                </a:solidFill>
                <a:latin typeface="Calibri"/>
                <a:ea typeface="Calibri"/>
                <a:cs typeface="Calibri"/>
                <a:sym typeface="Calibri"/>
              </a:rPr>
              <a:t>with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aversive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and </a:t>
            </a:r>
            <a:r>
              <a:rPr lang="es-CO" sz="1200" b="0" i="0" u="none" strike="noStrike" cap="none" dirty="0" err="1">
                <a:solidFill>
                  <a:schemeClr val="dk1"/>
                </a:solidFill>
                <a:latin typeface="Calibri"/>
                <a:ea typeface="Calibri"/>
                <a:cs typeface="Calibri"/>
                <a:sym typeface="Calibri"/>
              </a:rPr>
              <a:t>discriminative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negative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reinforcement</a:t>
            </a:r>
            <a:r>
              <a:rPr lang="es-CO"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5976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shape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behavioral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flexibility</a:t>
            </a:r>
            <a:r>
              <a:rPr lang="es-CO" sz="1200" b="0" i="0" u="none" strike="noStrike" cap="none" dirty="0">
                <a:solidFill>
                  <a:schemeClr val="dk1"/>
                </a:solidFill>
                <a:latin typeface="Calibri"/>
                <a:ea typeface="Calibri"/>
                <a:cs typeface="Calibri"/>
                <a:sym typeface="Calibri"/>
              </a:rPr>
              <a:t> in response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thought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should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help</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him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discriminate</a:t>
            </a:r>
            <a:r>
              <a:rPr lang="es-CO" sz="1200" b="0" i="0" u="none" strike="noStrike" cap="none" dirty="0">
                <a:solidFill>
                  <a:schemeClr val="dk1"/>
                </a:solidFill>
                <a:latin typeface="Calibri"/>
                <a:ea typeface="Calibri"/>
                <a:cs typeface="Calibri"/>
                <a:sym typeface="Calibri"/>
              </a:rPr>
              <a:t> and </a:t>
            </a:r>
            <a:r>
              <a:rPr lang="es-CO" sz="1200" b="0" i="0" u="none" strike="noStrike" cap="none" dirty="0" err="1">
                <a:solidFill>
                  <a:schemeClr val="dk1"/>
                </a:solidFill>
                <a:latin typeface="Calibri"/>
                <a:ea typeface="Calibri"/>
                <a:cs typeface="Calibri"/>
                <a:sym typeface="Calibri"/>
              </a:rPr>
              <a:t>frame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thought</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hierarchy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with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deictic</a:t>
            </a:r>
            <a:r>
              <a:rPr lang="es-CO" sz="1200" b="0" i="0" u="none" strike="noStrike" cap="none" dirty="0">
                <a:solidFill>
                  <a:schemeClr val="dk1"/>
                </a:solidFill>
                <a:latin typeface="Calibri"/>
                <a:ea typeface="Calibri"/>
                <a:cs typeface="Calibri"/>
                <a:sym typeface="Calibri"/>
              </a:rPr>
              <a:t> “I”. </a:t>
            </a:r>
            <a:r>
              <a:rPr lang="es-CO" sz="1200" b="0" i="0" u="none" strike="noStrike" cap="none" dirty="0" err="1">
                <a:solidFill>
                  <a:schemeClr val="dk1"/>
                </a:solidFill>
                <a:latin typeface="Calibri"/>
                <a:ea typeface="Calibri"/>
                <a:cs typeface="Calibri"/>
                <a:sym typeface="Calibri"/>
              </a:rPr>
              <a:t>For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instance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helping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him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note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he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having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thought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only</a:t>
            </a:r>
            <a:r>
              <a:rPr lang="es-CO" sz="1200" b="0" i="0" u="none" strike="noStrike" cap="none" dirty="0">
                <a:solidFill>
                  <a:schemeClr val="dk1"/>
                </a:solidFill>
                <a:latin typeface="Calibri"/>
                <a:ea typeface="Calibri"/>
                <a:cs typeface="Calibri"/>
                <a:sym typeface="Calibri"/>
              </a:rPr>
              <a:t> a </a:t>
            </a:r>
            <a:r>
              <a:rPr lang="es-CO" sz="1200" b="0" i="0" u="none" strike="noStrike" cap="none" dirty="0" err="1">
                <a:solidFill>
                  <a:schemeClr val="dk1"/>
                </a:solidFill>
                <a:latin typeface="Calibri"/>
                <a:ea typeface="Calibri"/>
                <a:cs typeface="Calibri"/>
                <a:sym typeface="Calibri"/>
              </a:rPr>
              <a:t>transitory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behavior</a:t>
            </a:r>
            <a:r>
              <a:rPr lang="es-CO" sz="1200" b="0" i="0" u="none" strike="noStrike" cap="none" dirty="0">
                <a:solidFill>
                  <a:schemeClr val="dk1"/>
                </a:solidFill>
                <a:latin typeface="Calibri"/>
                <a:ea typeface="Calibri"/>
                <a:cs typeface="Calibri"/>
                <a:sym typeface="Calibri"/>
              </a:rPr>
              <a:t>, and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he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more </a:t>
            </a:r>
            <a:r>
              <a:rPr lang="es-CO" sz="1200" b="0" i="0" u="none" strike="noStrike" cap="none" dirty="0" err="1">
                <a:solidFill>
                  <a:schemeClr val="dk1"/>
                </a:solidFill>
                <a:latin typeface="Calibri"/>
                <a:ea typeface="Calibri"/>
                <a:cs typeface="Calibri"/>
                <a:sym typeface="Calibri"/>
              </a:rPr>
              <a:t>than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he can </a:t>
            </a:r>
            <a:r>
              <a:rPr lang="es-CO" sz="1200" b="0" i="0" u="none" strike="noStrike" cap="none" dirty="0" err="1">
                <a:solidFill>
                  <a:schemeClr val="dk1"/>
                </a:solidFill>
                <a:latin typeface="Calibri"/>
                <a:ea typeface="Calibri"/>
                <a:cs typeface="Calibri"/>
                <a:sym typeface="Calibri"/>
              </a:rPr>
              <a:t>choose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how</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behave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framing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will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probably</a:t>
            </a:r>
            <a:r>
              <a:rPr lang="es-CO" sz="1200" b="0" i="0" u="none" strike="noStrike" cap="none" dirty="0">
                <a:solidFill>
                  <a:schemeClr val="dk1"/>
                </a:solidFill>
                <a:latin typeface="Calibri"/>
                <a:ea typeface="Calibri"/>
                <a:cs typeface="Calibri"/>
                <a:sym typeface="Calibri"/>
              </a:rPr>
              <a:t> lead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 </a:t>
            </a:r>
            <a:r>
              <a:rPr lang="es-CO" sz="1200" b="0" i="0" u="none" strike="noStrike" cap="none" dirty="0" err="1">
                <a:solidFill>
                  <a:schemeClr val="dk1"/>
                </a:solidFill>
                <a:latin typeface="Calibri"/>
                <a:ea typeface="Calibri"/>
                <a:cs typeface="Calibri"/>
                <a:sym typeface="Calibri"/>
              </a:rPr>
              <a:t>reduction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aversive</a:t>
            </a:r>
            <a:r>
              <a:rPr lang="es-CO" sz="1200" b="0" i="0" u="none" strike="noStrike" cap="none" dirty="0">
                <a:solidFill>
                  <a:schemeClr val="dk1"/>
                </a:solidFill>
                <a:latin typeface="Calibri"/>
                <a:ea typeface="Calibri"/>
                <a:cs typeface="Calibri"/>
                <a:sym typeface="Calibri"/>
              </a:rPr>
              <a:t> and </a:t>
            </a:r>
            <a:r>
              <a:rPr lang="es-CO" sz="1200" b="0" i="0" u="none" strike="noStrike" cap="none" dirty="0" err="1">
                <a:solidFill>
                  <a:schemeClr val="dk1"/>
                </a:solidFill>
                <a:latin typeface="Calibri"/>
                <a:ea typeface="Calibri"/>
                <a:cs typeface="Calibri"/>
                <a:sym typeface="Calibri"/>
              </a:rPr>
              <a:t>discriminative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thought</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6657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a:solidFill>
                  <a:schemeClr val="dk1"/>
                </a:solidFill>
                <a:latin typeface="Calibri"/>
                <a:ea typeface="Calibri"/>
                <a:cs typeface="Calibri"/>
                <a:sym typeface="Calibri"/>
              </a:rPr>
              <a:t>After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should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help</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him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derive rules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specify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relevant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consequences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responding</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coordination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with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discriminative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behavior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instance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if</a:t>
            </a:r>
            <a:r>
              <a:rPr lang="es-CO" sz="1200" b="0" i="0" u="none" strike="noStrike" cap="none" dirty="0">
                <a:solidFill>
                  <a:schemeClr val="dk1"/>
                </a:solidFill>
                <a:latin typeface="Calibri"/>
                <a:ea typeface="Calibri"/>
                <a:cs typeface="Calibri"/>
                <a:sym typeface="Calibri"/>
              </a:rPr>
              <a:t> he </a:t>
            </a:r>
            <a:r>
              <a:rPr lang="es-CO" sz="1200" b="0" i="0" u="none" strike="noStrike" cap="none" dirty="0" err="1">
                <a:solidFill>
                  <a:schemeClr val="dk1"/>
                </a:solidFill>
                <a:latin typeface="Calibri"/>
                <a:ea typeface="Calibri"/>
                <a:cs typeface="Calibri"/>
                <a:sym typeface="Calibri"/>
              </a:rPr>
              <a:t>remains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stuck</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blaming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himself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things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will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get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even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worse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would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also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decrease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avoidant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discriminative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thought</a:t>
            </a:r>
            <a:r>
              <a:rPr lang="es-CO"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71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What is RNT-focused ACT? This is just a label we have introduced to name a way of thinking about the clinical applications of relational frame theory. It does not attempt to be a new model or brand name. With the label RNT-focused ACT, I just call for a way of doing ACT with a deeper focus on RFT by incorporating cutting-edge research. Because a good part of the conceptualization and empirical research is focused right now on repetitive negative thinking (or RNT), this is the name I am using to emphasize it. In summary, RNT-focused ACT aims to incorporate cutting-edge research and conceptualization regarding…</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3</a:t>
            </a:fld>
            <a:endParaRPr lang="es-CO"/>
          </a:p>
        </p:txBody>
      </p:sp>
    </p:spTree>
    <p:extLst>
      <p:ext uri="{BB962C8B-B14F-4D97-AF65-F5344CB8AC3E}">
        <p14:creationId xmlns:p14="http://schemas.microsoft.com/office/powerpoint/2010/main" val="808601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err="1">
                <a:solidFill>
                  <a:schemeClr val="dk1"/>
                </a:solidFill>
                <a:latin typeface="Calibri"/>
                <a:ea typeface="Calibri"/>
                <a:cs typeface="Calibri"/>
                <a:sym typeface="Calibri"/>
              </a:rPr>
              <a:t>Then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should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help</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him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derive rules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specify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which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behavior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permits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advancing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towards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hierarchical</a:t>
            </a:r>
            <a:r>
              <a:rPr lang="es-CO" sz="1200" b="0" i="0" u="none" strike="noStrike" cap="none" dirty="0">
                <a:solidFill>
                  <a:schemeClr val="dk1"/>
                </a:solidFill>
                <a:latin typeface="Calibri"/>
                <a:ea typeface="Calibri"/>
                <a:cs typeface="Calibri"/>
                <a:sym typeface="Calibri"/>
              </a:rPr>
              <a:t> positive </a:t>
            </a:r>
            <a:r>
              <a:rPr lang="es-CO" sz="1200" b="0" i="0" u="none" strike="noStrike" cap="none" dirty="0" err="1">
                <a:solidFill>
                  <a:schemeClr val="dk1"/>
                </a:solidFill>
                <a:latin typeface="Calibri"/>
                <a:ea typeface="Calibri"/>
                <a:cs typeface="Calibri"/>
                <a:sym typeface="Calibri"/>
              </a:rPr>
              <a:t>reinforcers</a:t>
            </a:r>
            <a:r>
              <a:rPr lang="es-CO" sz="1200" b="0" i="0" u="none" strike="noStrike" cap="none" dirty="0">
                <a:solidFill>
                  <a:schemeClr val="dk1"/>
                </a:solidFill>
                <a:latin typeface="Calibri"/>
                <a:ea typeface="Calibri"/>
                <a:cs typeface="Calibri"/>
                <a:sym typeface="Calibri"/>
              </a:rPr>
              <a:t> and </a:t>
            </a:r>
            <a:r>
              <a:rPr lang="es-CO" sz="1200" b="0" i="0" u="none" strike="noStrike" cap="none" dirty="0" err="1">
                <a:solidFill>
                  <a:schemeClr val="dk1"/>
                </a:solidFill>
                <a:latin typeface="Calibri"/>
                <a:ea typeface="Calibri"/>
                <a:cs typeface="Calibri"/>
                <a:sym typeface="Calibri"/>
              </a:rPr>
              <a:t>behaving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accordingly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could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promote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helping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person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derive </a:t>
            </a:r>
            <a:r>
              <a:rPr lang="es-CO" sz="1200" b="0" i="0" u="none" strike="noStrike" cap="none" dirty="0" err="1">
                <a:solidFill>
                  <a:schemeClr val="dk1"/>
                </a:solidFill>
                <a:latin typeface="Calibri"/>
                <a:ea typeface="Calibri"/>
                <a:cs typeface="Calibri"/>
                <a:sym typeface="Calibri"/>
              </a:rPr>
              <a:t>what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would</a:t>
            </a:r>
            <a:r>
              <a:rPr lang="es-CO" sz="1200" b="0" i="0" u="none" strike="noStrike" cap="none" dirty="0">
                <a:solidFill>
                  <a:schemeClr val="dk1"/>
                </a:solidFill>
                <a:latin typeface="Calibri"/>
                <a:ea typeface="Calibri"/>
                <a:cs typeface="Calibri"/>
                <a:sym typeface="Calibri"/>
              </a:rPr>
              <a:t> be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best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thing</a:t>
            </a:r>
            <a:r>
              <a:rPr lang="es-CO" sz="1200" b="0" i="0" u="none" strike="noStrike" cap="none" dirty="0">
                <a:solidFill>
                  <a:schemeClr val="dk1"/>
                </a:solidFill>
                <a:latin typeface="Calibri"/>
                <a:ea typeface="Calibri"/>
                <a:cs typeface="Calibri"/>
                <a:sym typeface="Calibri"/>
              </a:rPr>
              <a:t> he </a:t>
            </a:r>
            <a:r>
              <a:rPr lang="es-CO" sz="1200" b="0" i="0" u="none" strike="noStrike" cap="none" dirty="0" err="1">
                <a:solidFill>
                  <a:schemeClr val="dk1"/>
                </a:solidFill>
                <a:latin typeface="Calibri"/>
                <a:ea typeface="Calibri"/>
                <a:cs typeface="Calibri"/>
                <a:sym typeface="Calibri"/>
              </a:rPr>
              <a:t>cans</a:t>
            </a:r>
            <a:r>
              <a:rPr lang="es-CO" sz="1200" b="0" i="0" u="none" strike="noStrike" cap="none" dirty="0">
                <a:solidFill>
                  <a:schemeClr val="dk1"/>
                </a:solidFill>
                <a:latin typeface="Calibri"/>
                <a:ea typeface="Calibri"/>
                <a:cs typeface="Calibri"/>
                <a:sym typeface="Calibri"/>
              </a:rPr>
              <a:t> do in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moment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advance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towards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values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will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provoke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sensitivity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discriminative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positive </a:t>
            </a:r>
            <a:r>
              <a:rPr lang="es-CO" sz="1200" b="0" i="0" u="none" strike="noStrike" cap="none" dirty="0" err="1">
                <a:solidFill>
                  <a:schemeClr val="dk1"/>
                </a:solidFill>
                <a:latin typeface="Calibri"/>
                <a:ea typeface="Calibri"/>
                <a:cs typeface="Calibri"/>
                <a:sym typeface="Calibri"/>
              </a:rPr>
              <a:t>reinforcement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linked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appetitve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agumentals</a:t>
            </a:r>
            <a:r>
              <a:rPr lang="es-CO"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30</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2796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err="1">
                <a:solidFill>
                  <a:schemeClr val="dk1"/>
                </a:solidFill>
                <a:latin typeface="Calibri"/>
                <a:ea typeface="Calibri"/>
                <a:cs typeface="Calibri"/>
                <a:sym typeface="Calibri"/>
              </a:rPr>
              <a:t>Lastly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should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help</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him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derive rules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specify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relevant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consequence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responding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according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own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values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deriving</a:t>
            </a:r>
            <a:r>
              <a:rPr lang="es-CO" sz="1200" b="0" i="0" u="none" strike="noStrike" cap="none" dirty="0">
                <a:solidFill>
                  <a:schemeClr val="dk1"/>
                </a:solidFill>
                <a:latin typeface="Calibri"/>
                <a:ea typeface="Calibri"/>
                <a:cs typeface="Calibri"/>
                <a:sym typeface="Calibri"/>
              </a:rPr>
              <a:t> a rule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establishes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long-term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consequences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behaving</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way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will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increase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discriminative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linked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appetitve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augmentals</a:t>
            </a:r>
            <a:r>
              <a:rPr lang="es-CO"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2399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err="1">
                <a:solidFill>
                  <a:schemeClr val="dk1"/>
                </a:solidFill>
                <a:latin typeface="Calibri"/>
                <a:ea typeface="Calibri"/>
                <a:cs typeface="Calibri"/>
                <a:sym typeface="Calibri"/>
              </a:rPr>
              <a:t>These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interactions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might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not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surprise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you</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because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they</a:t>
            </a:r>
            <a:r>
              <a:rPr lang="es-CO" sz="1200" b="0" i="0" u="none" strike="noStrike" cap="none" dirty="0">
                <a:solidFill>
                  <a:schemeClr val="dk1"/>
                </a:solidFill>
                <a:latin typeface="Calibri"/>
                <a:ea typeface="Calibri"/>
                <a:cs typeface="Calibri"/>
                <a:sym typeface="Calibri"/>
              </a:rPr>
              <a:t> are </a:t>
            </a:r>
            <a:r>
              <a:rPr lang="es-CO" sz="1200" b="0" i="0" u="none" strike="noStrike" cap="none" dirty="0" err="1">
                <a:solidFill>
                  <a:schemeClr val="dk1"/>
                </a:solidFill>
                <a:latin typeface="Calibri"/>
                <a:ea typeface="Calibri"/>
                <a:cs typeface="Calibri"/>
                <a:sym typeface="Calibri"/>
              </a:rPr>
              <a:t>included</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protocols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developed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analyze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relational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framings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involved</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defusion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exercises</a:t>
            </a:r>
            <a:r>
              <a:rPr lang="es-CO" sz="1200" b="0" i="0" u="none" strike="noStrike" cap="none" dirty="0">
                <a:solidFill>
                  <a:schemeClr val="dk1"/>
                </a:solidFill>
                <a:latin typeface="Calibri"/>
                <a:ea typeface="Calibri"/>
                <a:cs typeface="Calibri"/>
                <a:sym typeface="Calibri"/>
              </a:rPr>
              <a:t>. Here </a:t>
            </a:r>
            <a:r>
              <a:rPr lang="es-CO" sz="1200" b="0" i="0" u="none" strike="noStrike" cap="none" dirty="0" err="1">
                <a:solidFill>
                  <a:schemeClr val="dk1"/>
                </a:solidFill>
                <a:latin typeface="Calibri"/>
                <a:ea typeface="Calibri"/>
                <a:cs typeface="Calibri"/>
                <a:sym typeface="Calibri"/>
              </a:rPr>
              <a:t>you</a:t>
            </a:r>
            <a:r>
              <a:rPr lang="es-CO" sz="1200" b="0" i="0" u="none" strike="noStrike" cap="none" dirty="0">
                <a:solidFill>
                  <a:schemeClr val="dk1"/>
                </a:solidFill>
                <a:latin typeface="Calibri"/>
                <a:ea typeface="Calibri"/>
                <a:cs typeface="Calibri"/>
                <a:sym typeface="Calibri"/>
              </a:rPr>
              <a:t> can </a:t>
            </a:r>
            <a:r>
              <a:rPr lang="es-CO" sz="1200" b="0" i="0" u="none" strike="noStrike" cap="none" dirty="0" err="1">
                <a:solidFill>
                  <a:schemeClr val="dk1"/>
                </a:solidFill>
                <a:latin typeface="Calibri"/>
                <a:ea typeface="Calibri"/>
                <a:cs typeface="Calibri"/>
                <a:sym typeface="Calibri"/>
              </a:rPr>
              <a:t>see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some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studies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conducted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which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followed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initial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study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by</a:t>
            </a:r>
            <a:r>
              <a:rPr lang="es-CO" sz="1200" b="0" i="0" u="none" strike="noStrike" cap="none" dirty="0">
                <a:solidFill>
                  <a:schemeClr val="dk1"/>
                </a:solidFill>
                <a:latin typeface="Calibri"/>
                <a:ea typeface="Calibri"/>
                <a:cs typeface="Calibri"/>
                <a:sym typeface="Calibri"/>
              </a:rPr>
              <a:t> Luciano and </a:t>
            </a:r>
            <a:r>
              <a:rPr lang="es-CO" sz="1200" b="0" i="0" u="none" strike="noStrike" cap="none" dirty="0" err="1">
                <a:solidFill>
                  <a:schemeClr val="dk1"/>
                </a:solidFill>
                <a:latin typeface="Calibri"/>
                <a:ea typeface="Calibri"/>
                <a:cs typeface="Calibri"/>
                <a:sym typeface="Calibri"/>
              </a:rPr>
              <a:t>collaborators</a:t>
            </a:r>
            <a:r>
              <a:rPr lang="es-CO" sz="1200" b="0" i="0" u="none" strike="noStrike" cap="none" dirty="0">
                <a:solidFill>
                  <a:schemeClr val="dk1"/>
                </a:solidFill>
                <a:latin typeface="Calibri"/>
                <a:ea typeface="Calibri"/>
                <a:cs typeface="Calibri"/>
                <a:sym typeface="Calibri"/>
              </a:rPr>
              <a:t> in 2011. </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123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a:solidFill>
                  <a:schemeClr val="dk1"/>
                </a:solidFill>
                <a:latin typeface="Calibri"/>
                <a:ea typeface="Calibri"/>
                <a:cs typeface="Calibri"/>
                <a:sym typeface="Calibri"/>
              </a:rPr>
              <a:t>In </a:t>
            </a:r>
            <a:r>
              <a:rPr lang="es-CO" sz="1200" b="0" i="0" u="none" strike="noStrike" cap="none" dirty="0" err="1">
                <a:solidFill>
                  <a:schemeClr val="dk1"/>
                </a:solidFill>
                <a:latin typeface="Calibri"/>
                <a:ea typeface="Calibri"/>
                <a:cs typeface="Calibri"/>
                <a:sym typeface="Calibri"/>
              </a:rPr>
              <a:t>summary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studies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provide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robust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evidence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effect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adding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explicit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hierarchial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cues</a:t>
            </a:r>
            <a:r>
              <a:rPr lang="es-CO" sz="1200" b="0" i="0" u="none" strike="noStrike" cap="none" dirty="0">
                <a:solidFill>
                  <a:schemeClr val="dk1"/>
                </a:solidFill>
                <a:latin typeface="Calibri"/>
                <a:ea typeface="Calibri"/>
                <a:cs typeface="Calibri"/>
                <a:sym typeface="Calibri"/>
              </a:rPr>
              <a:t> and </a:t>
            </a:r>
            <a:r>
              <a:rPr lang="es-CO" sz="1200" b="0" i="0" u="none" strike="noStrike" cap="none" dirty="0" err="1">
                <a:solidFill>
                  <a:schemeClr val="dk1"/>
                </a:solidFill>
                <a:latin typeface="Calibri"/>
                <a:ea typeface="Calibri"/>
                <a:cs typeface="Calibri"/>
                <a:sym typeface="Calibri"/>
              </a:rPr>
              <a:t>questions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actualize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augmental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regulatory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typical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defusion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exercises</a:t>
            </a:r>
            <a:r>
              <a:rPr lang="es-CO" sz="1200" b="0" i="0" u="none" strike="noStrike" cap="none" dirty="0">
                <a:solidFill>
                  <a:schemeClr val="dk1"/>
                </a:solidFill>
                <a:latin typeface="Calibri"/>
                <a:ea typeface="Calibri"/>
                <a:cs typeface="Calibri"/>
                <a:sym typeface="Calibri"/>
              </a:rPr>
              <a:t> in ACT. </a:t>
            </a:r>
            <a:r>
              <a:rPr lang="es-CO" sz="1200" b="0" i="0" u="none" strike="noStrike" cap="none" dirty="0" err="1">
                <a:solidFill>
                  <a:schemeClr val="dk1"/>
                </a:solidFill>
                <a:latin typeface="Calibri"/>
                <a:ea typeface="Calibri"/>
                <a:cs typeface="Calibri"/>
                <a:sym typeface="Calibri"/>
              </a:rPr>
              <a:t>Particularly</a:t>
            </a:r>
            <a:r>
              <a:rPr lang="es-CO" sz="1200" b="0" i="0" u="none" strike="noStrike" cap="none" dirty="0">
                <a:solidFill>
                  <a:schemeClr val="dk1"/>
                </a:solidFill>
                <a:latin typeface="Calibri"/>
                <a:ea typeface="Calibri"/>
                <a:cs typeface="Calibri"/>
                <a:sym typeface="Calibri"/>
              </a:rPr>
              <a:t>, and </a:t>
            </a:r>
            <a:r>
              <a:rPr lang="es-CO" sz="1200" b="0" i="0" u="none" strike="noStrike" cap="none" dirty="0" err="1">
                <a:solidFill>
                  <a:schemeClr val="dk1"/>
                </a:solidFill>
                <a:latin typeface="Calibri"/>
                <a:ea typeface="Calibri"/>
                <a:cs typeface="Calibri"/>
                <a:sym typeface="Calibri"/>
              </a:rPr>
              <a:t>with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its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limitations</a:t>
            </a:r>
            <a:r>
              <a:rPr lang="es-CO" sz="1200" b="0" i="0" u="none" strike="noStrike" cap="none" dirty="0">
                <a:solidFill>
                  <a:schemeClr val="dk1"/>
                </a:solidFill>
                <a:latin typeface="Calibri"/>
                <a:ea typeface="Calibri"/>
                <a:cs typeface="Calibri"/>
                <a:sym typeface="Calibri"/>
              </a:rPr>
              <a:t>, I </a:t>
            </a:r>
            <a:r>
              <a:rPr lang="es-CO" sz="1200" b="0" i="0" u="none" strike="noStrike" cap="none" dirty="0" err="1">
                <a:solidFill>
                  <a:schemeClr val="dk1"/>
                </a:solidFill>
                <a:latin typeface="Calibri"/>
                <a:ea typeface="Calibri"/>
                <a:cs typeface="Calibri"/>
                <a:sym typeface="Calibri"/>
              </a:rPr>
              <a:t>see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study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by</a:t>
            </a:r>
            <a:r>
              <a:rPr lang="es-CO" sz="1200" b="0" i="0" u="none" strike="noStrike" cap="none" dirty="0">
                <a:solidFill>
                  <a:schemeClr val="dk1"/>
                </a:solidFill>
                <a:latin typeface="Calibri"/>
                <a:ea typeface="Calibri"/>
                <a:cs typeface="Calibri"/>
                <a:sym typeface="Calibri"/>
              </a:rPr>
              <a:t> Luciano et al. (2011) as a </a:t>
            </a:r>
            <a:r>
              <a:rPr lang="es-CO" sz="1200" b="0" i="0" u="none" strike="noStrike" cap="none" dirty="0" err="1">
                <a:solidFill>
                  <a:schemeClr val="dk1"/>
                </a:solidFill>
                <a:latin typeface="Calibri"/>
                <a:ea typeface="Calibri"/>
                <a:cs typeface="Calibri"/>
                <a:sym typeface="Calibri"/>
              </a:rPr>
              <a:t>groundbreaking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paper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has </a:t>
            </a:r>
            <a:r>
              <a:rPr lang="es-CO" sz="1200" b="0" i="0" u="none" strike="noStrike" cap="none" dirty="0" err="1">
                <a:solidFill>
                  <a:schemeClr val="dk1"/>
                </a:solidFill>
                <a:latin typeface="Calibri"/>
                <a:ea typeface="Calibri"/>
                <a:cs typeface="Calibri"/>
                <a:sym typeface="Calibri"/>
              </a:rPr>
              <a:t>facilitated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conceptualization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psychological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flexibility</a:t>
            </a:r>
            <a:r>
              <a:rPr lang="es-CO" sz="1200" b="0" i="0" u="none" strike="noStrike" cap="none" dirty="0">
                <a:solidFill>
                  <a:schemeClr val="dk1"/>
                </a:solidFill>
                <a:latin typeface="Calibri"/>
                <a:ea typeface="Calibri"/>
                <a:cs typeface="Calibri"/>
                <a:sym typeface="Calibri"/>
              </a:rPr>
              <a:t> in RFT </a:t>
            </a:r>
            <a:r>
              <a:rPr lang="es-CO" sz="1200" b="0" i="0" u="none" strike="noStrike" cap="none" dirty="0" err="1">
                <a:solidFill>
                  <a:schemeClr val="dk1"/>
                </a:solidFill>
                <a:latin typeface="Calibri"/>
                <a:ea typeface="Calibri"/>
                <a:cs typeface="Calibri"/>
                <a:sym typeface="Calibri"/>
              </a:rPr>
              <a:t>terms</a:t>
            </a:r>
            <a:r>
              <a:rPr lang="es-CO" sz="1200" b="0" i="0" u="none" strike="noStrike" cap="none" dirty="0">
                <a:solidFill>
                  <a:schemeClr val="dk1"/>
                </a:solidFill>
                <a:latin typeface="Calibri"/>
                <a:ea typeface="Calibri"/>
                <a:cs typeface="Calibri"/>
                <a:sym typeface="Calibri"/>
              </a:rPr>
              <a:t> and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improve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way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we</a:t>
            </a:r>
            <a:r>
              <a:rPr lang="es-CO" sz="1200" b="0" i="0" u="none" strike="noStrike" cap="none" dirty="0">
                <a:solidFill>
                  <a:schemeClr val="dk1"/>
                </a:solidFill>
                <a:latin typeface="Calibri"/>
                <a:ea typeface="Calibri"/>
                <a:cs typeface="Calibri"/>
                <a:sym typeface="Calibri"/>
              </a:rPr>
              <a:t> can do ACT, in general.</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8951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The</a:t>
            </a:r>
            <a:r>
              <a:rPr lang="es-CO" dirty="0"/>
              <a:t> </a:t>
            </a:r>
            <a:r>
              <a:rPr lang="es-CO" dirty="0" err="1"/>
              <a:t>tenth</a:t>
            </a:r>
            <a:r>
              <a:rPr lang="es-CO" dirty="0"/>
              <a:t> </a:t>
            </a:r>
            <a:r>
              <a:rPr lang="es-CO" dirty="0" err="1"/>
              <a:t>tenet</a:t>
            </a:r>
            <a:r>
              <a:rPr lang="es-CO" dirty="0"/>
              <a:t> </a:t>
            </a:r>
            <a:r>
              <a:rPr lang="es-CO" dirty="0" err="1"/>
              <a:t>is</a:t>
            </a:r>
            <a:r>
              <a:rPr lang="es-CO" dirty="0"/>
              <a:t> </a:t>
            </a:r>
            <a:r>
              <a:rPr lang="es-CO" dirty="0" err="1"/>
              <a:t>that</a:t>
            </a:r>
            <a:r>
              <a:rPr lang="es-CO" dirty="0"/>
              <a:t> </a:t>
            </a:r>
            <a:r>
              <a:rPr lang="es-CO" dirty="0" err="1"/>
              <a:t>repetitive</a:t>
            </a:r>
            <a:r>
              <a:rPr lang="es-CO" dirty="0"/>
              <a:t> </a:t>
            </a:r>
            <a:r>
              <a:rPr lang="es-CO" dirty="0" err="1"/>
              <a:t>negative</a:t>
            </a:r>
            <a:r>
              <a:rPr lang="es-CO" dirty="0"/>
              <a:t> </a:t>
            </a:r>
            <a:r>
              <a:rPr lang="es-CO" dirty="0" err="1"/>
              <a:t>thinking</a:t>
            </a:r>
            <a:r>
              <a:rPr lang="es-CO" dirty="0"/>
              <a:t>, </a:t>
            </a:r>
            <a:r>
              <a:rPr lang="es-CO" dirty="0" err="1"/>
              <a:t>usually</a:t>
            </a:r>
            <a:r>
              <a:rPr lang="es-CO" dirty="0"/>
              <a:t> in </a:t>
            </a:r>
            <a:r>
              <a:rPr lang="es-CO" dirty="0" err="1"/>
              <a:t>the</a:t>
            </a:r>
            <a:r>
              <a:rPr lang="es-CO" dirty="0"/>
              <a:t> </a:t>
            </a:r>
            <a:r>
              <a:rPr lang="es-CO" dirty="0" err="1"/>
              <a:t>form</a:t>
            </a:r>
            <a:r>
              <a:rPr lang="es-CO" dirty="0"/>
              <a:t> </a:t>
            </a:r>
            <a:r>
              <a:rPr lang="es-CO" dirty="0" err="1"/>
              <a:t>of</a:t>
            </a:r>
            <a:r>
              <a:rPr lang="es-CO" dirty="0"/>
              <a:t> </a:t>
            </a:r>
            <a:r>
              <a:rPr lang="es-CO" dirty="0" err="1"/>
              <a:t>worry</a:t>
            </a:r>
            <a:r>
              <a:rPr lang="es-CO" dirty="0"/>
              <a:t> and </a:t>
            </a:r>
            <a:r>
              <a:rPr lang="es-CO" dirty="0" err="1"/>
              <a:t>rumination</a:t>
            </a:r>
            <a:r>
              <a:rPr lang="es-CO" dirty="0"/>
              <a:t>, </a:t>
            </a:r>
            <a:r>
              <a:rPr lang="es-CO" dirty="0" err="1"/>
              <a:t>is</a:t>
            </a:r>
            <a:r>
              <a:rPr lang="es-CO" dirty="0"/>
              <a:t> </a:t>
            </a:r>
            <a:r>
              <a:rPr lang="es-CO" dirty="0" err="1"/>
              <a:t>the</a:t>
            </a:r>
            <a:r>
              <a:rPr lang="es-CO" dirty="0"/>
              <a:t> </a:t>
            </a:r>
            <a:r>
              <a:rPr lang="es-CO" dirty="0" err="1"/>
              <a:t>first</a:t>
            </a:r>
            <a:r>
              <a:rPr lang="es-CO" dirty="0"/>
              <a:t> and </a:t>
            </a:r>
            <a:r>
              <a:rPr lang="es-CO" dirty="0" err="1"/>
              <a:t>predominant</a:t>
            </a:r>
            <a:r>
              <a:rPr lang="es-CO" dirty="0"/>
              <a:t> </a:t>
            </a:r>
            <a:r>
              <a:rPr lang="es-CO" dirty="0" err="1"/>
              <a:t>reaction</a:t>
            </a:r>
            <a:r>
              <a:rPr lang="es-CO" dirty="0"/>
              <a:t> in </a:t>
            </a:r>
            <a:r>
              <a:rPr lang="es-CO" dirty="0" err="1"/>
              <a:t>coordination</a:t>
            </a:r>
            <a:r>
              <a:rPr lang="es-CO" dirty="0"/>
              <a:t> </a:t>
            </a:r>
            <a:r>
              <a:rPr lang="es-CO" dirty="0" err="1"/>
              <a:t>with</a:t>
            </a:r>
            <a:r>
              <a:rPr lang="es-CO" dirty="0"/>
              <a:t> </a:t>
            </a:r>
            <a:r>
              <a:rPr lang="es-CO" dirty="0" err="1"/>
              <a:t>the</a:t>
            </a:r>
            <a:r>
              <a:rPr lang="es-CO" dirty="0"/>
              <a:t> </a:t>
            </a:r>
            <a:r>
              <a:rPr lang="es-CO" dirty="0" err="1"/>
              <a:t>discriminative</a:t>
            </a:r>
            <a:r>
              <a:rPr lang="es-CO" dirty="0"/>
              <a:t> </a:t>
            </a:r>
            <a:r>
              <a:rPr lang="es-CO" dirty="0" err="1"/>
              <a:t>functions</a:t>
            </a:r>
            <a:r>
              <a:rPr lang="es-CO" dirty="0"/>
              <a:t> </a:t>
            </a:r>
            <a:r>
              <a:rPr lang="es-CO" dirty="0" err="1"/>
              <a:t>of</a:t>
            </a:r>
            <a:r>
              <a:rPr lang="es-CO" dirty="0"/>
              <a:t> </a:t>
            </a:r>
            <a:r>
              <a:rPr lang="es-CO" dirty="0" err="1"/>
              <a:t>ongoing</a:t>
            </a:r>
            <a:r>
              <a:rPr lang="es-CO" dirty="0"/>
              <a:t> </a:t>
            </a:r>
            <a:r>
              <a:rPr lang="es-CO" dirty="0" err="1"/>
              <a:t>behavior</a:t>
            </a:r>
            <a:r>
              <a:rPr lang="es-CO" dirty="0"/>
              <a:t>. </a:t>
            </a:r>
            <a:r>
              <a:rPr lang="es-CO" dirty="0" err="1"/>
              <a:t>This</a:t>
            </a:r>
            <a:r>
              <a:rPr lang="es-CO" dirty="0"/>
              <a:t> </a:t>
            </a:r>
            <a:r>
              <a:rPr lang="es-CO" dirty="0" err="1"/>
              <a:t>is</a:t>
            </a:r>
            <a:r>
              <a:rPr lang="es-CO" dirty="0"/>
              <a:t> </a:t>
            </a:r>
            <a:r>
              <a:rPr lang="es-CO" dirty="0" err="1"/>
              <a:t>not</a:t>
            </a:r>
            <a:r>
              <a:rPr lang="es-CO" dirty="0"/>
              <a:t> </a:t>
            </a:r>
            <a:r>
              <a:rPr lang="es-CO" dirty="0" err="1"/>
              <a:t>necessarily</a:t>
            </a:r>
            <a:r>
              <a:rPr lang="es-CO" dirty="0"/>
              <a:t> true in </a:t>
            </a:r>
            <a:r>
              <a:rPr lang="es-CO" dirty="0" err="1"/>
              <a:t>all</a:t>
            </a:r>
            <a:r>
              <a:rPr lang="es-CO" dirty="0"/>
              <a:t> cases, </a:t>
            </a:r>
            <a:r>
              <a:rPr lang="es-CO" dirty="0" err="1"/>
              <a:t>but</a:t>
            </a:r>
            <a:r>
              <a:rPr lang="es-CO" dirty="0"/>
              <a:t> I </a:t>
            </a:r>
            <a:r>
              <a:rPr lang="es-CO" dirty="0" err="1"/>
              <a:t>would</a:t>
            </a:r>
            <a:r>
              <a:rPr lang="es-CO" dirty="0"/>
              <a:t> </a:t>
            </a:r>
            <a:r>
              <a:rPr lang="es-CO" dirty="0" err="1"/>
              <a:t>say</a:t>
            </a:r>
            <a:r>
              <a:rPr lang="es-CO" dirty="0"/>
              <a:t> </a:t>
            </a:r>
            <a:r>
              <a:rPr lang="es-CO" dirty="0" err="1"/>
              <a:t>that</a:t>
            </a:r>
            <a:r>
              <a:rPr lang="es-CO" dirty="0"/>
              <a:t>, in </a:t>
            </a:r>
            <a:r>
              <a:rPr lang="es-CO" dirty="0" err="1"/>
              <a:t>most</a:t>
            </a:r>
            <a:r>
              <a:rPr lang="es-CO" dirty="0"/>
              <a:t> </a:t>
            </a:r>
            <a:r>
              <a:rPr lang="es-CO" dirty="0" err="1"/>
              <a:t>learning</a:t>
            </a:r>
            <a:r>
              <a:rPr lang="es-CO" dirty="0"/>
              <a:t> histories, </a:t>
            </a:r>
            <a:r>
              <a:rPr lang="es-CO" dirty="0" err="1"/>
              <a:t>worry</a:t>
            </a:r>
            <a:r>
              <a:rPr lang="es-CO" dirty="0"/>
              <a:t> and </a:t>
            </a:r>
            <a:r>
              <a:rPr lang="es-CO" dirty="0" err="1"/>
              <a:t>rumination</a:t>
            </a:r>
            <a:r>
              <a:rPr lang="es-CO" dirty="0"/>
              <a:t> are </a:t>
            </a:r>
            <a:r>
              <a:rPr lang="es-CO" dirty="0" err="1"/>
              <a:t>established</a:t>
            </a:r>
            <a:r>
              <a:rPr lang="es-CO" dirty="0"/>
              <a:t> as </a:t>
            </a:r>
            <a:r>
              <a:rPr lang="es-CO" dirty="0" err="1"/>
              <a:t>the</a:t>
            </a:r>
            <a:r>
              <a:rPr lang="es-CO" dirty="0"/>
              <a:t> </a:t>
            </a:r>
            <a:r>
              <a:rPr lang="es-CO" dirty="0" err="1"/>
              <a:t>predominant</a:t>
            </a:r>
            <a:r>
              <a:rPr lang="es-CO" dirty="0"/>
              <a:t> </a:t>
            </a:r>
            <a:r>
              <a:rPr lang="es-CO" dirty="0" err="1"/>
              <a:t>way</a:t>
            </a:r>
            <a:r>
              <a:rPr lang="es-CO" dirty="0"/>
              <a:t> </a:t>
            </a:r>
            <a:r>
              <a:rPr lang="es-CO" dirty="0" err="1"/>
              <a:t>to</a:t>
            </a:r>
            <a:r>
              <a:rPr lang="es-CO" dirty="0"/>
              <a:t> </a:t>
            </a:r>
            <a:r>
              <a:rPr lang="es-CO" dirty="0" err="1"/>
              <a:t>react</a:t>
            </a:r>
            <a:r>
              <a:rPr lang="es-CO" dirty="0"/>
              <a:t> </a:t>
            </a:r>
            <a:r>
              <a:rPr lang="es-CO" dirty="0" err="1"/>
              <a:t>to</a:t>
            </a:r>
            <a:r>
              <a:rPr lang="es-CO" dirty="0"/>
              <a:t> </a:t>
            </a:r>
            <a:r>
              <a:rPr lang="es-CO" dirty="0" err="1"/>
              <a:t>aversive</a:t>
            </a:r>
            <a:r>
              <a:rPr lang="es-CO" dirty="0"/>
              <a:t> </a:t>
            </a:r>
            <a:r>
              <a:rPr lang="es-CO" dirty="0" err="1"/>
              <a:t>private</a:t>
            </a:r>
            <a:r>
              <a:rPr lang="es-CO" dirty="0"/>
              <a:t> </a:t>
            </a:r>
            <a:r>
              <a:rPr lang="es-CO" dirty="0" err="1"/>
              <a:t>events</a:t>
            </a:r>
            <a:r>
              <a:rPr lang="es-CO" dirty="0"/>
              <a:t>. In a </a:t>
            </a:r>
            <a:r>
              <a:rPr lang="es-CO" dirty="0" err="1"/>
              <a:t>way</a:t>
            </a:r>
            <a:r>
              <a:rPr lang="es-CO" dirty="0"/>
              <a:t>, </a:t>
            </a:r>
            <a:r>
              <a:rPr lang="es-CO" dirty="0" err="1"/>
              <a:t>it</a:t>
            </a:r>
            <a:r>
              <a:rPr lang="es-CO" dirty="0"/>
              <a:t> </a:t>
            </a:r>
            <a:r>
              <a:rPr lang="es-CO" dirty="0" err="1"/>
              <a:t>could</a:t>
            </a:r>
            <a:r>
              <a:rPr lang="es-CO" dirty="0"/>
              <a:t> be </a:t>
            </a:r>
            <a:r>
              <a:rPr lang="es-CO" dirty="0" err="1"/>
              <a:t>seen</a:t>
            </a:r>
            <a:r>
              <a:rPr lang="es-CO" dirty="0"/>
              <a:t> as a </a:t>
            </a:r>
            <a:r>
              <a:rPr lang="es-CO" dirty="0" err="1"/>
              <a:t>way</a:t>
            </a:r>
            <a:r>
              <a:rPr lang="es-CO" dirty="0"/>
              <a:t> </a:t>
            </a:r>
            <a:r>
              <a:rPr lang="es-CO" dirty="0" err="1"/>
              <a:t>to</a:t>
            </a:r>
            <a:r>
              <a:rPr lang="es-CO" dirty="0"/>
              <a:t> </a:t>
            </a:r>
            <a:r>
              <a:rPr lang="es-CO" dirty="0" err="1"/>
              <a:t>react</a:t>
            </a:r>
            <a:r>
              <a:rPr lang="es-CO" dirty="0"/>
              <a:t> </a:t>
            </a:r>
            <a:r>
              <a:rPr lang="es-CO" dirty="0" err="1"/>
              <a:t>that</a:t>
            </a:r>
            <a:r>
              <a:rPr lang="es-CO" dirty="0"/>
              <a:t> </a:t>
            </a:r>
            <a:r>
              <a:rPr lang="es-CO" dirty="0" err="1"/>
              <a:t>avoids</a:t>
            </a:r>
            <a:r>
              <a:rPr lang="es-CO" dirty="0"/>
              <a:t> </a:t>
            </a:r>
            <a:r>
              <a:rPr lang="es-CO" dirty="0" err="1"/>
              <a:t>what</a:t>
            </a:r>
            <a:r>
              <a:rPr lang="es-CO" dirty="0"/>
              <a:t> </a:t>
            </a:r>
            <a:r>
              <a:rPr lang="es-CO" dirty="0" err="1"/>
              <a:t>we</a:t>
            </a:r>
            <a:r>
              <a:rPr lang="es-CO" dirty="0"/>
              <a:t> </a:t>
            </a:r>
            <a:r>
              <a:rPr lang="es-CO" dirty="0" err="1"/>
              <a:t>used</a:t>
            </a:r>
            <a:r>
              <a:rPr lang="es-CO" dirty="0"/>
              <a:t> </a:t>
            </a:r>
            <a:r>
              <a:rPr lang="es-CO" dirty="0" err="1"/>
              <a:t>to</a:t>
            </a:r>
            <a:r>
              <a:rPr lang="es-CO" dirty="0"/>
              <a:t> </a:t>
            </a:r>
            <a:r>
              <a:rPr lang="es-CO" dirty="0" err="1"/>
              <a:t>conceive</a:t>
            </a:r>
            <a:r>
              <a:rPr lang="es-CO" dirty="0"/>
              <a:t> in </a:t>
            </a:r>
            <a:r>
              <a:rPr lang="es-CO" dirty="0" err="1"/>
              <a:t>topographical</a:t>
            </a:r>
            <a:r>
              <a:rPr lang="es-CO" dirty="0"/>
              <a:t> </a:t>
            </a:r>
            <a:r>
              <a:rPr lang="es-CO" dirty="0" err="1"/>
              <a:t>terms</a:t>
            </a:r>
            <a:r>
              <a:rPr lang="es-CO" dirty="0"/>
              <a:t> as </a:t>
            </a:r>
            <a:r>
              <a:rPr lang="es-CO" dirty="0" err="1"/>
              <a:t>impulsive</a:t>
            </a:r>
            <a:r>
              <a:rPr lang="es-CO" dirty="0"/>
              <a:t> </a:t>
            </a:r>
            <a:r>
              <a:rPr lang="es-CO" dirty="0" err="1"/>
              <a:t>behavior</a:t>
            </a:r>
            <a:r>
              <a:rPr lang="es-CO" dirty="0"/>
              <a:t>.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34</a:t>
            </a:fld>
            <a:endParaRPr lang="es-CO"/>
          </a:p>
        </p:txBody>
      </p:sp>
    </p:spTree>
    <p:extLst>
      <p:ext uri="{BB962C8B-B14F-4D97-AF65-F5344CB8AC3E}">
        <p14:creationId xmlns:p14="http://schemas.microsoft.com/office/powerpoint/2010/main" val="1329162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 </a:t>
            </a:r>
            <a:r>
              <a:rPr lang="es-CO" dirty="0" err="1"/>
              <a:t>main</a:t>
            </a:r>
            <a:r>
              <a:rPr lang="es-CO" dirty="0"/>
              <a:t> </a:t>
            </a:r>
            <a:r>
              <a:rPr lang="es-CO" dirty="0" err="1"/>
              <a:t>problem</a:t>
            </a:r>
            <a:r>
              <a:rPr lang="es-CO" dirty="0"/>
              <a:t> </a:t>
            </a:r>
            <a:r>
              <a:rPr lang="es-CO" dirty="0" err="1"/>
              <a:t>with</a:t>
            </a:r>
            <a:r>
              <a:rPr lang="es-CO" dirty="0"/>
              <a:t> RNT </a:t>
            </a:r>
            <a:r>
              <a:rPr lang="es-CO" dirty="0" err="1"/>
              <a:t>is</a:t>
            </a:r>
            <a:r>
              <a:rPr lang="es-CO" dirty="0"/>
              <a:t> </a:t>
            </a:r>
            <a:r>
              <a:rPr lang="es-CO" dirty="0" err="1"/>
              <a:t>that</a:t>
            </a:r>
            <a:r>
              <a:rPr lang="es-CO" dirty="0"/>
              <a:t> </a:t>
            </a:r>
            <a:r>
              <a:rPr lang="es-CO" dirty="0" err="1"/>
              <a:t>it</a:t>
            </a:r>
            <a:r>
              <a:rPr lang="es-CO" dirty="0"/>
              <a:t> </a:t>
            </a:r>
            <a:r>
              <a:rPr lang="es-CO" dirty="0" err="1"/>
              <a:t>tends</a:t>
            </a:r>
            <a:r>
              <a:rPr lang="es-CO" dirty="0"/>
              <a:t> </a:t>
            </a:r>
            <a:r>
              <a:rPr lang="es-CO" dirty="0" err="1"/>
              <a:t>to</a:t>
            </a:r>
            <a:r>
              <a:rPr lang="es-CO" dirty="0"/>
              <a:t> </a:t>
            </a:r>
            <a:r>
              <a:rPr lang="es-CO" dirty="0" err="1"/>
              <a:t>prolong</a:t>
            </a:r>
            <a:r>
              <a:rPr lang="es-CO" dirty="0"/>
              <a:t> </a:t>
            </a:r>
            <a:r>
              <a:rPr lang="es-CO" dirty="0" err="1"/>
              <a:t>negative</a:t>
            </a:r>
            <a:r>
              <a:rPr lang="es-CO" dirty="0"/>
              <a:t> </a:t>
            </a:r>
            <a:r>
              <a:rPr lang="es-CO" dirty="0" err="1"/>
              <a:t>affect</a:t>
            </a:r>
            <a:r>
              <a:rPr lang="es-CO" dirty="0"/>
              <a:t> </a:t>
            </a:r>
            <a:r>
              <a:rPr lang="es-CO" dirty="0" err="1"/>
              <a:t>because</a:t>
            </a:r>
            <a:r>
              <a:rPr lang="es-CO" dirty="0"/>
              <a:t> </a:t>
            </a:r>
            <a:r>
              <a:rPr lang="es-CO" dirty="0" err="1"/>
              <a:t>the</a:t>
            </a:r>
            <a:r>
              <a:rPr lang="es-CO" dirty="0"/>
              <a:t> </a:t>
            </a:r>
            <a:r>
              <a:rPr lang="es-CO" dirty="0" err="1"/>
              <a:t>thinking</a:t>
            </a:r>
            <a:r>
              <a:rPr lang="es-CO" dirty="0"/>
              <a:t> </a:t>
            </a:r>
            <a:r>
              <a:rPr lang="es-CO" dirty="0" err="1"/>
              <a:t>process</a:t>
            </a:r>
            <a:r>
              <a:rPr lang="es-CO" dirty="0"/>
              <a:t> </a:t>
            </a:r>
            <a:r>
              <a:rPr lang="es-CO" dirty="0" err="1"/>
              <a:t>is</a:t>
            </a:r>
            <a:r>
              <a:rPr lang="es-CO" dirty="0"/>
              <a:t> </a:t>
            </a:r>
            <a:r>
              <a:rPr lang="es-CO" dirty="0" err="1"/>
              <a:t>focused</a:t>
            </a:r>
            <a:r>
              <a:rPr lang="es-CO" dirty="0"/>
              <a:t> </a:t>
            </a:r>
            <a:r>
              <a:rPr lang="es-CO" dirty="0" err="1"/>
              <a:t>on</a:t>
            </a:r>
            <a:r>
              <a:rPr lang="es-CO" dirty="0"/>
              <a:t> </a:t>
            </a:r>
            <a:r>
              <a:rPr lang="es-CO" dirty="0" err="1"/>
              <a:t>aversive</a:t>
            </a:r>
            <a:r>
              <a:rPr lang="es-CO" dirty="0"/>
              <a:t> </a:t>
            </a:r>
            <a:r>
              <a:rPr lang="es-CO" dirty="0" err="1"/>
              <a:t>functions</a:t>
            </a:r>
            <a:r>
              <a:rPr lang="es-CO" dirty="0"/>
              <a:t>. </a:t>
            </a:r>
            <a:r>
              <a:rPr lang="es-CO" dirty="0" err="1"/>
              <a:t>This</a:t>
            </a:r>
            <a:r>
              <a:rPr lang="es-CO" dirty="0"/>
              <a:t> can lead </a:t>
            </a:r>
            <a:r>
              <a:rPr lang="es-CO" dirty="0" err="1"/>
              <a:t>to</a:t>
            </a:r>
            <a:r>
              <a:rPr lang="es-CO" dirty="0"/>
              <a:t> </a:t>
            </a:r>
            <a:r>
              <a:rPr lang="es-CO" dirty="0" err="1"/>
              <a:t>engaging</a:t>
            </a:r>
            <a:r>
              <a:rPr lang="es-CO" dirty="0"/>
              <a:t> in </a:t>
            </a:r>
            <a:r>
              <a:rPr lang="es-CO" dirty="0" err="1"/>
              <a:t>additional</a:t>
            </a:r>
            <a:r>
              <a:rPr lang="es-CO" dirty="0"/>
              <a:t> </a:t>
            </a:r>
            <a:r>
              <a:rPr lang="es-CO" dirty="0" err="1"/>
              <a:t>experiential</a:t>
            </a:r>
            <a:r>
              <a:rPr lang="es-CO" dirty="0"/>
              <a:t> </a:t>
            </a:r>
            <a:r>
              <a:rPr lang="es-CO" dirty="0" err="1"/>
              <a:t>avoidance</a:t>
            </a:r>
            <a:r>
              <a:rPr lang="es-CO" dirty="0"/>
              <a:t> </a:t>
            </a:r>
            <a:r>
              <a:rPr lang="es-CO" dirty="0" err="1"/>
              <a:t>strategies</a:t>
            </a:r>
            <a:r>
              <a:rPr lang="es-CO" dirty="0"/>
              <a:t> </a:t>
            </a:r>
            <a:r>
              <a:rPr lang="es-CO" dirty="0" err="1"/>
              <a:t>that</a:t>
            </a:r>
            <a:r>
              <a:rPr lang="es-CO" dirty="0"/>
              <a:t> </a:t>
            </a:r>
            <a:r>
              <a:rPr lang="es-CO" dirty="0" err="1"/>
              <a:t>might</a:t>
            </a:r>
            <a:r>
              <a:rPr lang="es-CO" dirty="0"/>
              <a:t> be more </a:t>
            </a:r>
            <a:r>
              <a:rPr lang="es-CO" dirty="0" err="1"/>
              <a:t>effective</a:t>
            </a:r>
            <a:r>
              <a:rPr lang="es-CO" dirty="0"/>
              <a:t> </a:t>
            </a:r>
            <a:r>
              <a:rPr lang="es-CO" dirty="0" err="1"/>
              <a:t>on</a:t>
            </a:r>
            <a:r>
              <a:rPr lang="es-CO" dirty="0"/>
              <a:t> </a:t>
            </a:r>
            <a:r>
              <a:rPr lang="es-CO" dirty="0" err="1"/>
              <a:t>the</a:t>
            </a:r>
            <a:r>
              <a:rPr lang="es-CO" dirty="0"/>
              <a:t> short </a:t>
            </a:r>
            <a:r>
              <a:rPr lang="es-CO" dirty="0" err="1"/>
              <a:t>term</a:t>
            </a:r>
            <a:r>
              <a:rPr lang="es-CO" dirty="0"/>
              <a:t> </a:t>
            </a:r>
            <a:r>
              <a:rPr lang="es-CO" dirty="0" err="1"/>
              <a:t>such</a:t>
            </a:r>
            <a:r>
              <a:rPr lang="es-CO" dirty="0"/>
              <a:t> as </a:t>
            </a:r>
            <a:r>
              <a:rPr lang="es-CO" dirty="0" err="1"/>
              <a:t>drinking</a:t>
            </a:r>
            <a:r>
              <a:rPr lang="es-CO" dirty="0"/>
              <a:t> alcohol, </a:t>
            </a:r>
            <a:r>
              <a:rPr lang="es-CO" dirty="0" err="1"/>
              <a:t>overeating</a:t>
            </a:r>
            <a:r>
              <a:rPr lang="es-CO" dirty="0"/>
              <a:t>, and </a:t>
            </a:r>
            <a:r>
              <a:rPr lang="es-CO" dirty="0" err="1"/>
              <a:t>thought</a:t>
            </a:r>
            <a:r>
              <a:rPr lang="es-CO" dirty="0"/>
              <a:t> </a:t>
            </a:r>
            <a:r>
              <a:rPr lang="es-CO" dirty="0" err="1"/>
              <a:t>suppression</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35</a:t>
            </a:fld>
            <a:endParaRPr lang="es-CO"/>
          </a:p>
        </p:txBody>
      </p:sp>
    </p:spTree>
    <p:extLst>
      <p:ext uri="{BB962C8B-B14F-4D97-AF65-F5344CB8AC3E}">
        <p14:creationId xmlns:p14="http://schemas.microsoft.com/office/powerpoint/2010/main" val="474930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If</a:t>
            </a:r>
            <a:r>
              <a:rPr lang="es-CO" dirty="0"/>
              <a:t> </a:t>
            </a:r>
            <a:r>
              <a:rPr lang="es-CO" dirty="0" err="1"/>
              <a:t>we</a:t>
            </a:r>
            <a:r>
              <a:rPr lang="es-CO" dirty="0"/>
              <a:t> </a:t>
            </a:r>
            <a:r>
              <a:rPr lang="es-CO" dirty="0" err="1"/>
              <a:t>analyze</a:t>
            </a:r>
            <a:r>
              <a:rPr lang="es-CO" dirty="0"/>
              <a:t> RNT in RFT </a:t>
            </a:r>
            <a:r>
              <a:rPr lang="es-CO" dirty="0" err="1"/>
              <a:t>terms</a:t>
            </a:r>
            <a:r>
              <a:rPr lang="es-CO" dirty="0"/>
              <a:t>, </a:t>
            </a:r>
            <a:r>
              <a:rPr lang="es-CO" dirty="0" err="1"/>
              <a:t>we</a:t>
            </a:r>
            <a:r>
              <a:rPr lang="es-CO" dirty="0"/>
              <a:t> can </a:t>
            </a:r>
            <a:r>
              <a:rPr lang="es-CO" dirty="0" err="1"/>
              <a:t>see</a:t>
            </a:r>
            <a:r>
              <a:rPr lang="es-CO" dirty="0"/>
              <a:t> </a:t>
            </a:r>
            <a:r>
              <a:rPr lang="es-CO" dirty="0" err="1"/>
              <a:t>that</a:t>
            </a:r>
            <a:r>
              <a:rPr lang="es-CO" dirty="0"/>
              <a:t> </a:t>
            </a:r>
            <a:r>
              <a:rPr lang="es-CO" dirty="0" err="1"/>
              <a:t>it</a:t>
            </a:r>
            <a:r>
              <a:rPr lang="es-CO" dirty="0"/>
              <a:t> </a:t>
            </a:r>
            <a:r>
              <a:rPr lang="es-CO" dirty="0" err="1"/>
              <a:t>extends</a:t>
            </a:r>
            <a:r>
              <a:rPr lang="es-CO" dirty="0"/>
              <a:t> and </a:t>
            </a:r>
            <a:r>
              <a:rPr lang="es-CO" dirty="0" err="1"/>
              <a:t>strengthens</a:t>
            </a:r>
            <a:r>
              <a:rPr lang="es-CO" dirty="0"/>
              <a:t> </a:t>
            </a:r>
            <a:r>
              <a:rPr lang="es-CO" dirty="0" err="1"/>
              <a:t>the</a:t>
            </a:r>
            <a:r>
              <a:rPr lang="es-CO" dirty="0"/>
              <a:t> </a:t>
            </a:r>
            <a:r>
              <a:rPr lang="es-CO" dirty="0" err="1"/>
              <a:t>relational</a:t>
            </a:r>
            <a:r>
              <a:rPr lang="es-CO" dirty="0"/>
              <a:t> </a:t>
            </a:r>
            <a:r>
              <a:rPr lang="es-CO" dirty="0" err="1"/>
              <a:t>networks</a:t>
            </a:r>
            <a:r>
              <a:rPr lang="es-CO" dirty="0"/>
              <a:t> </a:t>
            </a:r>
            <a:r>
              <a:rPr lang="es-CO" dirty="0" err="1"/>
              <a:t>related</a:t>
            </a:r>
            <a:r>
              <a:rPr lang="es-CO" dirty="0"/>
              <a:t> </a:t>
            </a:r>
            <a:r>
              <a:rPr lang="es-CO" dirty="0" err="1"/>
              <a:t>to</a:t>
            </a:r>
            <a:r>
              <a:rPr lang="es-CO" dirty="0"/>
              <a:t> </a:t>
            </a:r>
            <a:r>
              <a:rPr lang="es-CO" dirty="0" err="1"/>
              <a:t>the</a:t>
            </a:r>
            <a:r>
              <a:rPr lang="es-CO" dirty="0"/>
              <a:t> </a:t>
            </a:r>
            <a:r>
              <a:rPr lang="es-CO" dirty="0" err="1"/>
              <a:t>triggers</a:t>
            </a:r>
            <a:r>
              <a:rPr lang="es-CO" dirty="0"/>
              <a:t> </a:t>
            </a:r>
            <a:r>
              <a:rPr lang="es-CO" dirty="0" err="1"/>
              <a:t>due</a:t>
            </a:r>
            <a:r>
              <a:rPr lang="es-CO" dirty="0"/>
              <a:t> </a:t>
            </a:r>
            <a:r>
              <a:rPr lang="es-CO" dirty="0" err="1"/>
              <a:t>the</a:t>
            </a:r>
            <a:r>
              <a:rPr lang="es-CO" dirty="0"/>
              <a:t> </a:t>
            </a:r>
            <a:r>
              <a:rPr lang="es-CO" dirty="0" err="1"/>
              <a:t>derivation</a:t>
            </a:r>
            <a:r>
              <a:rPr lang="es-CO" dirty="0"/>
              <a:t> </a:t>
            </a:r>
            <a:r>
              <a:rPr lang="es-CO" dirty="0" err="1"/>
              <a:t>of</a:t>
            </a:r>
            <a:r>
              <a:rPr lang="es-CO" dirty="0"/>
              <a:t> new </a:t>
            </a:r>
            <a:r>
              <a:rPr lang="es-CO" dirty="0" err="1"/>
              <a:t>thoughts</a:t>
            </a:r>
            <a:r>
              <a:rPr lang="es-CO" dirty="0"/>
              <a:t> and </a:t>
            </a:r>
            <a:r>
              <a:rPr lang="es-CO" dirty="0" err="1"/>
              <a:t>the</a:t>
            </a:r>
            <a:r>
              <a:rPr lang="es-CO" dirty="0"/>
              <a:t> </a:t>
            </a:r>
            <a:r>
              <a:rPr lang="es-CO" dirty="0" err="1"/>
              <a:t>repetition</a:t>
            </a:r>
            <a:r>
              <a:rPr lang="es-CO" dirty="0"/>
              <a:t> </a:t>
            </a:r>
            <a:r>
              <a:rPr lang="es-CO" dirty="0" err="1"/>
              <a:t>of</a:t>
            </a:r>
            <a:r>
              <a:rPr lang="es-CO" dirty="0"/>
              <a:t> </a:t>
            </a:r>
            <a:r>
              <a:rPr lang="es-CO" dirty="0" err="1"/>
              <a:t>old</a:t>
            </a:r>
            <a:r>
              <a:rPr lang="es-CO" dirty="0"/>
              <a:t> </a:t>
            </a:r>
            <a:r>
              <a:rPr lang="es-CO" dirty="0" err="1"/>
              <a:t>ones</a:t>
            </a:r>
            <a:r>
              <a:rPr lang="es-CO" dirty="0"/>
              <a:t>. In RFT </a:t>
            </a:r>
            <a:r>
              <a:rPr lang="es-CO" dirty="0" err="1"/>
              <a:t>terms</a:t>
            </a:r>
            <a:r>
              <a:rPr lang="es-CO" dirty="0"/>
              <a:t>, RNT…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36</a:t>
            </a:fld>
            <a:endParaRPr lang="es-CO"/>
          </a:p>
        </p:txBody>
      </p:sp>
    </p:spTree>
    <p:extLst>
      <p:ext uri="{BB962C8B-B14F-4D97-AF65-F5344CB8AC3E}">
        <p14:creationId xmlns:p14="http://schemas.microsoft.com/office/powerpoint/2010/main" val="1656630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For instance, imagine a man who at 2 o’clock has the thought: “Why is she behaving so weird”? This thought comes with aversive and avoidant functions. If the person react in coordination with the discriminative functions, the man will probably derive a chain of thoughts that try to establish coherence again. For example, he could derive… And then, he could also react in coordination and think… And then… Imagine that persons has been engaging in RNT for one hour. What would have occurred?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37</a:t>
            </a:fld>
            <a:endParaRPr lang="es-CO"/>
          </a:p>
        </p:txBody>
      </p:sp>
    </p:spTree>
    <p:extLst>
      <p:ext uri="{BB962C8B-B14F-4D97-AF65-F5344CB8AC3E}">
        <p14:creationId xmlns:p14="http://schemas.microsoft.com/office/powerpoint/2010/main" val="216849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As the person doesn’t find a coherent explanation, negative affect is amplified and maintained over time. This will probably led to engaging in other experiential avoidance strategies such as sleeping, isolating, go to the cinema to stop thinking, or drinking alcohol to forget the problem.</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38</a:t>
            </a:fld>
            <a:endParaRPr lang="es-CO"/>
          </a:p>
        </p:txBody>
      </p:sp>
    </p:spTree>
    <p:extLst>
      <p:ext uri="{BB962C8B-B14F-4D97-AF65-F5344CB8AC3E}">
        <p14:creationId xmlns:p14="http://schemas.microsoft.com/office/powerpoint/2010/main" val="327225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These strategies might be effective. However, in the long term, the cycle of RNT extended the relational networks involved and reduced the derivation level, which makes more probable the initiation of the process automatically in the future. Metaphorically, we could say that engaging in RNT in response to a thought is like throwing a snowball though the hillside. At the end of the process, a little ball becomes in a very, very big snowball full of new thoughts and relationships.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39</a:t>
            </a:fld>
            <a:endParaRPr lang="es-CO"/>
          </a:p>
        </p:txBody>
      </p:sp>
    </p:spTree>
    <p:extLst>
      <p:ext uri="{BB962C8B-B14F-4D97-AF65-F5344CB8AC3E}">
        <p14:creationId xmlns:p14="http://schemas.microsoft.com/office/powerpoint/2010/main" val="370137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I’m going to present the main tenets of RNT-focused ACT in 17 core ideas about psychopathology and intervention. Of course, most of them are not new and have been around with us for some years, but I think it is important to mention them.</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4</a:t>
            </a:fld>
            <a:endParaRPr lang="es-CO"/>
          </a:p>
        </p:txBody>
      </p:sp>
    </p:spTree>
    <p:extLst>
      <p:ext uri="{BB962C8B-B14F-4D97-AF65-F5344CB8AC3E}">
        <p14:creationId xmlns:p14="http://schemas.microsoft.com/office/powerpoint/2010/main" val="2528813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Of</a:t>
            </a:r>
            <a:r>
              <a:rPr lang="es-CO" dirty="0"/>
              <a:t> </a:t>
            </a:r>
            <a:r>
              <a:rPr lang="es-CO" dirty="0" err="1"/>
              <a:t>course</a:t>
            </a:r>
            <a:r>
              <a:rPr lang="es-CO" dirty="0"/>
              <a:t>, </a:t>
            </a:r>
            <a:r>
              <a:rPr lang="es-CO" dirty="0" err="1"/>
              <a:t>worry</a:t>
            </a:r>
            <a:r>
              <a:rPr lang="es-CO" dirty="0"/>
              <a:t> and </a:t>
            </a:r>
            <a:r>
              <a:rPr lang="es-CO" dirty="0" err="1"/>
              <a:t>rumination</a:t>
            </a:r>
            <a:r>
              <a:rPr lang="es-CO" dirty="0"/>
              <a:t> can be, and </a:t>
            </a:r>
            <a:r>
              <a:rPr lang="es-CO" dirty="0" err="1"/>
              <a:t>actually</a:t>
            </a:r>
            <a:r>
              <a:rPr lang="es-CO" dirty="0"/>
              <a:t> use </a:t>
            </a:r>
            <a:r>
              <a:rPr lang="es-CO" dirty="0" err="1"/>
              <a:t>to</a:t>
            </a:r>
            <a:r>
              <a:rPr lang="es-CO" dirty="0"/>
              <a:t> be, </a:t>
            </a:r>
            <a:r>
              <a:rPr lang="es-CO" dirty="0" err="1"/>
              <a:t>functional</a:t>
            </a:r>
            <a:r>
              <a:rPr lang="es-CO" dirty="0"/>
              <a:t> </a:t>
            </a:r>
            <a:r>
              <a:rPr lang="es-CO" dirty="0" err="1"/>
              <a:t>processes</a:t>
            </a:r>
            <a:r>
              <a:rPr lang="es-CO" dirty="0"/>
              <a:t>. In a </a:t>
            </a:r>
            <a:r>
              <a:rPr lang="es-CO" dirty="0" err="1"/>
              <a:t>way</a:t>
            </a:r>
            <a:r>
              <a:rPr lang="es-CO" dirty="0"/>
              <a:t>, </a:t>
            </a:r>
            <a:r>
              <a:rPr lang="es-CO" dirty="0" err="1"/>
              <a:t>they</a:t>
            </a:r>
            <a:r>
              <a:rPr lang="es-CO" dirty="0"/>
              <a:t> are similar </a:t>
            </a:r>
            <a:r>
              <a:rPr lang="es-CO" dirty="0" err="1"/>
              <a:t>to</a:t>
            </a:r>
            <a:r>
              <a:rPr lang="es-CO" dirty="0"/>
              <a:t> problema </a:t>
            </a:r>
            <a:r>
              <a:rPr lang="es-CO" dirty="0" err="1"/>
              <a:t>solving</a:t>
            </a:r>
            <a:r>
              <a:rPr lang="es-CO" dirty="0"/>
              <a:t>. </a:t>
            </a:r>
            <a:r>
              <a:rPr lang="es-CO" dirty="0" err="1"/>
              <a:t>However</a:t>
            </a:r>
            <a:r>
              <a:rPr lang="es-CO" dirty="0"/>
              <a:t>, </a:t>
            </a:r>
            <a:r>
              <a:rPr lang="es-CO" dirty="0" err="1"/>
              <a:t>when</a:t>
            </a:r>
            <a:r>
              <a:rPr lang="es-CO" dirty="0"/>
              <a:t> </a:t>
            </a:r>
            <a:r>
              <a:rPr lang="es-CO" dirty="0" err="1"/>
              <a:t>they</a:t>
            </a:r>
            <a:r>
              <a:rPr lang="es-CO" dirty="0"/>
              <a:t> are </a:t>
            </a:r>
            <a:r>
              <a:rPr lang="es-CO" dirty="0" err="1"/>
              <a:t>displayed</a:t>
            </a:r>
            <a:r>
              <a:rPr lang="es-CO" dirty="0"/>
              <a:t> </a:t>
            </a:r>
            <a:r>
              <a:rPr lang="es-CO" dirty="0" err="1"/>
              <a:t>mainly</a:t>
            </a:r>
            <a:r>
              <a:rPr lang="es-CO" dirty="0"/>
              <a:t> as </a:t>
            </a:r>
            <a:r>
              <a:rPr lang="es-CO" dirty="0" err="1"/>
              <a:t>an</a:t>
            </a:r>
            <a:r>
              <a:rPr lang="es-CO" dirty="0"/>
              <a:t> </a:t>
            </a:r>
            <a:r>
              <a:rPr lang="es-CO" dirty="0" err="1"/>
              <a:t>experiential</a:t>
            </a:r>
            <a:r>
              <a:rPr lang="es-CO" dirty="0"/>
              <a:t> </a:t>
            </a:r>
            <a:r>
              <a:rPr lang="es-CO" dirty="0" err="1"/>
              <a:t>avoidance</a:t>
            </a:r>
            <a:r>
              <a:rPr lang="es-CO" dirty="0"/>
              <a:t> </a:t>
            </a:r>
            <a:r>
              <a:rPr lang="es-CO" dirty="0" err="1"/>
              <a:t>strategy</a:t>
            </a:r>
            <a:r>
              <a:rPr lang="es-CO" dirty="0"/>
              <a:t> and in </a:t>
            </a:r>
            <a:r>
              <a:rPr lang="es-CO" dirty="0" err="1"/>
              <a:t>an</a:t>
            </a:r>
            <a:r>
              <a:rPr lang="es-CO" dirty="0"/>
              <a:t> </a:t>
            </a:r>
            <a:r>
              <a:rPr lang="es-CO" dirty="0" err="1"/>
              <a:t>abstract</a:t>
            </a:r>
            <a:r>
              <a:rPr lang="es-CO" dirty="0"/>
              <a:t> </a:t>
            </a:r>
            <a:r>
              <a:rPr lang="es-CO" dirty="0" err="1"/>
              <a:t>level</a:t>
            </a:r>
            <a:r>
              <a:rPr lang="es-CO" dirty="0"/>
              <a:t>, RNT </a:t>
            </a:r>
            <a:r>
              <a:rPr lang="es-CO" dirty="0" err="1"/>
              <a:t>is</a:t>
            </a:r>
            <a:r>
              <a:rPr lang="es-CO" dirty="0"/>
              <a:t> </a:t>
            </a:r>
            <a:r>
              <a:rPr lang="es-CO" dirty="0" err="1"/>
              <a:t>usually</a:t>
            </a:r>
            <a:r>
              <a:rPr lang="es-CO" dirty="0"/>
              <a:t> </a:t>
            </a:r>
            <a:r>
              <a:rPr lang="es-CO" dirty="0" err="1"/>
              <a:t>counterproductive</a:t>
            </a:r>
            <a:r>
              <a:rPr lang="es-CO" dirty="0"/>
              <a:t>.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40</a:t>
            </a:fld>
            <a:endParaRPr lang="es-CO"/>
          </a:p>
        </p:txBody>
      </p:sp>
    </p:spTree>
    <p:extLst>
      <p:ext uri="{BB962C8B-B14F-4D97-AF65-F5344CB8AC3E}">
        <p14:creationId xmlns:p14="http://schemas.microsoft.com/office/powerpoint/2010/main" val="3998855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Empirical</a:t>
            </a:r>
            <a:r>
              <a:rPr lang="es-CO" dirty="0"/>
              <a:t> </a:t>
            </a:r>
            <a:r>
              <a:rPr lang="es-CO" dirty="0" err="1"/>
              <a:t>analysis</a:t>
            </a:r>
            <a:r>
              <a:rPr lang="es-CO" dirty="0"/>
              <a:t> </a:t>
            </a:r>
            <a:r>
              <a:rPr lang="es-CO" dirty="0" err="1"/>
              <a:t>by</a:t>
            </a:r>
            <a:r>
              <a:rPr lang="es-CO" dirty="0"/>
              <a:t> </a:t>
            </a:r>
            <a:r>
              <a:rPr lang="es-CO" dirty="0" err="1"/>
              <a:t>the</a:t>
            </a:r>
            <a:r>
              <a:rPr lang="es-CO" dirty="0"/>
              <a:t> Edward Watkins’ </a:t>
            </a:r>
            <a:r>
              <a:rPr lang="es-CO" dirty="0" err="1"/>
              <a:t>research</a:t>
            </a:r>
            <a:r>
              <a:rPr lang="es-CO" dirty="0"/>
              <a:t> </a:t>
            </a:r>
            <a:r>
              <a:rPr lang="es-CO" dirty="0" err="1"/>
              <a:t>group</a:t>
            </a:r>
            <a:r>
              <a:rPr lang="es-CO" dirty="0"/>
              <a:t> </a:t>
            </a:r>
            <a:r>
              <a:rPr lang="es-CO" dirty="0" err="1"/>
              <a:t>have</a:t>
            </a:r>
            <a:r>
              <a:rPr lang="es-CO" dirty="0"/>
              <a:t> </a:t>
            </a:r>
            <a:r>
              <a:rPr lang="es-CO" dirty="0" err="1"/>
              <a:t>demonstrated</a:t>
            </a:r>
            <a:r>
              <a:rPr lang="es-CO" dirty="0"/>
              <a:t> </a:t>
            </a:r>
            <a:r>
              <a:rPr lang="es-CO" dirty="0" err="1"/>
              <a:t>the</a:t>
            </a:r>
            <a:r>
              <a:rPr lang="es-CO" dirty="0"/>
              <a:t> </a:t>
            </a:r>
            <a:r>
              <a:rPr lang="es-CO" dirty="0" err="1"/>
              <a:t>latter</a:t>
            </a:r>
            <a:r>
              <a:rPr lang="es-CO" dirty="0"/>
              <a:t> in </a:t>
            </a:r>
            <a:r>
              <a:rPr lang="es-CO" dirty="0" err="1"/>
              <a:t>several</a:t>
            </a:r>
            <a:r>
              <a:rPr lang="es-CO" dirty="0"/>
              <a:t> </a:t>
            </a:r>
            <a:r>
              <a:rPr lang="es-CO" dirty="0" err="1"/>
              <a:t>analog</a:t>
            </a:r>
            <a:r>
              <a:rPr lang="es-CO" dirty="0"/>
              <a:t> </a:t>
            </a:r>
            <a:r>
              <a:rPr lang="es-CO" dirty="0" err="1"/>
              <a:t>studies</a:t>
            </a:r>
            <a:r>
              <a:rPr lang="es-CO" dirty="0"/>
              <a:t>. In RFT </a:t>
            </a:r>
            <a:r>
              <a:rPr lang="es-CO" dirty="0" err="1"/>
              <a:t>terms</a:t>
            </a:r>
            <a:r>
              <a:rPr lang="es-CO" dirty="0"/>
              <a:t>, </a:t>
            </a:r>
            <a:r>
              <a:rPr lang="es-CO" dirty="0" err="1"/>
              <a:t>when</a:t>
            </a:r>
            <a:r>
              <a:rPr lang="es-CO" dirty="0"/>
              <a:t> </a:t>
            </a:r>
            <a:r>
              <a:rPr lang="es-CO" dirty="0" err="1"/>
              <a:t>the</a:t>
            </a:r>
            <a:r>
              <a:rPr lang="es-CO" dirty="0"/>
              <a:t> RNT </a:t>
            </a:r>
            <a:r>
              <a:rPr lang="es-CO" dirty="0" err="1"/>
              <a:t>process</a:t>
            </a:r>
            <a:r>
              <a:rPr lang="es-CO" dirty="0"/>
              <a:t> </a:t>
            </a:r>
            <a:r>
              <a:rPr lang="es-CO" dirty="0" err="1"/>
              <a:t>goes</a:t>
            </a:r>
            <a:r>
              <a:rPr lang="es-CO" dirty="0"/>
              <a:t> up in </a:t>
            </a:r>
            <a:r>
              <a:rPr lang="es-CO" dirty="0" err="1"/>
              <a:t>the</a:t>
            </a:r>
            <a:r>
              <a:rPr lang="es-CO" dirty="0"/>
              <a:t> </a:t>
            </a:r>
            <a:r>
              <a:rPr lang="es-CO" dirty="0" err="1"/>
              <a:t>network</a:t>
            </a:r>
            <a:r>
              <a:rPr lang="es-CO" dirty="0"/>
              <a:t>, </a:t>
            </a:r>
            <a:r>
              <a:rPr lang="es-CO" dirty="0" err="1"/>
              <a:t>it</a:t>
            </a:r>
            <a:r>
              <a:rPr lang="es-CO" dirty="0"/>
              <a:t> </a:t>
            </a:r>
            <a:r>
              <a:rPr lang="es-CO" dirty="0" err="1"/>
              <a:t>is</a:t>
            </a:r>
            <a:r>
              <a:rPr lang="es-CO" dirty="0"/>
              <a:t> </a:t>
            </a:r>
            <a:r>
              <a:rPr lang="es-CO" dirty="0" err="1"/>
              <a:t>increasingly</a:t>
            </a:r>
            <a:r>
              <a:rPr lang="es-CO" dirty="0"/>
              <a:t> </a:t>
            </a:r>
            <a:r>
              <a:rPr lang="es-CO" dirty="0" err="1"/>
              <a:t>abstract</a:t>
            </a:r>
            <a:r>
              <a:rPr lang="es-CO" dirty="0"/>
              <a:t> and </a:t>
            </a:r>
            <a:r>
              <a:rPr lang="es-CO" dirty="0" err="1"/>
              <a:t>useless</a:t>
            </a:r>
            <a:r>
              <a:rPr lang="es-CO" dirty="0"/>
              <a:t> </a:t>
            </a:r>
            <a:r>
              <a:rPr lang="es-CO" dirty="0" err="1"/>
              <a:t>because</a:t>
            </a:r>
            <a:r>
              <a:rPr lang="es-CO" dirty="0"/>
              <a:t> </a:t>
            </a:r>
            <a:r>
              <a:rPr lang="es-CO" dirty="0" err="1"/>
              <a:t>the</a:t>
            </a:r>
            <a:r>
              <a:rPr lang="es-CO" dirty="0"/>
              <a:t> </a:t>
            </a:r>
            <a:r>
              <a:rPr lang="es-CO" dirty="0" err="1"/>
              <a:t>thinking</a:t>
            </a:r>
            <a:r>
              <a:rPr lang="es-CO" dirty="0"/>
              <a:t> </a:t>
            </a:r>
            <a:r>
              <a:rPr lang="es-CO" dirty="0" err="1"/>
              <a:t>process</a:t>
            </a:r>
            <a:r>
              <a:rPr lang="es-CO" dirty="0"/>
              <a:t> </a:t>
            </a:r>
            <a:r>
              <a:rPr lang="es-CO" dirty="0" err="1"/>
              <a:t>is</a:t>
            </a:r>
            <a:r>
              <a:rPr lang="es-CO" dirty="0"/>
              <a:t> </a:t>
            </a:r>
            <a:r>
              <a:rPr lang="es-CO" dirty="0" err="1"/>
              <a:t>not</a:t>
            </a:r>
            <a:r>
              <a:rPr lang="es-CO" dirty="0"/>
              <a:t> </a:t>
            </a:r>
            <a:r>
              <a:rPr lang="es-CO" dirty="0" err="1"/>
              <a:t>focused</a:t>
            </a:r>
            <a:r>
              <a:rPr lang="es-CO" dirty="0"/>
              <a:t> </a:t>
            </a:r>
            <a:r>
              <a:rPr lang="es-CO" dirty="0" err="1"/>
              <a:t>on</a:t>
            </a:r>
            <a:r>
              <a:rPr lang="es-CO" dirty="0"/>
              <a:t> </a:t>
            </a:r>
            <a:r>
              <a:rPr lang="es-CO" dirty="0" err="1"/>
              <a:t>the</a:t>
            </a:r>
            <a:r>
              <a:rPr lang="es-CO" dirty="0"/>
              <a:t> actual </a:t>
            </a:r>
            <a:r>
              <a:rPr lang="es-CO" dirty="0" err="1"/>
              <a:t>problem</a:t>
            </a:r>
            <a:r>
              <a:rPr lang="es-CO" dirty="0"/>
              <a:t>. </a:t>
            </a:r>
            <a:r>
              <a:rPr lang="es-CO" dirty="0" err="1"/>
              <a:t>Likewise</a:t>
            </a:r>
            <a:r>
              <a:rPr lang="es-CO" dirty="0"/>
              <a:t>, </a:t>
            </a:r>
            <a:r>
              <a:rPr lang="es-CO" dirty="0" err="1"/>
              <a:t>when</a:t>
            </a:r>
            <a:r>
              <a:rPr lang="es-CO" dirty="0"/>
              <a:t> </a:t>
            </a:r>
            <a:r>
              <a:rPr lang="es-CO" dirty="0" err="1"/>
              <a:t>the</a:t>
            </a:r>
            <a:r>
              <a:rPr lang="es-CO" dirty="0"/>
              <a:t> </a:t>
            </a:r>
            <a:r>
              <a:rPr lang="es-CO" dirty="0" err="1"/>
              <a:t>thinking</a:t>
            </a:r>
            <a:r>
              <a:rPr lang="es-CO" dirty="0"/>
              <a:t> </a:t>
            </a:r>
            <a:r>
              <a:rPr lang="es-CO" dirty="0" err="1"/>
              <a:t>process</a:t>
            </a:r>
            <a:r>
              <a:rPr lang="es-CO" dirty="0"/>
              <a:t> </a:t>
            </a:r>
            <a:r>
              <a:rPr lang="es-CO" dirty="0" err="1"/>
              <a:t>remains</a:t>
            </a:r>
            <a:r>
              <a:rPr lang="es-CO" dirty="0"/>
              <a:t> at </a:t>
            </a:r>
            <a:r>
              <a:rPr lang="es-CO" dirty="0" err="1"/>
              <a:t>the</a:t>
            </a:r>
            <a:r>
              <a:rPr lang="es-CO" dirty="0"/>
              <a:t> top </a:t>
            </a:r>
            <a:r>
              <a:rPr lang="es-CO" dirty="0" err="1"/>
              <a:t>of</a:t>
            </a:r>
            <a:r>
              <a:rPr lang="es-CO" dirty="0"/>
              <a:t> </a:t>
            </a:r>
            <a:r>
              <a:rPr lang="es-CO" dirty="0" err="1"/>
              <a:t>the</a:t>
            </a:r>
            <a:r>
              <a:rPr lang="es-CO" dirty="0"/>
              <a:t> </a:t>
            </a:r>
            <a:r>
              <a:rPr lang="es-CO" dirty="0" err="1"/>
              <a:t>hierarchy</a:t>
            </a:r>
            <a:r>
              <a:rPr lang="es-CO" dirty="0"/>
              <a:t>, </a:t>
            </a:r>
            <a:r>
              <a:rPr lang="es-CO" dirty="0" err="1"/>
              <a:t>the</a:t>
            </a:r>
            <a:r>
              <a:rPr lang="es-CO" dirty="0"/>
              <a:t> </a:t>
            </a:r>
            <a:r>
              <a:rPr lang="es-CO" dirty="0" err="1"/>
              <a:t>probability</a:t>
            </a:r>
            <a:r>
              <a:rPr lang="es-CO" dirty="0"/>
              <a:t> </a:t>
            </a:r>
            <a:r>
              <a:rPr lang="es-CO" dirty="0" err="1"/>
              <a:t>of</a:t>
            </a:r>
            <a:r>
              <a:rPr lang="es-CO" dirty="0"/>
              <a:t> </a:t>
            </a:r>
            <a:r>
              <a:rPr lang="es-CO" dirty="0" err="1"/>
              <a:t>the</a:t>
            </a:r>
            <a:r>
              <a:rPr lang="es-CO" dirty="0"/>
              <a:t> individual </a:t>
            </a:r>
            <a:r>
              <a:rPr lang="es-CO" dirty="0" err="1"/>
              <a:t>remaining</a:t>
            </a:r>
            <a:r>
              <a:rPr lang="es-CO" dirty="0"/>
              <a:t> </a:t>
            </a:r>
            <a:r>
              <a:rPr lang="es-CO" dirty="0" err="1"/>
              <a:t>stuck</a:t>
            </a:r>
            <a:r>
              <a:rPr lang="es-CO" dirty="0"/>
              <a:t> </a:t>
            </a:r>
            <a:r>
              <a:rPr lang="es-CO" dirty="0" err="1"/>
              <a:t>is</a:t>
            </a:r>
            <a:r>
              <a:rPr lang="es-CO" dirty="0"/>
              <a:t> </a:t>
            </a:r>
            <a:r>
              <a:rPr lang="es-CO" dirty="0" err="1"/>
              <a:t>very</a:t>
            </a:r>
            <a:r>
              <a:rPr lang="es-CO" dirty="0"/>
              <a:t> </a:t>
            </a:r>
            <a:r>
              <a:rPr lang="es-CO" dirty="0" err="1"/>
              <a:t>high</a:t>
            </a:r>
            <a:r>
              <a:rPr lang="es-CO" dirty="0"/>
              <a:t>.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41</a:t>
            </a:fld>
            <a:endParaRPr lang="es-CO"/>
          </a:p>
        </p:txBody>
      </p:sp>
    </p:spTree>
    <p:extLst>
      <p:ext uri="{BB962C8B-B14F-4D97-AF65-F5344CB8AC3E}">
        <p14:creationId xmlns:p14="http://schemas.microsoft.com/office/powerpoint/2010/main" val="3201613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If</a:t>
            </a:r>
            <a:r>
              <a:rPr lang="es-CO" dirty="0"/>
              <a:t> </a:t>
            </a:r>
            <a:r>
              <a:rPr lang="es-CO" dirty="0" err="1"/>
              <a:t>these</a:t>
            </a:r>
            <a:r>
              <a:rPr lang="es-CO" dirty="0"/>
              <a:t> </a:t>
            </a:r>
            <a:r>
              <a:rPr lang="es-CO" dirty="0" err="1"/>
              <a:t>suggestions</a:t>
            </a:r>
            <a:r>
              <a:rPr lang="es-CO" dirty="0"/>
              <a:t> are </a:t>
            </a:r>
            <a:r>
              <a:rPr lang="es-CO" dirty="0" err="1"/>
              <a:t>sound</a:t>
            </a:r>
            <a:r>
              <a:rPr lang="es-CO" dirty="0"/>
              <a:t>, </a:t>
            </a:r>
            <a:r>
              <a:rPr lang="es-CO" dirty="0" err="1"/>
              <a:t>one</a:t>
            </a:r>
            <a:r>
              <a:rPr lang="es-CO" dirty="0"/>
              <a:t> </a:t>
            </a:r>
            <a:r>
              <a:rPr lang="es-CO" dirty="0" err="1"/>
              <a:t>possibilty</a:t>
            </a:r>
            <a:r>
              <a:rPr lang="es-CO" dirty="0"/>
              <a:t> </a:t>
            </a:r>
            <a:r>
              <a:rPr lang="es-CO" dirty="0" err="1"/>
              <a:t>for</a:t>
            </a:r>
            <a:r>
              <a:rPr lang="es-CO" dirty="0"/>
              <a:t> </a:t>
            </a:r>
            <a:r>
              <a:rPr lang="es-CO" dirty="0" err="1"/>
              <a:t>intervention</a:t>
            </a:r>
            <a:r>
              <a:rPr lang="es-CO" dirty="0"/>
              <a:t> in </a:t>
            </a:r>
            <a:r>
              <a:rPr lang="es-CO" dirty="0" err="1"/>
              <a:t>these</a:t>
            </a:r>
            <a:r>
              <a:rPr lang="es-CO" dirty="0"/>
              <a:t> cases </a:t>
            </a:r>
            <a:r>
              <a:rPr lang="es-CO" dirty="0" err="1"/>
              <a:t>would</a:t>
            </a:r>
            <a:r>
              <a:rPr lang="es-CO" dirty="0"/>
              <a:t> be training </a:t>
            </a:r>
            <a:r>
              <a:rPr lang="es-CO" dirty="0" err="1"/>
              <a:t>patients</a:t>
            </a:r>
            <a:r>
              <a:rPr lang="es-CO" dirty="0"/>
              <a:t> </a:t>
            </a:r>
            <a:r>
              <a:rPr lang="es-CO" dirty="0" err="1"/>
              <a:t>to</a:t>
            </a:r>
            <a:r>
              <a:rPr lang="es-CO" dirty="0"/>
              <a:t> derive </a:t>
            </a:r>
            <a:r>
              <a:rPr lang="es-CO" dirty="0" err="1"/>
              <a:t>if</a:t>
            </a:r>
            <a:r>
              <a:rPr lang="es-CO" dirty="0"/>
              <a:t> </a:t>
            </a:r>
            <a:r>
              <a:rPr lang="es-CO" dirty="0" err="1"/>
              <a:t>it</a:t>
            </a:r>
            <a:r>
              <a:rPr lang="es-CO" dirty="0"/>
              <a:t> </a:t>
            </a:r>
            <a:r>
              <a:rPr lang="es-CO" dirty="0" err="1"/>
              <a:t>is</a:t>
            </a:r>
            <a:r>
              <a:rPr lang="es-CO" dirty="0"/>
              <a:t> </a:t>
            </a:r>
            <a:r>
              <a:rPr lang="es-CO" dirty="0" err="1"/>
              <a:t>worthy</a:t>
            </a:r>
            <a:r>
              <a:rPr lang="es-CO" dirty="0"/>
              <a:t> </a:t>
            </a:r>
            <a:r>
              <a:rPr lang="es-CO" dirty="0" err="1"/>
              <a:t>to</a:t>
            </a:r>
            <a:r>
              <a:rPr lang="es-CO" dirty="0"/>
              <a:t> </a:t>
            </a:r>
            <a:r>
              <a:rPr lang="es-CO" dirty="0" err="1"/>
              <a:t>respond</a:t>
            </a:r>
            <a:r>
              <a:rPr lang="es-CO" dirty="0"/>
              <a:t> </a:t>
            </a:r>
            <a:r>
              <a:rPr lang="es-CO" dirty="0" err="1"/>
              <a:t>to</a:t>
            </a:r>
            <a:r>
              <a:rPr lang="es-CO" dirty="0"/>
              <a:t> particular </a:t>
            </a:r>
            <a:r>
              <a:rPr lang="es-CO" dirty="0" err="1"/>
              <a:t>questions</a:t>
            </a:r>
            <a:r>
              <a:rPr lang="es-CO" dirty="0"/>
              <a:t> and, </a:t>
            </a:r>
            <a:r>
              <a:rPr lang="es-CO" dirty="0" err="1"/>
              <a:t>if</a:t>
            </a:r>
            <a:r>
              <a:rPr lang="es-CO" dirty="0"/>
              <a:t> so, </a:t>
            </a:r>
            <a:r>
              <a:rPr lang="es-CO" dirty="0" err="1"/>
              <a:t>to</a:t>
            </a:r>
            <a:r>
              <a:rPr lang="es-CO" dirty="0"/>
              <a:t> </a:t>
            </a:r>
            <a:r>
              <a:rPr lang="es-CO" dirty="0" err="1"/>
              <a:t>train</a:t>
            </a:r>
            <a:r>
              <a:rPr lang="es-CO" dirty="0"/>
              <a:t> </a:t>
            </a:r>
            <a:r>
              <a:rPr lang="es-CO" dirty="0" err="1"/>
              <a:t>the</a:t>
            </a:r>
            <a:r>
              <a:rPr lang="es-CO" dirty="0"/>
              <a:t> </a:t>
            </a:r>
            <a:r>
              <a:rPr lang="es-CO" dirty="0" err="1"/>
              <a:t>patient</a:t>
            </a:r>
            <a:r>
              <a:rPr lang="es-CO" dirty="0"/>
              <a:t> </a:t>
            </a:r>
            <a:r>
              <a:rPr lang="es-CO" dirty="0" err="1"/>
              <a:t>to</a:t>
            </a:r>
            <a:r>
              <a:rPr lang="es-CO" dirty="0"/>
              <a:t> derive in a concrete </a:t>
            </a:r>
            <a:r>
              <a:rPr lang="es-CO" dirty="0" err="1"/>
              <a:t>fashion</a:t>
            </a:r>
            <a:r>
              <a:rPr lang="es-CO" dirty="0"/>
              <a:t> </a:t>
            </a:r>
            <a:r>
              <a:rPr lang="es-CO" dirty="0" err="1"/>
              <a:t>might</a:t>
            </a:r>
            <a:r>
              <a:rPr lang="es-CO" dirty="0"/>
              <a:t> be </a:t>
            </a:r>
            <a:r>
              <a:rPr lang="es-CO" dirty="0" err="1"/>
              <a:t>an</a:t>
            </a:r>
            <a:r>
              <a:rPr lang="es-CO" dirty="0"/>
              <a:t> </a:t>
            </a:r>
            <a:r>
              <a:rPr lang="es-CO" dirty="0" err="1"/>
              <a:t>intervention</a:t>
            </a:r>
            <a:r>
              <a:rPr lang="es-CO" dirty="0"/>
              <a:t> </a:t>
            </a:r>
            <a:r>
              <a:rPr lang="es-CO" dirty="0" err="1"/>
              <a:t>strategy</a:t>
            </a:r>
            <a:r>
              <a:rPr lang="es-CO" dirty="0"/>
              <a:t>. </a:t>
            </a:r>
            <a:r>
              <a:rPr lang="es-CO" dirty="0" err="1"/>
              <a:t>This</a:t>
            </a:r>
            <a:r>
              <a:rPr lang="es-CO" dirty="0"/>
              <a:t> </a:t>
            </a:r>
            <a:r>
              <a:rPr lang="es-CO" dirty="0" err="1"/>
              <a:t>is</a:t>
            </a:r>
            <a:r>
              <a:rPr lang="es-CO" dirty="0"/>
              <a:t> similar </a:t>
            </a:r>
            <a:r>
              <a:rPr lang="es-CO" dirty="0" err="1"/>
              <a:t>to</a:t>
            </a:r>
            <a:r>
              <a:rPr lang="es-CO" dirty="0"/>
              <a:t> </a:t>
            </a:r>
            <a:r>
              <a:rPr lang="es-CO" dirty="0" err="1"/>
              <a:t>the</a:t>
            </a:r>
            <a:r>
              <a:rPr lang="es-CO" dirty="0"/>
              <a:t> </a:t>
            </a:r>
            <a:r>
              <a:rPr lang="es-CO" dirty="0" err="1"/>
              <a:t>concreteness</a:t>
            </a:r>
            <a:r>
              <a:rPr lang="es-CO" dirty="0"/>
              <a:t> training </a:t>
            </a:r>
            <a:r>
              <a:rPr lang="es-CO" dirty="0" err="1"/>
              <a:t>suggested</a:t>
            </a:r>
            <a:r>
              <a:rPr lang="es-CO" dirty="0"/>
              <a:t> </a:t>
            </a:r>
            <a:r>
              <a:rPr lang="es-CO" dirty="0" err="1"/>
              <a:t>by</a:t>
            </a:r>
            <a:r>
              <a:rPr lang="es-CO" dirty="0"/>
              <a:t> </a:t>
            </a:r>
            <a:r>
              <a:rPr lang="es-CO" dirty="0" err="1"/>
              <a:t>Watkins’s</a:t>
            </a:r>
            <a:r>
              <a:rPr lang="es-CO" dirty="0"/>
              <a:t> </a:t>
            </a:r>
            <a:r>
              <a:rPr lang="es-CO" dirty="0" err="1"/>
              <a:t>work</a:t>
            </a:r>
            <a:r>
              <a:rPr lang="es-CO" dirty="0"/>
              <a:t>. A </a:t>
            </a:r>
            <a:r>
              <a:rPr lang="es-CO" dirty="0" err="1"/>
              <a:t>detailed</a:t>
            </a:r>
            <a:r>
              <a:rPr lang="es-CO" dirty="0"/>
              <a:t> </a:t>
            </a:r>
            <a:r>
              <a:rPr lang="es-CO" dirty="0" err="1"/>
              <a:t>analysis</a:t>
            </a:r>
            <a:r>
              <a:rPr lang="es-CO" dirty="0"/>
              <a:t> </a:t>
            </a:r>
            <a:r>
              <a:rPr lang="es-CO" dirty="0" err="1"/>
              <a:t>of</a:t>
            </a:r>
            <a:r>
              <a:rPr lang="es-CO" dirty="0"/>
              <a:t> </a:t>
            </a:r>
            <a:r>
              <a:rPr lang="es-CO" dirty="0" err="1"/>
              <a:t>this</a:t>
            </a:r>
            <a:r>
              <a:rPr lang="es-CO" dirty="0"/>
              <a:t> </a:t>
            </a:r>
            <a:r>
              <a:rPr lang="es-CO" dirty="0" err="1"/>
              <a:t>issue</a:t>
            </a:r>
            <a:r>
              <a:rPr lang="es-CO" dirty="0"/>
              <a:t> </a:t>
            </a:r>
            <a:r>
              <a:rPr lang="es-CO" dirty="0" err="1"/>
              <a:t>from</a:t>
            </a:r>
            <a:r>
              <a:rPr lang="es-CO" dirty="0"/>
              <a:t> </a:t>
            </a:r>
            <a:r>
              <a:rPr lang="es-CO" dirty="0" err="1"/>
              <a:t>an</a:t>
            </a:r>
            <a:r>
              <a:rPr lang="es-CO" dirty="0"/>
              <a:t> RFT </a:t>
            </a:r>
            <a:r>
              <a:rPr lang="es-CO" dirty="0" err="1"/>
              <a:t>perspective</a:t>
            </a:r>
            <a:r>
              <a:rPr lang="es-CO" dirty="0"/>
              <a:t> </a:t>
            </a:r>
            <a:r>
              <a:rPr lang="es-CO" dirty="0" err="1"/>
              <a:t>might</a:t>
            </a:r>
            <a:r>
              <a:rPr lang="es-CO" dirty="0"/>
              <a:t> </a:t>
            </a:r>
            <a:r>
              <a:rPr lang="es-CO" dirty="0" err="1"/>
              <a:t>help</a:t>
            </a:r>
            <a:r>
              <a:rPr lang="es-CO" dirty="0"/>
              <a:t> </a:t>
            </a:r>
            <a:r>
              <a:rPr lang="es-CO" dirty="0" err="1"/>
              <a:t>to</a:t>
            </a:r>
            <a:r>
              <a:rPr lang="es-CO" dirty="0"/>
              <a:t> </a:t>
            </a:r>
            <a:r>
              <a:rPr lang="es-CO" dirty="0" err="1"/>
              <a:t>provide</a:t>
            </a:r>
            <a:r>
              <a:rPr lang="es-CO" dirty="0"/>
              <a:t> </a:t>
            </a:r>
            <a:r>
              <a:rPr lang="es-CO" dirty="0" err="1"/>
              <a:t>better</a:t>
            </a:r>
            <a:r>
              <a:rPr lang="es-CO" dirty="0"/>
              <a:t> </a:t>
            </a:r>
            <a:r>
              <a:rPr lang="es-CO" dirty="0" err="1"/>
              <a:t>interventions</a:t>
            </a:r>
            <a:r>
              <a:rPr lang="es-CO" dirty="0"/>
              <a:t> </a:t>
            </a:r>
            <a:r>
              <a:rPr lang="es-CO" dirty="0" err="1"/>
              <a:t>for</a:t>
            </a:r>
            <a:r>
              <a:rPr lang="es-CO" dirty="0"/>
              <a:t> </a:t>
            </a:r>
            <a:r>
              <a:rPr lang="es-CO" dirty="0" err="1"/>
              <a:t>this</a:t>
            </a:r>
            <a:r>
              <a:rPr lang="es-CO" dirty="0"/>
              <a:t> </a:t>
            </a:r>
            <a:r>
              <a:rPr lang="es-CO" dirty="0" err="1"/>
              <a:t>strategy</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42</a:t>
            </a:fld>
            <a:endParaRPr lang="es-CO"/>
          </a:p>
        </p:txBody>
      </p:sp>
    </p:spTree>
    <p:extLst>
      <p:ext uri="{BB962C8B-B14F-4D97-AF65-F5344CB8AC3E}">
        <p14:creationId xmlns:p14="http://schemas.microsoft.com/office/powerpoint/2010/main" val="3659719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As </a:t>
            </a:r>
            <a:r>
              <a:rPr lang="es-CO" dirty="0" err="1"/>
              <a:t>most</a:t>
            </a:r>
            <a:r>
              <a:rPr lang="es-CO" dirty="0"/>
              <a:t> </a:t>
            </a:r>
            <a:r>
              <a:rPr lang="es-CO" dirty="0" err="1"/>
              <a:t>of</a:t>
            </a:r>
            <a:r>
              <a:rPr lang="es-CO" dirty="0"/>
              <a:t> </a:t>
            </a:r>
            <a:r>
              <a:rPr lang="es-CO" dirty="0" err="1"/>
              <a:t>the</a:t>
            </a:r>
            <a:r>
              <a:rPr lang="es-CO" dirty="0"/>
              <a:t> human </a:t>
            </a:r>
            <a:r>
              <a:rPr lang="es-CO" dirty="0" err="1"/>
              <a:t>behaviors</a:t>
            </a:r>
            <a:r>
              <a:rPr lang="es-CO" dirty="0"/>
              <a:t>, RNT </a:t>
            </a:r>
            <a:r>
              <a:rPr lang="es-CO" dirty="0" err="1"/>
              <a:t>is</a:t>
            </a:r>
            <a:r>
              <a:rPr lang="es-CO" dirty="0"/>
              <a:t> </a:t>
            </a:r>
            <a:r>
              <a:rPr lang="es-CO" dirty="0" err="1"/>
              <a:t>usually</a:t>
            </a:r>
            <a:r>
              <a:rPr lang="es-CO" dirty="0"/>
              <a:t> </a:t>
            </a:r>
            <a:r>
              <a:rPr lang="es-CO" dirty="0" err="1"/>
              <a:t>under</a:t>
            </a:r>
            <a:r>
              <a:rPr lang="es-CO" dirty="0"/>
              <a:t> </a:t>
            </a:r>
            <a:r>
              <a:rPr lang="es-CO" dirty="0" err="1"/>
              <a:t>the</a:t>
            </a:r>
            <a:r>
              <a:rPr lang="es-CO" dirty="0"/>
              <a:t> control </a:t>
            </a:r>
            <a:r>
              <a:rPr lang="es-CO" dirty="0" err="1"/>
              <a:t>of</a:t>
            </a:r>
            <a:r>
              <a:rPr lang="es-CO" dirty="0"/>
              <a:t> verbal rules. </a:t>
            </a:r>
            <a:r>
              <a:rPr lang="es-CO" dirty="0" err="1"/>
              <a:t>Accordingly</a:t>
            </a:r>
            <a:r>
              <a:rPr lang="es-CO" dirty="0"/>
              <a:t>, </a:t>
            </a:r>
            <a:r>
              <a:rPr lang="es-CO" dirty="0" err="1"/>
              <a:t>worriers</a:t>
            </a:r>
            <a:r>
              <a:rPr lang="es-CO" dirty="0"/>
              <a:t> and </a:t>
            </a:r>
            <a:r>
              <a:rPr lang="es-CO" dirty="0" err="1"/>
              <a:t>ruminators</a:t>
            </a:r>
            <a:r>
              <a:rPr lang="es-CO" dirty="0"/>
              <a:t> </a:t>
            </a:r>
            <a:r>
              <a:rPr lang="es-CO" dirty="0" err="1"/>
              <a:t>have</a:t>
            </a:r>
            <a:r>
              <a:rPr lang="es-CO" dirty="0"/>
              <a:t> </a:t>
            </a:r>
            <a:r>
              <a:rPr lang="es-CO" dirty="0" err="1"/>
              <a:t>shown</a:t>
            </a:r>
            <a:r>
              <a:rPr lang="es-CO" dirty="0"/>
              <a:t> </a:t>
            </a:r>
            <a:r>
              <a:rPr lang="es-CO" dirty="0" err="1"/>
              <a:t>to</a:t>
            </a:r>
            <a:r>
              <a:rPr lang="es-CO" dirty="0"/>
              <a:t> </a:t>
            </a:r>
            <a:r>
              <a:rPr lang="es-CO" dirty="0" err="1"/>
              <a:t>follow</a:t>
            </a:r>
            <a:r>
              <a:rPr lang="es-CO" dirty="0"/>
              <a:t> </a:t>
            </a:r>
            <a:r>
              <a:rPr lang="es-CO" dirty="0" err="1"/>
              <a:t>ineffective</a:t>
            </a:r>
            <a:r>
              <a:rPr lang="es-CO" dirty="0"/>
              <a:t> rules </a:t>
            </a:r>
            <a:r>
              <a:rPr lang="es-CO" dirty="0" err="1"/>
              <a:t>such</a:t>
            </a:r>
            <a:r>
              <a:rPr lang="es-CO" dirty="0"/>
              <a:t> as… </a:t>
            </a:r>
            <a:r>
              <a:rPr lang="es-CO" dirty="0" err="1"/>
              <a:t>Modifying</a:t>
            </a:r>
            <a:r>
              <a:rPr lang="es-CO" dirty="0"/>
              <a:t> </a:t>
            </a:r>
            <a:r>
              <a:rPr lang="es-CO" dirty="0" err="1"/>
              <a:t>these</a:t>
            </a:r>
            <a:r>
              <a:rPr lang="es-CO" dirty="0"/>
              <a:t> rules </a:t>
            </a:r>
            <a:r>
              <a:rPr lang="es-CO" dirty="0" err="1"/>
              <a:t>is</a:t>
            </a:r>
            <a:r>
              <a:rPr lang="es-CO" dirty="0"/>
              <a:t> a </a:t>
            </a:r>
            <a:r>
              <a:rPr lang="es-CO" dirty="0" err="1"/>
              <a:t>core</a:t>
            </a:r>
            <a:r>
              <a:rPr lang="es-CO" dirty="0"/>
              <a:t> </a:t>
            </a:r>
            <a:r>
              <a:rPr lang="es-CO" dirty="0" err="1"/>
              <a:t>process</a:t>
            </a:r>
            <a:r>
              <a:rPr lang="es-CO" dirty="0"/>
              <a:t> in </a:t>
            </a:r>
            <a:r>
              <a:rPr lang="es-CO" dirty="0" err="1"/>
              <a:t>Metacognitive</a:t>
            </a:r>
            <a:r>
              <a:rPr lang="es-CO" dirty="0"/>
              <a:t> </a:t>
            </a:r>
            <a:r>
              <a:rPr lang="es-CO" dirty="0" err="1"/>
              <a:t>Therapy</a:t>
            </a:r>
            <a:r>
              <a:rPr lang="es-CO" dirty="0"/>
              <a:t>. </a:t>
            </a:r>
            <a:r>
              <a:rPr lang="es-CO" dirty="0" err="1"/>
              <a:t>Again</a:t>
            </a:r>
            <a:r>
              <a:rPr lang="es-CO" dirty="0"/>
              <a:t>, a </a:t>
            </a:r>
            <a:r>
              <a:rPr lang="es-CO" dirty="0" err="1"/>
              <a:t>detailed</a:t>
            </a:r>
            <a:r>
              <a:rPr lang="es-CO" dirty="0"/>
              <a:t> RFT </a:t>
            </a:r>
            <a:r>
              <a:rPr lang="es-CO" dirty="0" err="1"/>
              <a:t>analysis</a:t>
            </a:r>
            <a:r>
              <a:rPr lang="es-CO" dirty="0"/>
              <a:t> </a:t>
            </a:r>
            <a:r>
              <a:rPr lang="es-CO" dirty="0" err="1"/>
              <a:t>might</a:t>
            </a:r>
            <a:r>
              <a:rPr lang="es-CO" dirty="0"/>
              <a:t> </a:t>
            </a:r>
            <a:r>
              <a:rPr lang="es-CO" dirty="0" err="1"/>
              <a:t>contribute</a:t>
            </a:r>
            <a:r>
              <a:rPr lang="es-CO" dirty="0"/>
              <a:t> </a:t>
            </a:r>
            <a:r>
              <a:rPr lang="es-CO" dirty="0" err="1"/>
              <a:t>to</a:t>
            </a:r>
            <a:r>
              <a:rPr lang="es-CO" dirty="0"/>
              <a:t> </a:t>
            </a:r>
            <a:r>
              <a:rPr lang="es-CO" dirty="0" err="1"/>
              <a:t>conceptualize</a:t>
            </a:r>
            <a:r>
              <a:rPr lang="es-CO" dirty="0"/>
              <a:t> and </a:t>
            </a:r>
            <a:r>
              <a:rPr lang="es-CO" dirty="0" err="1"/>
              <a:t>enhance</a:t>
            </a:r>
            <a:r>
              <a:rPr lang="es-CO" dirty="0"/>
              <a:t> </a:t>
            </a:r>
            <a:r>
              <a:rPr lang="es-CO" dirty="0" err="1"/>
              <a:t>this</a:t>
            </a:r>
            <a:r>
              <a:rPr lang="es-CO" dirty="0"/>
              <a:t> </a:t>
            </a:r>
            <a:r>
              <a:rPr lang="es-CO" dirty="0" err="1"/>
              <a:t>intervention</a:t>
            </a:r>
            <a:r>
              <a:rPr lang="es-CO" dirty="0"/>
              <a:t> </a:t>
            </a:r>
            <a:r>
              <a:rPr lang="es-CO" dirty="0" err="1"/>
              <a:t>strategy</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43</a:t>
            </a:fld>
            <a:endParaRPr lang="es-CO"/>
          </a:p>
        </p:txBody>
      </p:sp>
    </p:spTree>
    <p:extLst>
      <p:ext uri="{BB962C8B-B14F-4D97-AF65-F5344CB8AC3E}">
        <p14:creationId xmlns:p14="http://schemas.microsoft.com/office/powerpoint/2010/main" val="3741160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Overall</a:t>
            </a:r>
            <a:r>
              <a:rPr lang="es-CO" dirty="0"/>
              <a:t>, </a:t>
            </a:r>
            <a:r>
              <a:rPr lang="es-CO" dirty="0" err="1"/>
              <a:t>the</a:t>
            </a:r>
            <a:r>
              <a:rPr lang="es-CO" dirty="0"/>
              <a:t> </a:t>
            </a:r>
            <a:r>
              <a:rPr lang="es-CO" dirty="0" err="1"/>
              <a:t>last</a:t>
            </a:r>
            <a:r>
              <a:rPr lang="es-CO" dirty="0"/>
              <a:t> </a:t>
            </a:r>
            <a:r>
              <a:rPr lang="es-CO" dirty="0" err="1"/>
              <a:t>two</a:t>
            </a:r>
            <a:r>
              <a:rPr lang="es-CO" dirty="0"/>
              <a:t> </a:t>
            </a:r>
            <a:r>
              <a:rPr lang="es-CO" dirty="0" err="1"/>
              <a:t>tenets</a:t>
            </a:r>
            <a:r>
              <a:rPr lang="es-CO" dirty="0"/>
              <a:t> are </a:t>
            </a:r>
            <a:r>
              <a:rPr lang="es-CO" dirty="0" err="1"/>
              <a:t>relevant</a:t>
            </a:r>
            <a:r>
              <a:rPr lang="es-CO" dirty="0"/>
              <a:t>, </a:t>
            </a:r>
            <a:r>
              <a:rPr lang="es-CO" dirty="0" err="1"/>
              <a:t>but</a:t>
            </a:r>
            <a:r>
              <a:rPr lang="es-CO" dirty="0"/>
              <a:t> </a:t>
            </a:r>
            <a:r>
              <a:rPr lang="es-CO" dirty="0" err="1"/>
              <a:t>have</a:t>
            </a:r>
            <a:r>
              <a:rPr lang="es-CO" dirty="0"/>
              <a:t> </a:t>
            </a:r>
            <a:r>
              <a:rPr lang="es-CO" dirty="0" err="1"/>
              <a:t>not</a:t>
            </a:r>
            <a:r>
              <a:rPr lang="es-CO" dirty="0"/>
              <a:t> </a:t>
            </a:r>
            <a:r>
              <a:rPr lang="es-CO" dirty="0" err="1"/>
              <a:t>been</a:t>
            </a:r>
            <a:r>
              <a:rPr lang="es-CO" dirty="0"/>
              <a:t> </a:t>
            </a:r>
            <a:r>
              <a:rPr lang="es-CO" dirty="0" err="1"/>
              <a:t>explicitly</a:t>
            </a:r>
            <a:r>
              <a:rPr lang="es-CO" dirty="0"/>
              <a:t> </a:t>
            </a:r>
            <a:r>
              <a:rPr lang="es-CO" dirty="0" err="1"/>
              <a:t>incorporated</a:t>
            </a:r>
            <a:r>
              <a:rPr lang="es-CO" dirty="0"/>
              <a:t> in RNT-</a:t>
            </a:r>
            <a:r>
              <a:rPr lang="es-CO" dirty="0" err="1"/>
              <a:t>focused</a:t>
            </a:r>
            <a:r>
              <a:rPr lang="es-CO" dirty="0"/>
              <a:t> ACT </a:t>
            </a:r>
            <a:r>
              <a:rPr lang="es-CO" dirty="0" err="1"/>
              <a:t>protocols</a:t>
            </a:r>
            <a:r>
              <a:rPr lang="es-CO" dirty="0"/>
              <a:t>. </a:t>
            </a:r>
            <a:r>
              <a:rPr lang="es-CO" dirty="0" err="1"/>
              <a:t>From</a:t>
            </a:r>
            <a:r>
              <a:rPr lang="es-CO" dirty="0"/>
              <a:t> </a:t>
            </a:r>
            <a:r>
              <a:rPr lang="es-CO" dirty="0" err="1"/>
              <a:t>my</a:t>
            </a:r>
            <a:r>
              <a:rPr lang="es-CO" dirty="0"/>
              <a:t> </a:t>
            </a:r>
            <a:r>
              <a:rPr lang="es-CO" dirty="0" err="1"/>
              <a:t>point</a:t>
            </a:r>
            <a:r>
              <a:rPr lang="es-CO" dirty="0"/>
              <a:t> </a:t>
            </a:r>
            <a:r>
              <a:rPr lang="es-CO" dirty="0" err="1"/>
              <a:t>of</a:t>
            </a:r>
            <a:r>
              <a:rPr lang="es-CO" dirty="0"/>
              <a:t> </a:t>
            </a:r>
            <a:r>
              <a:rPr lang="es-CO" dirty="0" err="1"/>
              <a:t>view</a:t>
            </a:r>
            <a:r>
              <a:rPr lang="es-CO" dirty="0"/>
              <a:t>, </a:t>
            </a:r>
            <a:r>
              <a:rPr lang="es-CO" dirty="0" err="1"/>
              <a:t>they</a:t>
            </a:r>
            <a:r>
              <a:rPr lang="es-CO" dirty="0"/>
              <a:t> </a:t>
            </a:r>
            <a:r>
              <a:rPr lang="es-CO" dirty="0" err="1"/>
              <a:t>might</a:t>
            </a:r>
            <a:r>
              <a:rPr lang="es-CO" dirty="0"/>
              <a:t> be </a:t>
            </a:r>
            <a:r>
              <a:rPr lang="es-CO" dirty="0" err="1"/>
              <a:t>alternative</a:t>
            </a:r>
            <a:r>
              <a:rPr lang="es-CO" dirty="0"/>
              <a:t> </a:t>
            </a:r>
            <a:r>
              <a:rPr lang="es-CO" dirty="0" err="1"/>
              <a:t>strategies</a:t>
            </a:r>
            <a:r>
              <a:rPr lang="es-CO" dirty="0"/>
              <a:t> </a:t>
            </a:r>
            <a:r>
              <a:rPr lang="es-CO" dirty="0" err="1"/>
              <a:t>that</a:t>
            </a:r>
            <a:r>
              <a:rPr lang="es-CO" dirty="0"/>
              <a:t> </a:t>
            </a:r>
            <a:r>
              <a:rPr lang="es-CO" dirty="0" err="1"/>
              <a:t>might</a:t>
            </a:r>
            <a:r>
              <a:rPr lang="es-CO" dirty="0"/>
              <a:t> be </a:t>
            </a:r>
            <a:r>
              <a:rPr lang="es-CO" dirty="0" err="1"/>
              <a:t>introduced</a:t>
            </a:r>
            <a:r>
              <a:rPr lang="es-CO" dirty="0"/>
              <a:t> in </a:t>
            </a:r>
            <a:r>
              <a:rPr lang="es-CO" dirty="0" err="1"/>
              <a:t>longer</a:t>
            </a:r>
            <a:r>
              <a:rPr lang="es-CO" dirty="0"/>
              <a:t> </a:t>
            </a:r>
            <a:r>
              <a:rPr lang="es-CO" dirty="0" err="1"/>
              <a:t>protocols</a:t>
            </a:r>
            <a:r>
              <a:rPr lang="es-CO" dirty="0"/>
              <a:t> </a:t>
            </a:r>
            <a:r>
              <a:rPr lang="es-CO" dirty="0" err="1"/>
              <a:t>than</a:t>
            </a:r>
            <a:r>
              <a:rPr lang="es-CO" dirty="0"/>
              <a:t> </a:t>
            </a:r>
            <a:r>
              <a:rPr lang="es-CO" dirty="0" err="1"/>
              <a:t>the</a:t>
            </a:r>
            <a:r>
              <a:rPr lang="es-CO" dirty="0"/>
              <a:t> </a:t>
            </a:r>
            <a:r>
              <a:rPr lang="es-CO" dirty="0" err="1"/>
              <a:t>ones</a:t>
            </a:r>
            <a:r>
              <a:rPr lang="es-CO" dirty="0"/>
              <a:t> </a:t>
            </a:r>
            <a:r>
              <a:rPr lang="es-CO" dirty="0" err="1"/>
              <a:t>we</a:t>
            </a:r>
            <a:r>
              <a:rPr lang="es-CO" dirty="0"/>
              <a:t> </a:t>
            </a:r>
            <a:r>
              <a:rPr lang="es-CO" dirty="0" err="1"/>
              <a:t>have</a:t>
            </a:r>
            <a:r>
              <a:rPr lang="es-CO" dirty="0"/>
              <a:t> </a:t>
            </a:r>
            <a:r>
              <a:rPr lang="es-CO" dirty="0" err="1"/>
              <a:t>designed</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44</a:t>
            </a:fld>
            <a:endParaRPr lang="es-CO"/>
          </a:p>
        </p:txBody>
      </p:sp>
    </p:spTree>
    <p:extLst>
      <p:ext uri="{BB962C8B-B14F-4D97-AF65-F5344CB8AC3E}">
        <p14:creationId xmlns:p14="http://schemas.microsoft.com/office/powerpoint/2010/main" val="465015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The</a:t>
            </a:r>
            <a:r>
              <a:rPr lang="es-CO" dirty="0"/>
              <a:t> </a:t>
            </a:r>
            <a:r>
              <a:rPr lang="es-CO" dirty="0" err="1"/>
              <a:t>thirteenth</a:t>
            </a:r>
            <a:r>
              <a:rPr lang="es-CO" dirty="0"/>
              <a:t> </a:t>
            </a:r>
            <a:r>
              <a:rPr lang="es-CO" dirty="0" err="1"/>
              <a:t>tenet</a:t>
            </a:r>
            <a:r>
              <a:rPr lang="es-CO" dirty="0"/>
              <a:t> </a:t>
            </a:r>
            <a:r>
              <a:rPr lang="es-CO" dirty="0" err="1"/>
              <a:t>is</a:t>
            </a:r>
            <a:r>
              <a:rPr lang="es-CO" dirty="0"/>
              <a:t> </a:t>
            </a:r>
            <a:r>
              <a:rPr lang="es-CO" dirty="0" err="1"/>
              <a:t>that</a:t>
            </a:r>
            <a:r>
              <a:rPr lang="es-CO" dirty="0"/>
              <a:t> RNT </a:t>
            </a:r>
            <a:r>
              <a:rPr lang="es-CO" dirty="0" err="1"/>
              <a:t>is</a:t>
            </a:r>
            <a:r>
              <a:rPr lang="es-CO" dirty="0"/>
              <a:t> </a:t>
            </a:r>
            <a:r>
              <a:rPr lang="es-CO" dirty="0" err="1"/>
              <a:t>present</a:t>
            </a:r>
            <a:r>
              <a:rPr lang="es-CO" dirty="0"/>
              <a:t> in </a:t>
            </a:r>
            <a:r>
              <a:rPr lang="es-CO" dirty="0" err="1"/>
              <a:t>multiple</a:t>
            </a:r>
            <a:r>
              <a:rPr lang="es-CO" dirty="0"/>
              <a:t> </a:t>
            </a:r>
            <a:r>
              <a:rPr lang="es-CO" dirty="0" err="1"/>
              <a:t>forms</a:t>
            </a:r>
            <a:r>
              <a:rPr lang="es-CO" dirty="0"/>
              <a:t> </a:t>
            </a:r>
            <a:r>
              <a:rPr lang="es-CO" dirty="0" err="1"/>
              <a:t>of</a:t>
            </a:r>
            <a:r>
              <a:rPr lang="es-CO" dirty="0"/>
              <a:t> </a:t>
            </a:r>
            <a:r>
              <a:rPr lang="es-CO" dirty="0" err="1"/>
              <a:t>psychopathology</a:t>
            </a:r>
            <a:r>
              <a:rPr lang="es-CO" dirty="0"/>
              <a:t>. </a:t>
            </a:r>
            <a:r>
              <a:rPr lang="es-CO" dirty="0" err="1"/>
              <a:t>Indeed</a:t>
            </a:r>
            <a:r>
              <a:rPr lang="es-CO" dirty="0"/>
              <a:t>, RNT </a:t>
            </a:r>
            <a:r>
              <a:rPr lang="es-CO" dirty="0" err="1"/>
              <a:t>is</a:t>
            </a:r>
            <a:r>
              <a:rPr lang="es-CO" dirty="0"/>
              <a:t> </a:t>
            </a:r>
            <a:r>
              <a:rPr lang="es-CO" dirty="0" err="1"/>
              <a:t>recognized</a:t>
            </a:r>
            <a:r>
              <a:rPr lang="es-CO" dirty="0"/>
              <a:t> as a </a:t>
            </a:r>
            <a:r>
              <a:rPr lang="es-CO" dirty="0" err="1"/>
              <a:t>transdiagnostic</a:t>
            </a:r>
            <a:r>
              <a:rPr lang="es-CO" dirty="0"/>
              <a:t> </a:t>
            </a:r>
            <a:r>
              <a:rPr lang="es-CO" dirty="0" err="1"/>
              <a:t>process</a:t>
            </a:r>
            <a:r>
              <a:rPr lang="es-CO" dirty="0"/>
              <a:t>. RNT </a:t>
            </a:r>
            <a:r>
              <a:rPr lang="es-CO" dirty="0" err="1"/>
              <a:t>is</a:t>
            </a:r>
            <a:r>
              <a:rPr lang="es-CO" dirty="0"/>
              <a:t> </a:t>
            </a:r>
            <a:r>
              <a:rPr lang="es-CO" dirty="0" err="1"/>
              <a:t>present</a:t>
            </a:r>
            <a:r>
              <a:rPr lang="es-CO" dirty="0"/>
              <a:t> in </a:t>
            </a:r>
            <a:r>
              <a:rPr lang="es-CO" dirty="0" err="1"/>
              <a:t>depression</a:t>
            </a:r>
            <a:r>
              <a:rPr lang="es-CO" dirty="0"/>
              <a:t>, </a:t>
            </a:r>
            <a:r>
              <a:rPr lang="es-CO" dirty="0" err="1"/>
              <a:t>mainly</a:t>
            </a:r>
            <a:r>
              <a:rPr lang="es-CO" dirty="0"/>
              <a:t> in </a:t>
            </a:r>
            <a:r>
              <a:rPr lang="es-CO" dirty="0" err="1"/>
              <a:t>the</a:t>
            </a:r>
            <a:r>
              <a:rPr lang="es-CO" dirty="0"/>
              <a:t> </a:t>
            </a:r>
            <a:r>
              <a:rPr lang="es-CO" dirty="0" err="1"/>
              <a:t>form</a:t>
            </a:r>
            <a:r>
              <a:rPr lang="es-CO" dirty="0"/>
              <a:t> </a:t>
            </a:r>
            <a:r>
              <a:rPr lang="es-CO" dirty="0" err="1"/>
              <a:t>of</a:t>
            </a:r>
            <a:r>
              <a:rPr lang="es-CO" dirty="0"/>
              <a:t> </a:t>
            </a:r>
            <a:r>
              <a:rPr lang="es-CO" dirty="0" err="1"/>
              <a:t>rumination</a:t>
            </a:r>
            <a:r>
              <a:rPr lang="es-CO" dirty="0"/>
              <a:t>, and in </a:t>
            </a:r>
            <a:r>
              <a:rPr lang="es-CO" dirty="0" err="1"/>
              <a:t>anxiety</a:t>
            </a:r>
            <a:r>
              <a:rPr lang="es-CO" dirty="0"/>
              <a:t> </a:t>
            </a:r>
            <a:r>
              <a:rPr lang="es-CO" dirty="0" err="1"/>
              <a:t>disorders</a:t>
            </a:r>
            <a:r>
              <a:rPr lang="es-CO" dirty="0"/>
              <a:t> in </a:t>
            </a:r>
            <a:r>
              <a:rPr lang="es-CO" dirty="0" err="1"/>
              <a:t>the</a:t>
            </a:r>
            <a:r>
              <a:rPr lang="es-CO" dirty="0"/>
              <a:t> </a:t>
            </a:r>
            <a:r>
              <a:rPr lang="es-CO" dirty="0" err="1"/>
              <a:t>form</a:t>
            </a:r>
            <a:r>
              <a:rPr lang="es-CO" dirty="0"/>
              <a:t> </a:t>
            </a:r>
            <a:r>
              <a:rPr lang="es-CO" dirty="0" err="1"/>
              <a:t>of</a:t>
            </a:r>
            <a:r>
              <a:rPr lang="es-CO" dirty="0"/>
              <a:t> </a:t>
            </a:r>
            <a:r>
              <a:rPr lang="es-CO" dirty="0" err="1"/>
              <a:t>worry</a:t>
            </a:r>
            <a:r>
              <a:rPr lang="es-CO" dirty="0"/>
              <a:t>. </a:t>
            </a:r>
            <a:r>
              <a:rPr lang="es-CO" dirty="0" err="1"/>
              <a:t>However</a:t>
            </a:r>
            <a:r>
              <a:rPr lang="es-CO" dirty="0"/>
              <a:t>, RNT </a:t>
            </a:r>
            <a:r>
              <a:rPr lang="es-CO" dirty="0" err="1"/>
              <a:t>is</a:t>
            </a:r>
            <a:r>
              <a:rPr lang="es-CO" dirty="0"/>
              <a:t> </a:t>
            </a:r>
            <a:r>
              <a:rPr lang="es-CO" dirty="0" err="1"/>
              <a:t>also</a:t>
            </a:r>
            <a:r>
              <a:rPr lang="es-CO" dirty="0"/>
              <a:t> </a:t>
            </a:r>
            <a:r>
              <a:rPr lang="es-CO" dirty="0" err="1"/>
              <a:t>present</a:t>
            </a:r>
            <a:r>
              <a:rPr lang="es-CO" dirty="0"/>
              <a:t> in </a:t>
            </a:r>
            <a:r>
              <a:rPr lang="es-CO" dirty="0" err="1"/>
              <a:t>eating</a:t>
            </a:r>
            <a:r>
              <a:rPr lang="es-CO" dirty="0"/>
              <a:t> </a:t>
            </a:r>
            <a:r>
              <a:rPr lang="es-CO" dirty="0" err="1"/>
              <a:t>disorders</a:t>
            </a:r>
            <a:r>
              <a:rPr lang="es-CO" dirty="0"/>
              <a:t>, </a:t>
            </a:r>
            <a:r>
              <a:rPr lang="es-CO" dirty="0" err="1"/>
              <a:t>insomnia</a:t>
            </a:r>
            <a:r>
              <a:rPr lang="es-CO" dirty="0"/>
              <a:t>, </a:t>
            </a:r>
            <a:r>
              <a:rPr lang="es-CO" dirty="0" err="1"/>
              <a:t>personality</a:t>
            </a:r>
            <a:r>
              <a:rPr lang="es-CO" dirty="0"/>
              <a:t> </a:t>
            </a:r>
            <a:r>
              <a:rPr lang="es-CO" dirty="0" err="1"/>
              <a:t>disorders</a:t>
            </a:r>
            <a:r>
              <a:rPr lang="es-CO" dirty="0"/>
              <a:t> </a:t>
            </a:r>
            <a:r>
              <a:rPr lang="es-CO" dirty="0" err="1"/>
              <a:t>or</a:t>
            </a:r>
            <a:r>
              <a:rPr lang="es-CO" dirty="0"/>
              <a:t> </a:t>
            </a:r>
            <a:r>
              <a:rPr lang="es-CO" dirty="0" err="1"/>
              <a:t>schizophrenia</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45</a:t>
            </a:fld>
            <a:endParaRPr lang="es-CO"/>
          </a:p>
        </p:txBody>
      </p:sp>
    </p:spTree>
    <p:extLst>
      <p:ext uri="{BB962C8B-B14F-4D97-AF65-F5344CB8AC3E}">
        <p14:creationId xmlns:p14="http://schemas.microsoft.com/office/powerpoint/2010/main" val="3364134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The</a:t>
            </a:r>
            <a:r>
              <a:rPr lang="es-CO" dirty="0"/>
              <a:t> </a:t>
            </a:r>
            <a:r>
              <a:rPr lang="es-CO" dirty="0" err="1"/>
              <a:t>fourteenth</a:t>
            </a:r>
            <a:r>
              <a:rPr lang="es-CO" dirty="0"/>
              <a:t> </a:t>
            </a:r>
            <a:r>
              <a:rPr lang="es-CO" dirty="0" err="1"/>
              <a:t>tenet</a:t>
            </a:r>
            <a:r>
              <a:rPr lang="es-CO" dirty="0"/>
              <a:t> </a:t>
            </a:r>
            <a:r>
              <a:rPr lang="es-CO" dirty="0" err="1"/>
              <a:t>is</a:t>
            </a:r>
            <a:r>
              <a:rPr lang="es-CO" dirty="0"/>
              <a:t> </a:t>
            </a:r>
            <a:r>
              <a:rPr lang="es-CO" dirty="0" err="1"/>
              <a:t>that</a:t>
            </a:r>
            <a:r>
              <a:rPr lang="es-CO" dirty="0"/>
              <a:t> </a:t>
            </a:r>
            <a:r>
              <a:rPr lang="es-CO" dirty="0" err="1"/>
              <a:t>focusing</a:t>
            </a:r>
            <a:r>
              <a:rPr lang="es-CO" dirty="0"/>
              <a:t> </a:t>
            </a:r>
            <a:r>
              <a:rPr lang="es-CO" dirty="0" err="1"/>
              <a:t>the</a:t>
            </a:r>
            <a:r>
              <a:rPr lang="es-CO" dirty="0"/>
              <a:t> </a:t>
            </a:r>
            <a:r>
              <a:rPr lang="es-CO" dirty="0" err="1"/>
              <a:t>intervention</a:t>
            </a:r>
            <a:r>
              <a:rPr lang="es-CO" dirty="0"/>
              <a:t> </a:t>
            </a:r>
            <a:r>
              <a:rPr lang="es-CO" dirty="0" err="1"/>
              <a:t>on</a:t>
            </a:r>
            <a:r>
              <a:rPr lang="es-CO" dirty="0"/>
              <a:t> RNT </a:t>
            </a:r>
            <a:r>
              <a:rPr lang="es-CO" dirty="0" err="1"/>
              <a:t>points</a:t>
            </a:r>
            <a:r>
              <a:rPr lang="es-CO" dirty="0"/>
              <a:t> at </a:t>
            </a:r>
            <a:r>
              <a:rPr lang="es-CO" dirty="0" err="1"/>
              <a:t>the</a:t>
            </a:r>
            <a:r>
              <a:rPr lang="es-CO" dirty="0"/>
              <a:t> </a:t>
            </a:r>
            <a:r>
              <a:rPr lang="es-CO" dirty="0" err="1"/>
              <a:t>root</a:t>
            </a:r>
            <a:r>
              <a:rPr lang="es-CO" dirty="0"/>
              <a:t> </a:t>
            </a:r>
            <a:r>
              <a:rPr lang="es-CO" dirty="0" err="1"/>
              <a:t>of</a:t>
            </a:r>
            <a:r>
              <a:rPr lang="es-CO" dirty="0"/>
              <a:t> </a:t>
            </a:r>
            <a:r>
              <a:rPr lang="es-CO" dirty="0" err="1"/>
              <a:t>the</a:t>
            </a:r>
            <a:r>
              <a:rPr lang="es-CO" dirty="0"/>
              <a:t> </a:t>
            </a:r>
            <a:r>
              <a:rPr lang="es-CO" dirty="0" err="1"/>
              <a:t>problem</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46</a:t>
            </a:fld>
            <a:endParaRPr lang="es-CO"/>
          </a:p>
        </p:txBody>
      </p:sp>
    </p:spTree>
    <p:extLst>
      <p:ext uri="{BB962C8B-B14F-4D97-AF65-F5344CB8AC3E}">
        <p14:creationId xmlns:p14="http://schemas.microsoft.com/office/powerpoint/2010/main" val="2229763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err="1">
                <a:solidFill>
                  <a:schemeClr val="dk1"/>
                </a:solidFill>
                <a:latin typeface="Calibri"/>
                <a:ea typeface="Calibri"/>
                <a:cs typeface="Calibri"/>
                <a:sym typeface="Calibri"/>
              </a:rPr>
              <a:t>For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instance</a:t>
            </a:r>
            <a:r>
              <a:rPr lang="es-CO" sz="1200" b="0" i="0" u="none" strike="noStrike" cap="none" dirty="0">
                <a:solidFill>
                  <a:schemeClr val="dk1"/>
                </a:solidFill>
                <a:latin typeface="Calibri"/>
                <a:ea typeface="Calibri"/>
                <a:cs typeface="Calibri"/>
                <a:sym typeface="Calibri"/>
              </a:rPr>
              <a:t>, imagine a </a:t>
            </a:r>
            <a:r>
              <a:rPr lang="es-CO" sz="1200" b="0" i="0" u="none" strike="noStrike" cap="none" dirty="0" err="1">
                <a:solidFill>
                  <a:schemeClr val="dk1"/>
                </a:solidFill>
                <a:latin typeface="Calibri"/>
                <a:ea typeface="Calibri"/>
                <a:cs typeface="Calibri"/>
                <a:sym typeface="Calibri"/>
              </a:rPr>
              <a:t>student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who</a:t>
            </a:r>
            <a:r>
              <a:rPr lang="es-CO" sz="1200" b="0" i="0" u="none" strike="noStrike" cap="none" dirty="0">
                <a:solidFill>
                  <a:schemeClr val="dk1"/>
                </a:solidFill>
                <a:latin typeface="Calibri"/>
                <a:ea typeface="Calibri"/>
                <a:cs typeface="Calibri"/>
                <a:sym typeface="Calibri"/>
              </a:rPr>
              <a:t> has a </a:t>
            </a:r>
            <a:r>
              <a:rPr lang="es-CO" sz="1200" b="0" i="0" u="none" strike="noStrike" cap="none" dirty="0" err="1">
                <a:solidFill>
                  <a:schemeClr val="dk1"/>
                </a:solidFill>
                <a:latin typeface="Calibri"/>
                <a:ea typeface="Calibri"/>
                <a:cs typeface="Calibri"/>
                <a:sym typeface="Calibri"/>
              </a:rPr>
              <a:t>panic</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attack</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during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exam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Probably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might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have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several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relations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established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during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her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history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with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panic</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attacks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such</a:t>
            </a:r>
            <a:r>
              <a:rPr lang="es-CO" sz="1200" b="0" i="0" u="none" strike="noStrike" cap="none" dirty="0">
                <a:solidFill>
                  <a:schemeClr val="dk1"/>
                </a:solidFill>
                <a:latin typeface="Calibri"/>
                <a:ea typeface="Calibri"/>
                <a:cs typeface="Calibri"/>
                <a:sym typeface="Calibri"/>
              </a:rPr>
              <a:t> as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dangerous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could</a:t>
            </a:r>
            <a:r>
              <a:rPr lang="es-CO" sz="1200" b="0" i="0" u="none" strike="noStrike" cap="none" dirty="0">
                <a:solidFill>
                  <a:schemeClr val="dk1"/>
                </a:solidFill>
                <a:latin typeface="Calibri"/>
                <a:ea typeface="Calibri"/>
                <a:cs typeface="Calibri"/>
                <a:sym typeface="Calibri"/>
              </a:rPr>
              <a:t> lead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death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like</a:t>
            </a:r>
            <a:r>
              <a:rPr lang="es-CO" sz="1200" b="0" i="0" u="none" strike="noStrike" cap="none" dirty="0">
                <a:solidFill>
                  <a:schemeClr val="dk1"/>
                </a:solidFill>
                <a:latin typeface="Calibri"/>
                <a:ea typeface="Calibri"/>
                <a:cs typeface="Calibri"/>
                <a:sym typeface="Calibri"/>
              </a:rPr>
              <a:t> a </a:t>
            </a:r>
            <a:r>
              <a:rPr lang="es-CO" sz="1200" b="0" i="0" u="none" strike="noStrike" cap="none" dirty="0" err="1">
                <a:solidFill>
                  <a:schemeClr val="dk1"/>
                </a:solidFill>
                <a:latin typeface="Calibri"/>
                <a:ea typeface="Calibri"/>
                <a:cs typeface="Calibri"/>
                <a:sym typeface="Calibri"/>
              </a:rPr>
              <a:t>heart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attack</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 </a:t>
            </a:r>
            <a:r>
              <a:rPr lang="es-CO" sz="1200" b="0" i="0" u="none" strike="noStrike" cap="none" dirty="0" err="1">
                <a:solidFill>
                  <a:schemeClr val="dk1"/>
                </a:solidFill>
                <a:latin typeface="Calibri"/>
                <a:ea typeface="Calibri"/>
                <a:cs typeface="Calibri"/>
                <a:sym typeface="Calibri"/>
              </a:rPr>
              <a:t>symptom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illness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unbeateble</a:t>
            </a:r>
            <a:r>
              <a:rPr lang="es-CO"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47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7919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a:solidFill>
                  <a:schemeClr val="dk1"/>
                </a:solidFill>
                <a:latin typeface="Calibri"/>
                <a:ea typeface="Calibri"/>
                <a:cs typeface="Calibri"/>
                <a:sym typeface="Calibri"/>
              </a:rPr>
              <a:t>In </a:t>
            </a:r>
            <a:r>
              <a:rPr lang="es-CO" sz="1200" b="0" i="0" u="none" strike="noStrike" cap="none" dirty="0" err="1">
                <a:solidFill>
                  <a:schemeClr val="dk1"/>
                </a:solidFill>
                <a:latin typeface="Calibri"/>
                <a:ea typeface="Calibri"/>
                <a:cs typeface="Calibri"/>
                <a:sym typeface="Calibri"/>
              </a:rPr>
              <a:t>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situation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not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strange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person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would</a:t>
            </a:r>
            <a:r>
              <a:rPr lang="es-CO" sz="1200" b="0" i="0" u="none" strike="noStrike" cap="none" dirty="0">
                <a:solidFill>
                  <a:schemeClr val="dk1"/>
                </a:solidFill>
                <a:latin typeface="Calibri"/>
                <a:ea typeface="Calibri"/>
                <a:cs typeface="Calibri"/>
                <a:sym typeface="Calibri"/>
              </a:rPr>
              <a:t> derive </a:t>
            </a:r>
            <a:r>
              <a:rPr lang="es-CO" sz="1200" b="0" i="0" u="none" strike="noStrike" cap="none" dirty="0" err="1">
                <a:solidFill>
                  <a:schemeClr val="dk1"/>
                </a:solidFill>
                <a:latin typeface="Calibri"/>
                <a:ea typeface="Calibri"/>
                <a:cs typeface="Calibri"/>
                <a:sym typeface="Calibri"/>
              </a:rPr>
              <a:t>thoughts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like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life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going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be </a:t>
            </a:r>
            <a:r>
              <a:rPr lang="es-CO" sz="1200" b="0" i="0" u="none" strike="noStrike" cap="none" dirty="0" err="1">
                <a:solidFill>
                  <a:schemeClr val="dk1"/>
                </a:solidFill>
                <a:latin typeface="Calibri"/>
                <a:ea typeface="Calibri"/>
                <a:cs typeface="Calibri"/>
                <a:sym typeface="Calibri"/>
              </a:rPr>
              <a:t>worse</a:t>
            </a:r>
            <a:r>
              <a:rPr lang="es-CO" sz="1200" b="0" i="0" u="none" strike="noStrike" cap="none" dirty="0">
                <a:solidFill>
                  <a:schemeClr val="dk1"/>
                </a:solidFill>
                <a:latin typeface="Calibri"/>
                <a:ea typeface="Calibri"/>
                <a:cs typeface="Calibri"/>
                <a:sym typeface="Calibri"/>
              </a:rPr>
              <a:t>”, “I </a:t>
            </a:r>
            <a:r>
              <a:rPr lang="es-CO" sz="1200" b="0" i="0" u="none" strike="noStrike" cap="none" dirty="0" err="1">
                <a:solidFill>
                  <a:schemeClr val="dk1"/>
                </a:solidFill>
                <a:latin typeface="Calibri"/>
                <a:ea typeface="Calibri"/>
                <a:cs typeface="Calibri"/>
                <a:sym typeface="Calibri"/>
              </a:rPr>
              <a:t>should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not</a:t>
            </a:r>
            <a:r>
              <a:rPr lang="es-CO" sz="1200" b="0" i="0" u="none" strike="noStrike" cap="none" dirty="0">
                <a:solidFill>
                  <a:schemeClr val="dk1"/>
                </a:solidFill>
                <a:latin typeface="Calibri"/>
                <a:ea typeface="Calibri"/>
                <a:cs typeface="Calibri"/>
                <a:sym typeface="Calibri"/>
              </a:rPr>
              <a:t> stress </a:t>
            </a:r>
            <a:r>
              <a:rPr lang="es-CO" sz="1200" b="0" i="0" u="none" strike="noStrike" cap="none" dirty="0" err="1">
                <a:solidFill>
                  <a:schemeClr val="dk1"/>
                </a:solidFill>
                <a:latin typeface="Calibri"/>
                <a:ea typeface="Calibri"/>
                <a:cs typeface="Calibri"/>
                <a:sym typeface="Calibri"/>
              </a:rPr>
              <a:t>myself</a:t>
            </a:r>
            <a:r>
              <a:rPr lang="es-CO" sz="1200" b="0" i="0" u="none" strike="noStrike" cap="none" dirty="0">
                <a:solidFill>
                  <a:schemeClr val="dk1"/>
                </a:solidFill>
                <a:latin typeface="Calibri"/>
                <a:ea typeface="Calibri"/>
                <a:cs typeface="Calibri"/>
                <a:sym typeface="Calibri"/>
              </a:rPr>
              <a:t>”, “I am </a:t>
            </a:r>
            <a:r>
              <a:rPr lang="es-CO" sz="1200" b="0" i="0" u="none" strike="noStrike" cap="none" dirty="0" err="1">
                <a:solidFill>
                  <a:schemeClr val="dk1"/>
                </a:solidFill>
                <a:latin typeface="Calibri"/>
                <a:ea typeface="Calibri"/>
                <a:cs typeface="Calibri"/>
                <a:sym typeface="Calibri"/>
              </a:rPr>
              <a:t>going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have</a:t>
            </a:r>
            <a:r>
              <a:rPr lang="es-CO" sz="1200" b="0" i="0" u="none" strike="noStrike" cap="none" dirty="0">
                <a:solidFill>
                  <a:schemeClr val="dk1"/>
                </a:solidFill>
                <a:latin typeface="Calibri"/>
                <a:ea typeface="Calibri"/>
                <a:cs typeface="Calibri"/>
                <a:sym typeface="Calibri"/>
              </a:rPr>
              <a:t> a </a:t>
            </a:r>
            <a:r>
              <a:rPr lang="es-CO" sz="1200" b="0" i="0" u="none" strike="noStrike" cap="none" dirty="0" err="1">
                <a:solidFill>
                  <a:schemeClr val="dk1"/>
                </a:solidFill>
                <a:latin typeface="Calibri"/>
                <a:ea typeface="Calibri"/>
                <a:cs typeface="Calibri"/>
                <a:sym typeface="Calibri"/>
              </a:rPr>
              <a:t>stroke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or</a:t>
            </a:r>
            <a:r>
              <a:rPr lang="es-CO" sz="1200" b="0" i="0" u="none" strike="noStrike" cap="none" dirty="0">
                <a:solidFill>
                  <a:schemeClr val="dk1"/>
                </a:solidFill>
                <a:latin typeface="Calibri"/>
                <a:ea typeface="Calibri"/>
                <a:cs typeface="Calibri"/>
                <a:sym typeface="Calibri"/>
              </a:rPr>
              <a:t> “I </a:t>
            </a:r>
            <a:r>
              <a:rPr lang="es-CO" sz="1200" b="0" i="0" u="none" strike="noStrike" cap="none" dirty="0" err="1">
                <a:solidFill>
                  <a:schemeClr val="dk1"/>
                </a:solidFill>
                <a:latin typeface="Calibri"/>
                <a:ea typeface="Calibri"/>
                <a:cs typeface="Calibri"/>
                <a:sym typeface="Calibri"/>
              </a:rPr>
              <a:t>shouldn’t</a:t>
            </a:r>
            <a:r>
              <a:rPr lang="es-CO" sz="1200" b="0" i="0" u="none" strike="noStrike" cap="none" dirty="0">
                <a:solidFill>
                  <a:schemeClr val="dk1"/>
                </a:solidFill>
                <a:latin typeface="Calibri"/>
                <a:ea typeface="Calibri"/>
                <a:cs typeface="Calibri"/>
                <a:sym typeface="Calibri"/>
              </a:rPr>
              <a:t> do more </a:t>
            </a:r>
            <a:r>
              <a:rPr lang="es-CO" sz="1200" b="0" i="0" u="none" strike="noStrike" cap="none" dirty="0" err="1">
                <a:solidFill>
                  <a:schemeClr val="dk1"/>
                </a:solidFill>
                <a:latin typeface="Calibri"/>
                <a:ea typeface="Calibri"/>
                <a:cs typeface="Calibri"/>
                <a:sym typeface="Calibri"/>
              </a:rPr>
              <a:t>exams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Each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thoughts</a:t>
            </a:r>
            <a:r>
              <a:rPr lang="es-CO" sz="1200" b="0" i="0" u="none" strike="noStrike" cap="none" dirty="0">
                <a:solidFill>
                  <a:schemeClr val="dk1"/>
                </a:solidFill>
                <a:latin typeface="Calibri"/>
                <a:ea typeface="Calibri"/>
                <a:cs typeface="Calibri"/>
                <a:sym typeface="Calibri"/>
              </a:rPr>
              <a:t> come </a:t>
            </a:r>
            <a:r>
              <a:rPr lang="es-CO" sz="1200" b="0" i="0" u="none" strike="noStrike" cap="none" dirty="0" err="1">
                <a:solidFill>
                  <a:schemeClr val="dk1"/>
                </a:solidFill>
                <a:latin typeface="Calibri"/>
                <a:ea typeface="Calibri"/>
                <a:cs typeface="Calibri"/>
                <a:sym typeface="Calibri"/>
              </a:rPr>
              <a:t>with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aversive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characterized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fear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psychological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activation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depression</a:t>
            </a:r>
            <a:r>
              <a:rPr lang="es-CO" sz="1200" b="0" i="0" u="none" strike="noStrike" cap="none" dirty="0">
                <a:solidFill>
                  <a:schemeClr val="dk1"/>
                </a:solidFill>
                <a:latin typeface="Calibri"/>
                <a:ea typeface="Calibri"/>
                <a:cs typeface="Calibri"/>
                <a:sym typeface="Calibri"/>
              </a:rPr>
              <a:t>. More </a:t>
            </a:r>
            <a:r>
              <a:rPr lang="es-CO" sz="1200" b="0" i="0" u="none" strike="noStrike" cap="none" dirty="0" err="1">
                <a:solidFill>
                  <a:schemeClr val="dk1"/>
                </a:solidFill>
                <a:latin typeface="Calibri"/>
                <a:ea typeface="Calibri"/>
                <a:cs typeface="Calibri"/>
                <a:sym typeface="Calibri"/>
              </a:rPr>
              <a:t>importantly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they</a:t>
            </a:r>
            <a:r>
              <a:rPr lang="es-CO" sz="1200" b="0" i="0" u="none" strike="noStrike" cap="none" dirty="0">
                <a:solidFill>
                  <a:schemeClr val="dk1"/>
                </a:solidFill>
                <a:latin typeface="Calibri"/>
                <a:ea typeface="Calibri"/>
                <a:cs typeface="Calibri"/>
                <a:sym typeface="Calibri"/>
              </a:rPr>
              <a:t> come </a:t>
            </a:r>
            <a:r>
              <a:rPr lang="es-CO" sz="1200" b="0" i="0" u="none" strike="noStrike" cap="none" dirty="0" err="1">
                <a:solidFill>
                  <a:schemeClr val="dk1"/>
                </a:solidFill>
                <a:latin typeface="Calibri"/>
                <a:ea typeface="Calibri"/>
                <a:cs typeface="Calibri"/>
                <a:sym typeface="Calibri"/>
              </a:rPr>
              <a:t>with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avoidant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discriminative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and, </a:t>
            </a:r>
            <a:r>
              <a:rPr lang="es-CO" sz="1200" b="0" i="0" u="none" strike="noStrike" cap="none" dirty="0" err="1">
                <a:solidFill>
                  <a:schemeClr val="dk1"/>
                </a:solidFill>
                <a:latin typeface="Calibri"/>
                <a:ea typeface="Calibri"/>
                <a:cs typeface="Calibri"/>
                <a:sym typeface="Calibri"/>
              </a:rPr>
              <a:t>if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most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cases, </a:t>
            </a:r>
            <a:r>
              <a:rPr lang="es-CO" sz="1200" b="0" i="0" u="none" strike="noStrike" cap="none" dirty="0" err="1">
                <a:solidFill>
                  <a:schemeClr val="dk1"/>
                </a:solidFill>
                <a:latin typeface="Calibri"/>
                <a:ea typeface="Calibri"/>
                <a:cs typeface="Calibri"/>
                <a:sym typeface="Calibri"/>
              </a:rPr>
              <a:t>these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discriminative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would</a:t>
            </a:r>
            <a:r>
              <a:rPr lang="es-CO" sz="1200" b="0" i="0" u="none" strike="noStrike" cap="none" dirty="0">
                <a:solidFill>
                  <a:schemeClr val="dk1"/>
                </a:solidFill>
                <a:latin typeface="Calibri"/>
                <a:ea typeface="Calibri"/>
                <a:cs typeface="Calibri"/>
                <a:sym typeface="Calibri"/>
              </a:rPr>
              <a:t> be </a:t>
            </a:r>
            <a:r>
              <a:rPr lang="es-CO" sz="1200" b="0" i="0" u="none" strike="noStrike" cap="none" dirty="0" err="1">
                <a:solidFill>
                  <a:schemeClr val="dk1"/>
                </a:solidFill>
                <a:latin typeface="Calibri"/>
                <a:ea typeface="Calibri"/>
                <a:cs typeface="Calibri"/>
                <a:sym typeface="Calibri"/>
              </a:rPr>
              <a:t>for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engaging</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worry</a:t>
            </a:r>
            <a:r>
              <a:rPr lang="es-CO" sz="1200" b="0" i="0" u="none" strike="noStrike" cap="none" dirty="0">
                <a:solidFill>
                  <a:schemeClr val="dk1"/>
                </a:solidFill>
                <a:latin typeface="Calibri"/>
                <a:ea typeface="Calibri"/>
                <a:cs typeface="Calibri"/>
                <a:sym typeface="Calibri"/>
              </a:rPr>
              <a:t> and </a:t>
            </a:r>
            <a:r>
              <a:rPr lang="es-CO" sz="1200" b="0" i="0" u="none" strike="noStrike" cap="none" dirty="0" err="1">
                <a:solidFill>
                  <a:schemeClr val="dk1"/>
                </a:solidFill>
                <a:latin typeface="Calibri"/>
                <a:ea typeface="Calibri"/>
                <a:cs typeface="Calibri"/>
                <a:sym typeface="Calibri"/>
              </a:rPr>
              <a:t>rumination</a:t>
            </a:r>
            <a:r>
              <a:rPr lang="es-CO"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48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335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err="1">
                <a:solidFill>
                  <a:schemeClr val="dk1"/>
                </a:solidFill>
                <a:latin typeface="Calibri"/>
                <a:ea typeface="Calibri"/>
                <a:cs typeface="Calibri"/>
                <a:sym typeface="Calibri"/>
              </a:rPr>
              <a:t>For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instance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take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thought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life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going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be </a:t>
            </a:r>
            <a:r>
              <a:rPr lang="es-CO" sz="1200" b="0" i="0" u="none" strike="noStrike" cap="none" dirty="0" err="1">
                <a:solidFill>
                  <a:schemeClr val="dk1"/>
                </a:solidFill>
                <a:latin typeface="Calibri"/>
                <a:ea typeface="Calibri"/>
                <a:cs typeface="Calibri"/>
                <a:sym typeface="Calibri"/>
              </a:rPr>
              <a:t>worse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student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might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respond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engaging</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worry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deriving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thoughts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like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Or</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rumination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engaging</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thoughts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like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Engaging</a:t>
            </a:r>
            <a:r>
              <a:rPr lang="es-CO" sz="1200" b="0" i="0" u="none" strike="noStrike" cap="none" dirty="0">
                <a:solidFill>
                  <a:schemeClr val="dk1"/>
                </a:solidFill>
                <a:latin typeface="Calibri"/>
                <a:ea typeface="Calibri"/>
                <a:cs typeface="Calibri"/>
                <a:sym typeface="Calibri"/>
              </a:rPr>
              <a:t> in RNT </a:t>
            </a:r>
            <a:r>
              <a:rPr lang="es-CO" sz="1200" b="0" i="0" u="none" strike="noStrike" cap="none" dirty="0" err="1">
                <a:solidFill>
                  <a:schemeClr val="dk1"/>
                </a:solidFill>
                <a:latin typeface="Calibri"/>
                <a:ea typeface="Calibri"/>
                <a:cs typeface="Calibri"/>
                <a:sym typeface="Calibri"/>
              </a:rPr>
              <a:t>will</a:t>
            </a:r>
            <a:r>
              <a:rPr lang="es-CO" sz="1200" b="0" i="0" u="none" strike="noStrike" cap="none" dirty="0">
                <a:solidFill>
                  <a:schemeClr val="dk1"/>
                </a:solidFill>
                <a:latin typeface="Calibri"/>
                <a:ea typeface="Calibri"/>
                <a:cs typeface="Calibri"/>
                <a:sym typeface="Calibri"/>
              </a:rPr>
              <a:t> lead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prolonged</a:t>
            </a:r>
            <a:r>
              <a:rPr lang="es-CO" sz="1200" b="0" i="0" u="none" strike="noStrike" cap="none" dirty="0">
                <a:solidFill>
                  <a:schemeClr val="dk1"/>
                </a:solidFill>
                <a:latin typeface="Calibri"/>
                <a:ea typeface="Calibri"/>
                <a:cs typeface="Calibri"/>
                <a:sym typeface="Calibri"/>
              </a:rPr>
              <a:t> and extended </a:t>
            </a:r>
            <a:r>
              <a:rPr lang="es-CO" sz="1200" b="0" i="0" u="none" strike="noStrike" cap="none" dirty="0" err="1">
                <a:solidFill>
                  <a:schemeClr val="dk1"/>
                </a:solidFill>
                <a:latin typeface="Calibri"/>
                <a:ea typeface="Calibri"/>
                <a:cs typeface="Calibri"/>
                <a:sym typeface="Calibri"/>
              </a:rPr>
              <a:t>negative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affect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which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might</a:t>
            </a:r>
            <a:r>
              <a:rPr lang="es-CO" sz="1200" b="0" i="0" u="none" strike="noStrike" cap="none" dirty="0">
                <a:solidFill>
                  <a:schemeClr val="dk1"/>
                </a:solidFill>
                <a:latin typeface="Calibri"/>
                <a:ea typeface="Calibri"/>
                <a:cs typeface="Calibri"/>
                <a:sym typeface="Calibri"/>
              </a:rPr>
              <a:t> lead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student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engage</a:t>
            </a:r>
            <a:r>
              <a:rPr lang="es-CO" sz="1200" b="0" i="0" u="none" strike="noStrike" cap="none" dirty="0">
                <a:solidFill>
                  <a:schemeClr val="dk1"/>
                </a:solidFill>
                <a:latin typeface="Calibri"/>
                <a:ea typeface="Calibri"/>
                <a:cs typeface="Calibri"/>
                <a:sym typeface="Calibri"/>
              </a:rPr>
              <a:t> in </a:t>
            </a:r>
            <a:r>
              <a:rPr lang="es-CO" sz="1200" b="0" i="0" u="none" strike="noStrike" cap="none" dirty="0" err="1">
                <a:solidFill>
                  <a:schemeClr val="dk1"/>
                </a:solidFill>
                <a:latin typeface="Calibri"/>
                <a:ea typeface="Calibri"/>
                <a:cs typeface="Calibri"/>
                <a:sym typeface="Calibri"/>
              </a:rPr>
              <a:t>other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experiential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avoidance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strategies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such</a:t>
            </a:r>
            <a:r>
              <a:rPr lang="es-CO" sz="1200" b="0" i="0" u="none" strike="noStrike" cap="none" dirty="0">
                <a:solidFill>
                  <a:schemeClr val="dk1"/>
                </a:solidFill>
                <a:latin typeface="Calibri"/>
                <a:ea typeface="Calibri"/>
                <a:cs typeface="Calibri"/>
                <a:sym typeface="Calibri"/>
              </a:rPr>
              <a:t> as… </a:t>
            </a:r>
            <a:r>
              <a:rPr lang="es-CO" sz="1200" b="0" i="0" u="none" strike="noStrike" cap="none" dirty="0" err="1">
                <a:solidFill>
                  <a:schemeClr val="dk1"/>
                </a:solidFill>
                <a:latin typeface="Calibri"/>
                <a:ea typeface="Calibri"/>
                <a:cs typeface="Calibri"/>
                <a:sym typeface="Calibri"/>
              </a:rPr>
              <a:t>These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strategies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usually</a:t>
            </a:r>
            <a:r>
              <a:rPr lang="es-CO" sz="1200" b="0" i="0" u="none" strike="noStrike" cap="none" dirty="0">
                <a:solidFill>
                  <a:schemeClr val="dk1"/>
                </a:solidFill>
                <a:latin typeface="Calibri"/>
                <a:ea typeface="Calibri"/>
                <a:cs typeface="Calibri"/>
                <a:sym typeface="Calibri"/>
              </a:rPr>
              <a:t> lead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momentary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relief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problem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relational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networks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have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been</a:t>
            </a:r>
            <a:r>
              <a:rPr lang="es-CO" sz="1200" b="0" i="0" u="none" strike="noStrike" cap="none" dirty="0">
                <a:solidFill>
                  <a:schemeClr val="dk1"/>
                </a:solidFill>
                <a:latin typeface="Calibri"/>
                <a:ea typeface="Calibri"/>
                <a:cs typeface="Calibri"/>
                <a:sym typeface="Calibri"/>
              </a:rPr>
              <a:t> extended and, in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future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will</a:t>
            </a:r>
            <a:r>
              <a:rPr lang="es-CO" sz="1200" b="0" i="0" u="none" strike="noStrike" cap="none" dirty="0">
                <a:solidFill>
                  <a:schemeClr val="dk1"/>
                </a:solidFill>
                <a:latin typeface="Calibri"/>
                <a:ea typeface="Calibri"/>
                <a:cs typeface="Calibri"/>
                <a:sym typeface="Calibri"/>
              </a:rPr>
              <a:t> be </a:t>
            </a:r>
            <a:r>
              <a:rPr lang="es-CO" sz="1200" b="0" i="0" u="none" strike="noStrike" cap="none" dirty="0" err="1">
                <a:solidFill>
                  <a:schemeClr val="dk1"/>
                </a:solidFill>
                <a:latin typeface="Calibri"/>
                <a:ea typeface="Calibri"/>
                <a:cs typeface="Calibri"/>
                <a:sym typeface="Calibri"/>
              </a:rPr>
              <a:t>easier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for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student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derive more </a:t>
            </a:r>
            <a:r>
              <a:rPr lang="es-CO" sz="1200" b="0" i="0" u="none" strike="noStrike" cap="none" dirty="0" err="1">
                <a:solidFill>
                  <a:schemeClr val="dk1"/>
                </a:solidFill>
                <a:latin typeface="Calibri"/>
                <a:ea typeface="Calibri"/>
                <a:cs typeface="Calibri"/>
                <a:sym typeface="Calibri"/>
              </a:rPr>
              <a:t>triggers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for</a:t>
            </a:r>
            <a:r>
              <a:rPr lang="es-CO" sz="1200" b="0" i="0" u="none" strike="noStrike" cap="none" dirty="0">
                <a:solidFill>
                  <a:schemeClr val="dk1"/>
                </a:solidFill>
                <a:latin typeface="Calibri"/>
                <a:ea typeface="Calibri"/>
                <a:cs typeface="Calibri"/>
                <a:sym typeface="Calibri"/>
              </a:rPr>
              <a:t> RNT and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initiate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process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again</a:t>
            </a:r>
            <a:r>
              <a:rPr lang="es-CO"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49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425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The</a:t>
            </a:r>
            <a:r>
              <a:rPr lang="es-CO" dirty="0"/>
              <a:t> </a:t>
            </a:r>
            <a:r>
              <a:rPr lang="es-CO" dirty="0" err="1"/>
              <a:t>first</a:t>
            </a:r>
            <a:r>
              <a:rPr lang="es-CO" dirty="0"/>
              <a:t> </a:t>
            </a:r>
            <a:r>
              <a:rPr lang="es-CO" dirty="0" err="1"/>
              <a:t>tenet</a:t>
            </a:r>
            <a:r>
              <a:rPr lang="es-CO" dirty="0"/>
              <a:t> </a:t>
            </a:r>
            <a:r>
              <a:rPr lang="es-CO" dirty="0" err="1"/>
              <a:t>is</a:t>
            </a:r>
            <a:r>
              <a:rPr lang="es-CO" dirty="0"/>
              <a:t> </a:t>
            </a:r>
            <a:r>
              <a:rPr lang="es-CO" dirty="0" err="1"/>
              <a:t>that</a:t>
            </a:r>
            <a:r>
              <a:rPr lang="es-CO" dirty="0"/>
              <a:t> </a:t>
            </a:r>
            <a:r>
              <a:rPr lang="es-CO" dirty="0" err="1"/>
              <a:t>values</a:t>
            </a:r>
            <a:r>
              <a:rPr lang="es-CO" dirty="0"/>
              <a:t> are </a:t>
            </a:r>
            <a:r>
              <a:rPr lang="es-CO" dirty="0" err="1"/>
              <a:t>hierarchical</a:t>
            </a:r>
            <a:r>
              <a:rPr lang="es-CO" dirty="0"/>
              <a:t> positive </a:t>
            </a:r>
            <a:r>
              <a:rPr lang="es-CO" dirty="0" err="1"/>
              <a:t>reinforcers</a:t>
            </a:r>
            <a:r>
              <a:rPr lang="es-CO" dirty="0"/>
              <a:t> </a:t>
            </a:r>
            <a:r>
              <a:rPr lang="es-CO" dirty="0" err="1"/>
              <a:t>constructed</a:t>
            </a:r>
            <a:r>
              <a:rPr lang="es-CO" dirty="0"/>
              <a:t> in </a:t>
            </a:r>
            <a:r>
              <a:rPr lang="es-CO" dirty="0" err="1"/>
              <a:t>the</a:t>
            </a:r>
            <a:r>
              <a:rPr lang="es-CO" dirty="0"/>
              <a:t> </a:t>
            </a:r>
            <a:r>
              <a:rPr lang="es-CO" dirty="0" err="1"/>
              <a:t>learning</a:t>
            </a:r>
            <a:r>
              <a:rPr lang="es-CO" dirty="0"/>
              <a:t> </a:t>
            </a:r>
            <a:r>
              <a:rPr lang="es-CO" dirty="0" err="1"/>
              <a:t>history</a:t>
            </a:r>
            <a:r>
              <a:rPr lang="es-CO" dirty="0"/>
              <a:t>. As </a:t>
            </a:r>
            <a:r>
              <a:rPr lang="es-CO" dirty="0" err="1"/>
              <a:t>you</a:t>
            </a:r>
            <a:r>
              <a:rPr lang="es-CO" dirty="0"/>
              <a:t> </a:t>
            </a:r>
            <a:r>
              <a:rPr lang="es-CO" dirty="0" err="1"/>
              <a:t>know</a:t>
            </a:r>
            <a:r>
              <a:rPr lang="es-CO" dirty="0"/>
              <a:t>, human </a:t>
            </a:r>
            <a:r>
              <a:rPr lang="es-CO" dirty="0" err="1"/>
              <a:t>beings</a:t>
            </a:r>
            <a:r>
              <a:rPr lang="es-CO" dirty="0"/>
              <a:t> </a:t>
            </a:r>
            <a:r>
              <a:rPr lang="es-CO" dirty="0" err="1"/>
              <a:t>born</a:t>
            </a:r>
            <a:r>
              <a:rPr lang="es-CO" dirty="0"/>
              <a:t> </a:t>
            </a:r>
            <a:r>
              <a:rPr lang="es-CO" dirty="0" err="1"/>
              <a:t>with</a:t>
            </a:r>
            <a:r>
              <a:rPr lang="es-CO" dirty="0"/>
              <a:t> </a:t>
            </a:r>
            <a:r>
              <a:rPr lang="es-CO" dirty="0" err="1"/>
              <a:t>primary</a:t>
            </a:r>
            <a:r>
              <a:rPr lang="es-CO" dirty="0"/>
              <a:t> positive and </a:t>
            </a:r>
            <a:r>
              <a:rPr lang="es-CO" dirty="0" err="1"/>
              <a:t>negative</a:t>
            </a:r>
            <a:r>
              <a:rPr lang="es-CO" dirty="0"/>
              <a:t> </a:t>
            </a:r>
            <a:r>
              <a:rPr lang="es-CO" dirty="0" err="1"/>
              <a:t>reinforcers</a:t>
            </a:r>
            <a:r>
              <a:rPr lang="es-CO" dirty="0"/>
              <a:t> </a:t>
            </a:r>
            <a:r>
              <a:rPr lang="es-CO" dirty="0" err="1"/>
              <a:t>that</a:t>
            </a:r>
            <a:r>
              <a:rPr lang="es-CO" dirty="0"/>
              <a:t> </a:t>
            </a:r>
            <a:r>
              <a:rPr lang="es-CO" dirty="0" err="1"/>
              <a:t>reflect</a:t>
            </a:r>
            <a:r>
              <a:rPr lang="es-CO" dirty="0"/>
              <a:t> </a:t>
            </a:r>
            <a:r>
              <a:rPr lang="es-CO" dirty="0" err="1"/>
              <a:t>the</a:t>
            </a:r>
            <a:r>
              <a:rPr lang="es-CO" dirty="0"/>
              <a:t> </a:t>
            </a:r>
            <a:r>
              <a:rPr lang="es-CO" dirty="0" err="1"/>
              <a:t>phylogenetic</a:t>
            </a:r>
            <a:r>
              <a:rPr lang="es-CO" dirty="0"/>
              <a:t> </a:t>
            </a:r>
            <a:r>
              <a:rPr lang="es-CO" dirty="0" err="1"/>
              <a:t>history</a:t>
            </a:r>
            <a:r>
              <a:rPr lang="es-CO" dirty="0"/>
              <a:t> </a:t>
            </a:r>
            <a:r>
              <a:rPr lang="es-CO" dirty="0" err="1"/>
              <a:t>of</a:t>
            </a:r>
            <a:r>
              <a:rPr lang="es-CO" dirty="0"/>
              <a:t> </a:t>
            </a:r>
            <a:r>
              <a:rPr lang="es-CO" dirty="0" err="1"/>
              <a:t>our</a:t>
            </a:r>
            <a:r>
              <a:rPr lang="es-CO" dirty="0"/>
              <a:t> </a:t>
            </a:r>
            <a:r>
              <a:rPr lang="es-CO" dirty="0" err="1"/>
              <a:t>species</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5</a:t>
            </a:fld>
            <a:endParaRPr lang="es-CO"/>
          </a:p>
        </p:txBody>
      </p:sp>
    </p:spTree>
    <p:extLst>
      <p:ext uri="{BB962C8B-B14F-4D97-AF65-F5344CB8AC3E}">
        <p14:creationId xmlns:p14="http://schemas.microsoft.com/office/powerpoint/2010/main" val="17657156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err="1">
                <a:solidFill>
                  <a:schemeClr val="dk1"/>
                </a:solidFill>
                <a:latin typeface="Calibri"/>
                <a:ea typeface="Calibri"/>
                <a:cs typeface="Calibri"/>
                <a:sym typeface="Calibri"/>
              </a:rPr>
              <a:t>If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analysis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correct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might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ask</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what</a:t>
            </a:r>
            <a:r>
              <a:rPr lang="es-CO" sz="1200" b="0" i="0" u="none" strike="noStrike" cap="none" dirty="0">
                <a:solidFill>
                  <a:schemeClr val="dk1"/>
                </a:solidFill>
                <a:latin typeface="Calibri"/>
                <a:ea typeface="Calibri"/>
                <a:cs typeface="Calibri"/>
                <a:sym typeface="Calibri"/>
              </a:rPr>
              <a:t> can be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intervention</a:t>
            </a:r>
            <a:r>
              <a:rPr lang="es-CO" sz="1200" b="0" i="0" u="none" strike="noStrike" cap="none" dirty="0">
                <a:solidFill>
                  <a:schemeClr val="dk1"/>
                </a:solidFill>
                <a:latin typeface="Calibri"/>
                <a:ea typeface="Calibri"/>
                <a:cs typeface="Calibri"/>
                <a:sym typeface="Calibri"/>
              </a:rPr>
              <a:t> target?</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50</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17211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err="1">
                <a:solidFill>
                  <a:schemeClr val="dk1"/>
                </a:solidFill>
                <a:latin typeface="Calibri"/>
                <a:ea typeface="Calibri"/>
                <a:cs typeface="Calibri"/>
                <a:sym typeface="Calibri"/>
              </a:rPr>
              <a:t>Trying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alter </a:t>
            </a:r>
            <a:r>
              <a:rPr lang="es-CO" sz="1200" b="0" i="0" u="none" strike="noStrike" cap="none" dirty="0" err="1">
                <a:solidFill>
                  <a:schemeClr val="dk1"/>
                </a:solidFill>
                <a:latin typeface="Calibri"/>
                <a:ea typeface="Calibri"/>
                <a:cs typeface="Calibri"/>
                <a:sym typeface="Calibri"/>
              </a:rPr>
              <a:t>experiential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avoidance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without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distinguishing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its</a:t>
            </a:r>
            <a:r>
              <a:rPr lang="es-CO" sz="1200" b="0" i="0" u="none" strike="noStrike" cap="none" dirty="0">
                <a:solidFill>
                  <a:schemeClr val="dk1"/>
                </a:solidFill>
                <a:latin typeface="Calibri"/>
                <a:ea typeface="Calibri"/>
                <a:cs typeface="Calibri"/>
                <a:sym typeface="Calibri"/>
              </a:rPr>
              <a:t> temporal </a:t>
            </a:r>
            <a:r>
              <a:rPr lang="es-CO" sz="1200" b="0" i="0" u="none" strike="noStrike" cap="none" dirty="0" err="1">
                <a:solidFill>
                  <a:schemeClr val="dk1"/>
                </a:solidFill>
                <a:latin typeface="Calibri"/>
                <a:ea typeface="Calibri"/>
                <a:cs typeface="Calibri"/>
                <a:sym typeface="Calibri"/>
              </a:rPr>
              <a:t>occurrence</a:t>
            </a:r>
            <a:r>
              <a:rPr lang="es-CO" sz="1200" b="0" i="0" u="none" strike="noStrike" cap="none" dirty="0">
                <a:solidFill>
                  <a:schemeClr val="dk1"/>
                </a:solidFill>
                <a:latin typeface="Calibri"/>
                <a:ea typeface="Calibri"/>
                <a:cs typeface="Calibri"/>
                <a:sym typeface="Calibri"/>
              </a:rPr>
              <a:t> has </a:t>
            </a:r>
            <a:r>
              <a:rPr lang="es-CO" sz="1200" b="0" i="0" u="none" strike="noStrike" cap="none" dirty="0" err="1">
                <a:solidFill>
                  <a:schemeClr val="dk1"/>
                </a:solidFill>
                <a:latin typeface="Calibri"/>
                <a:ea typeface="Calibri"/>
                <a:cs typeface="Calibri"/>
                <a:sym typeface="Calibri"/>
              </a:rPr>
              <a:t>been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aim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ACT. </a:t>
            </a:r>
            <a:r>
              <a:rPr lang="es-CO" sz="1200" b="0" i="0" u="none" strike="noStrike" cap="none" dirty="0" err="1">
                <a:solidFill>
                  <a:schemeClr val="dk1"/>
                </a:solidFill>
                <a:latin typeface="Calibri"/>
                <a:ea typeface="Calibri"/>
                <a:cs typeface="Calibri"/>
                <a:sym typeface="Calibri"/>
              </a:rPr>
              <a:t>However</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might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provoke</a:t>
            </a:r>
            <a:r>
              <a:rPr lang="es-CO" sz="1200" b="0" i="0" u="none" strike="noStrike" cap="none" dirty="0">
                <a:solidFill>
                  <a:schemeClr val="dk1"/>
                </a:solidFill>
                <a:latin typeface="Calibri"/>
                <a:ea typeface="Calibri"/>
                <a:cs typeface="Calibri"/>
                <a:sym typeface="Calibri"/>
              </a:rPr>
              <a:t> lose </a:t>
            </a:r>
            <a:r>
              <a:rPr lang="es-CO" sz="1200" b="0" i="0" u="none" strike="noStrike" cap="none" dirty="0" err="1">
                <a:solidFill>
                  <a:schemeClr val="dk1"/>
                </a:solidFill>
                <a:latin typeface="Calibri"/>
                <a:ea typeface="Calibri"/>
                <a:cs typeface="Calibri"/>
                <a:sym typeface="Calibri"/>
              </a:rPr>
              <a:t>sight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RNT.</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51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05802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main</a:t>
            </a:r>
            <a:r>
              <a:rPr lang="es-CO" sz="1200" b="0" i="0" u="none" strike="noStrike" cap="none" dirty="0">
                <a:solidFill>
                  <a:schemeClr val="dk1"/>
                </a:solidFill>
                <a:latin typeface="Calibri"/>
                <a:ea typeface="Calibri"/>
                <a:cs typeface="Calibri"/>
                <a:sym typeface="Calibri"/>
              </a:rPr>
              <a:t> idea </a:t>
            </a:r>
            <a:r>
              <a:rPr lang="es-CO" sz="1200" b="0" i="0" u="none" strike="noStrike" cap="none" dirty="0" err="1">
                <a:solidFill>
                  <a:schemeClr val="dk1"/>
                </a:solidFill>
                <a:latin typeface="Calibri"/>
                <a:ea typeface="Calibri"/>
                <a:cs typeface="Calibri"/>
                <a:sym typeface="Calibri"/>
              </a:rPr>
              <a:t>behind</a:t>
            </a:r>
            <a:r>
              <a:rPr lang="es-CO" sz="1200" b="0" i="0" u="none" strike="noStrike" cap="none" dirty="0">
                <a:solidFill>
                  <a:schemeClr val="dk1"/>
                </a:solidFill>
                <a:latin typeface="Calibri"/>
                <a:ea typeface="Calibri"/>
                <a:cs typeface="Calibri"/>
                <a:sym typeface="Calibri"/>
              </a:rPr>
              <a:t> RNT-</a:t>
            </a:r>
            <a:r>
              <a:rPr lang="es-CO" sz="1200" b="0" i="0" u="none" strike="noStrike" cap="none" dirty="0" err="1">
                <a:solidFill>
                  <a:schemeClr val="dk1"/>
                </a:solidFill>
                <a:latin typeface="Calibri"/>
                <a:ea typeface="Calibri"/>
                <a:cs typeface="Calibri"/>
                <a:sym typeface="Calibri"/>
              </a:rPr>
              <a:t>focused</a:t>
            </a:r>
            <a:r>
              <a:rPr lang="es-CO" sz="1200" b="0" i="0" u="none" strike="noStrike" cap="none" dirty="0">
                <a:solidFill>
                  <a:schemeClr val="dk1"/>
                </a:solidFill>
                <a:latin typeface="Calibri"/>
                <a:ea typeface="Calibri"/>
                <a:cs typeface="Calibri"/>
                <a:sym typeface="Calibri"/>
              </a:rPr>
              <a:t> ACT </a:t>
            </a:r>
            <a:r>
              <a:rPr lang="es-CO" sz="1200" b="0" i="0" u="none" strike="noStrike" cap="none" dirty="0" err="1">
                <a:solidFill>
                  <a:schemeClr val="dk1"/>
                </a:solidFill>
                <a:latin typeface="Calibri"/>
                <a:ea typeface="Calibri"/>
                <a:cs typeface="Calibri"/>
                <a:sym typeface="Calibri"/>
              </a:rPr>
              <a:t>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that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dismantling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pattern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RNT in response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triggers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would</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provoke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cutting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functional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class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experiential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avoidance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from</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very</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beginning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This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might</a:t>
            </a:r>
            <a:r>
              <a:rPr lang="es-CO" sz="1200" b="0" i="0" u="none" strike="noStrike" cap="none" dirty="0">
                <a:solidFill>
                  <a:schemeClr val="dk1"/>
                </a:solidFill>
                <a:latin typeface="Calibri"/>
                <a:ea typeface="Calibri"/>
                <a:cs typeface="Calibri"/>
                <a:sym typeface="Calibri"/>
              </a:rPr>
              <a:t> lead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disappareance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of</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additional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experiential</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avoidance</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strategies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without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needing</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to</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focus</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much</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effort</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on</a:t>
            </a:r>
            <a:r>
              <a:rPr lang="es-CO" sz="1200" b="0" i="0" u="none" strike="noStrike" cap="none" dirty="0">
                <a:solidFill>
                  <a:schemeClr val="dk1"/>
                </a:solidFill>
                <a:latin typeface="Calibri"/>
                <a:ea typeface="Calibri"/>
                <a:cs typeface="Calibri"/>
                <a:sym typeface="Calibri"/>
              </a:rPr>
              <a:t> </a:t>
            </a:r>
            <a:r>
              <a:rPr lang="es-CO" sz="1200" b="0" i="0" u="none" strike="noStrike" cap="none" dirty="0" err="1">
                <a:solidFill>
                  <a:schemeClr val="dk1"/>
                </a:solidFill>
                <a:latin typeface="Calibri"/>
                <a:ea typeface="Calibri"/>
                <a:cs typeface="Calibri"/>
                <a:sym typeface="Calibri"/>
              </a:rPr>
              <a:t>them</a:t>
            </a:r>
            <a:r>
              <a:rPr lang="es-CO"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52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7466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The</a:t>
            </a:r>
            <a:r>
              <a:rPr lang="es-CO" dirty="0"/>
              <a:t> </a:t>
            </a:r>
            <a:r>
              <a:rPr lang="es-CO" dirty="0" err="1"/>
              <a:t>fifteenth</a:t>
            </a:r>
            <a:r>
              <a:rPr lang="es-CO" dirty="0"/>
              <a:t> </a:t>
            </a:r>
            <a:r>
              <a:rPr lang="es-CO" dirty="0" err="1"/>
              <a:t>tenet</a:t>
            </a:r>
            <a:r>
              <a:rPr lang="es-CO" dirty="0"/>
              <a:t> </a:t>
            </a:r>
            <a:r>
              <a:rPr lang="es-CO" dirty="0" err="1"/>
              <a:t>is</a:t>
            </a:r>
            <a:r>
              <a:rPr lang="es-CO" dirty="0"/>
              <a:t> </a:t>
            </a:r>
            <a:r>
              <a:rPr lang="es-CO" dirty="0" err="1"/>
              <a:t>that</a:t>
            </a:r>
            <a:r>
              <a:rPr lang="es-CO" dirty="0"/>
              <a:t> </a:t>
            </a:r>
            <a:r>
              <a:rPr lang="es-CO" dirty="0" err="1"/>
              <a:t>focusing</a:t>
            </a:r>
            <a:r>
              <a:rPr lang="es-CO" dirty="0"/>
              <a:t> </a:t>
            </a:r>
            <a:r>
              <a:rPr lang="es-CO" dirty="0" err="1"/>
              <a:t>the</a:t>
            </a:r>
            <a:r>
              <a:rPr lang="es-CO" dirty="0"/>
              <a:t> </a:t>
            </a:r>
            <a:r>
              <a:rPr lang="es-CO" dirty="0" err="1"/>
              <a:t>intervention</a:t>
            </a:r>
            <a:r>
              <a:rPr lang="es-CO" dirty="0"/>
              <a:t> </a:t>
            </a:r>
            <a:r>
              <a:rPr lang="es-CO" dirty="0" err="1"/>
              <a:t>on</a:t>
            </a:r>
            <a:r>
              <a:rPr lang="es-CO" dirty="0"/>
              <a:t> </a:t>
            </a:r>
            <a:r>
              <a:rPr lang="es-CO" dirty="0" err="1"/>
              <a:t>the</a:t>
            </a:r>
            <a:r>
              <a:rPr lang="es-CO" dirty="0"/>
              <a:t> </a:t>
            </a:r>
            <a:r>
              <a:rPr lang="es-CO" dirty="0" err="1"/>
              <a:t>hierarchical</a:t>
            </a:r>
            <a:r>
              <a:rPr lang="es-CO" dirty="0"/>
              <a:t> </a:t>
            </a:r>
            <a:r>
              <a:rPr lang="es-CO" dirty="0" err="1"/>
              <a:t>trigger</a:t>
            </a:r>
            <a:r>
              <a:rPr lang="es-CO" dirty="0"/>
              <a:t> </a:t>
            </a:r>
            <a:r>
              <a:rPr lang="es-CO" dirty="0" err="1"/>
              <a:t>for</a:t>
            </a:r>
            <a:r>
              <a:rPr lang="es-CO" dirty="0"/>
              <a:t> RNT </a:t>
            </a:r>
            <a:r>
              <a:rPr lang="es-CO" dirty="0" err="1"/>
              <a:t>should</a:t>
            </a:r>
            <a:r>
              <a:rPr lang="es-CO" dirty="0"/>
              <a:t> </a:t>
            </a:r>
            <a:r>
              <a:rPr lang="es-CO" dirty="0" err="1"/>
              <a:t>provoke</a:t>
            </a:r>
            <a:r>
              <a:rPr lang="es-CO" dirty="0"/>
              <a:t> a more </a:t>
            </a:r>
            <a:r>
              <a:rPr lang="es-CO" dirty="0" err="1"/>
              <a:t>rapid</a:t>
            </a:r>
            <a:r>
              <a:rPr lang="es-CO" dirty="0"/>
              <a:t>, </a:t>
            </a:r>
            <a:r>
              <a:rPr lang="es-CO" dirty="0" err="1"/>
              <a:t>powerful</a:t>
            </a:r>
            <a:r>
              <a:rPr lang="es-CO" dirty="0"/>
              <a:t>, and </a:t>
            </a:r>
            <a:r>
              <a:rPr lang="es-CO" dirty="0" err="1"/>
              <a:t>long-lasting</a:t>
            </a:r>
            <a:r>
              <a:rPr lang="es-CO" dirty="0"/>
              <a:t> </a:t>
            </a:r>
            <a:r>
              <a:rPr lang="es-CO" dirty="0" err="1"/>
              <a:t>effect</a:t>
            </a:r>
            <a:r>
              <a:rPr lang="es-CO" dirty="0"/>
              <a:t> </a:t>
            </a:r>
            <a:r>
              <a:rPr lang="es-CO" dirty="0" err="1"/>
              <a:t>than</a:t>
            </a:r>
            <a:r>
              <a:rPr lang="es-CO" dirty="0"/>
              <a:t> </a:t>
            </a:r>
            <a:r>
              <a:rPr lang="es-CO" dirty="0" err="1"/>
              <a:t>focusing</a:t>
            </a:r>
            <a:r>
              <a:rPr lang="es-CO" dirty="0"/>
              <a:t> </a:t>
            </a:r>
            <a:r>
              <a:rPr lang="es-CO" dirty="0" err="1"/>
              <a:t>on</a:t>
            </a:r>
            <a:r>
              <a:rPr lang="es-CO" dirty="0"/>
              <a:t> </a:t>
            </a:r>
            <a:r>
              <a:rPr lang="es-CO" dirty="0" err="1"/>
              <a:t>specific</a:t>
            </a:r>
            <a:r>
              <a:rPr lang="es-CO" dirty="0"/>
              <a:t> </a:t>
            </a:r>
            <a:r>
              <a:rPr lang="es-CO" dirty="0" err="1"/>
              <a:t>trigger</a:t>
            </a:r>
            <a:r>
              <a:rPr lang="es-CO" dirty="0"/>
              <a:t> at </a:t>
            </a:r>
            <a:r>
              <a:rPr lang="es-CO" dirty="0" err="1"/>
              <a:t>lower</a:t>
            </a:r>
            <a:r>
              <a:rPr lang="es-CO" dirty="0"/>
              <a:t> </a:t>
            </a:r>
            <a:r>
              <a:rPr lang="es-CO" dirty="0" err="1"/>
              <a:t>levels</a:t>
            </a:r>
            <a:r>
              <a:rPr lang="es-CO" dirty="0"/>
              <a:t> </a:t>
            </a:r>
            <a:r>
              <a:rPr lang="es-CO" dirty="0" err="1"/>
              <a:t>of</a:t>
            </a:r>
            <a:r>
              <a:rPr lang="es-CO" dirty="0"/>
              <a:t> </a:t>
            </a:r>
            <a:r>
              <a:rPr lang="es-CO" dirty="0" err="1"/>
              <a:t>the</a:t>
            </a:r>
            <a:r>
              <a:rPr lang="es-CO" dirty="0"/>
              <a:t> </a:t>
            </a:r>
            <a:r>
              <a:rPr lang="es-CO" dirty="0" err="1"/>
              <a:t>hierarchy</a:t>
            </a:r>
            <a:r>
              <a:rPr lang="es-CO" dirty="0"/>
              <a:t>. </a:t>
            </a:r>
            <a:r>
              <a:rPr lang="es-CO" dirty="0" err="1"/>
              <a:t>Although</a:t>
            </a:r>
            <a:r>
              <a:rPr lang="es-CO" dirty="0"/>
              <a:t> </a:t>
            </a:r>
            <a:r>
              <a:rPr lang="es-CO" dirty="0" err="1"/>
              <a:t>much</a:t>
            </a:r>
            <a:r>
              <a:rPr lang="es-CO" dirty="0"/>
              <a:t> more </a:t>
            </a:r>
            <a:r>
              <a:rPr lang="es-CO" dirty="0" err="1"/>
              <a:t>basic</a:t>
            </a:r>
            <a:r>
              <a:rPr lang="es-CO" dirty="0"/>
              <a:t> </a:t>
            </a:r>
            <a:r>
              <a:rPr lang="es-CO" dirty="0" err="1"/>
              <a:t>research</a:t>
            </a:r>
            <a:r>
              <a:rPr lang="es-CO" dirty="0"/>
              <a:t> </a:t>
            </a:r>
            <a:r>
              <a:rPr lang="es-CO" dirty="0" err="1"/>
              <a:t>is</a:t>
            </a:r>
            <a:r>
              <a:rPr lang="es-CO" dirty="0"/>
              <a:t> </a:t>
            </a:r>
            <a:r>
              <a:rPr lang="es-CO" dirty="0" err="1"/>
              <a:t>needed</a:t>
            </a:r>
            <a:r>
              <a:rPr lang="es-CO" dirty="0"/>
              <a:t> </a:t>
            </a:r>
            <a:r>
              <a:rPr lang="es-CO" dirty="0" err="1"/>
              <a:t>on</a:t>
            </a:r>
            <a:r>
              <a:rPr lang="es-CO" dirty="0"/>
              <a:t> </a:t>
            </a:r>
            <a:r>
              <a:rPr lang="es-CO" dirty="0" err="1"/>
              <a:t>transformation</a:t>
            </a:r>
            <a:r>
              <a:rPr lang="es-CO" dirty="0"/>
              <a:t> </a:t>
            </a:r>
            <a:r>
              <a:rPr lang="es-CO" dirty="0" err="1"/>
              <a:t>of</a:t>
            </a:r>
            <a:r>
              <a:rPr lang="es-CO" dirty="0"/>
              <a:t> </a:t>
            </a:r>
            <a:r>
              <a:rPr lang="es-CO" dirty="0" err="1"/>
              <a:t>functions</a:t>
            </a:r>
            <a:r>
              <a:rPr lang="es-CO" dirty="0"/>
              <a:t> </a:t>
            </a:r>
            <a:r>
              <a:rPr lang="es-CO" dirty="0" err="1"/>
              <a:t>through</a:t>
            </a:r>
            <a:r>
              <a:rPr lang="es-CO" dirty="0"/>
              <a:t> </a:t>
            </a:r>
            <a:r>
              <a:rPr lang="es-CO" dirty="0" err="1"/>
              <a:t>hierarchcal</a:t>
            </a:r>
            <a:r>
              <a:rPr lang="es-CO" dirty="0"/>
              <a:t> </a:t>
            </a:r>
            <a:r>
              <a:rPr lang="es-CO" dirty="0" err="1"/>
              <a:t>relations</a:t>
            </a:r>
            <a:r>
              <a:rPr lang="es-CO" dirty="0"/>
              <a:t>, </a:t>
            </a:r>
            <a:r>
              <a:rPr lang="es-CO" dirty="0" err="1"/>
              <a:t>it</a:t>
            </a:r>
            <a:r>
              <a:rPr lang="es-CO" dirty="0"/>
              <a:t> </a:t>
            </a:r>
            <a:r>
              <a:rPr lang="es-CO" dirty="0" err="1"/>
              <a:t>seems</a:t>
            </a:r>
            <a:r>
              <a:rPr lang="es-CO" dirty="0"/>
              <a:t> </a:t>
            </a:r>
            <a:r>
              <a:rPr lang="es-CO" dirty="0" err="1"/>
              <a:t>clear</a:t>
            </a:r>
            <a:r>
              <a:rPr lang="es-CO" dirty="0"/>
              <a:t> </a:t>
            </a:r>
            <a:r>
              <a:rPr lang="es-CO" dirty="0" err="1"/>
              <a:t>to</a:t>
            </a:r>
            <a:r>
              <a:rPr lang="es-CO" dirty="0"/>
              <a:t> date </a:t>
            </a:r>
            <a:r>
              <a:rPr lang="es-CO" dirty="0" err="1"/>
              <a:t>that</a:t>
            </a:r>
            <a:r>
              <a:rPr lang="es-CO" dirty="0"/>
              <a:t> </a:t>
            </a:r>
            <a:r>
              <a:rPr lang="es-CO" dirty="0" err="1"/>
              <a:t>providing</a:t>
            </a:r>
            <a:r>
              <a:rPr lang="es-CO" dirty="0"/>
              <a:t> a </a:t>
            </a:r>
            <a:r>
              <a:rPr lang="es-CO" dirty="0" err="1"/>
              <a:t>function</a:t>
            </a:r>
            <a:r>
              <a:rPr lang="es-CO" dirty="0"/>
              <a:t> </a:t>
            </a:r>
            <a:r>
              <a:rPr lang="es-CO" dirty="0" err="1"/>
              <a:t>to</a:t>
            </a:r>
            <a:r>
              <a:rPr lang="es-CO" dirty="0"/>
              <a:t> </a:t>
            </a:r>
            <a:r>
              <a:rPr lang="es-CO" dirty="0" err="1"/>
              <a:t>the</a:t>
            </a:r>
            <a:r>
              <a:rPr lang="es-CO" dirty="0"/>
              <a:t> </a:t>
            </a:r>
            <a:r>
              <a:rPr lang="es-CO" dirty="0" err="1"/>
              <a:t>stimulus</a:t>
            </a:r>
            <a:r>
              <a:rPr lang="es-CO" dirty="0"/>
              <a:t> at </a:t>
            </a:r>
            <a:r>
              <a:rPr lang="es-CO" dirty="0" err="1"/>
              <a:t>the</a:t>
            </a:r>
            <a:r>
              <a:rPr lang="es-CO" dirty="0"/>
              <a:t> top </a:t>
            </a:r>
            <a:r>
              <a:rPr lang="es-CO" dirty="0" err="1"/>
              <a:t>of</a:t>
            </a:r>
            <a:r>
              <a:rPr lang="es-CO" dirty="0"/>
              <a:t> </a:t>
            </a:r>
            <a:r>
              <a:rPr lang="es-CO" dirty="0" err="1"/>
              <a:t>the</a:t>
            </a:r>
            <a:r>
              <a:rPr lang="es-CO" dirty="0"/>
              <a:t> </a:t>
            </a:r>
            <a:r>
              <a:rPr lang="es-CO" dirty="0" err="1"/>
              <a:t>hierarchy</a:t>
            </a:r>
            <a:r>
              <a:rPr lang="es-CO" dirty="0"/>
              <a:t> </a:t>
            </a:r>
            <a:r>
              <a:rPr lang="es-CO" dirty="0" err="1"/>
              <a:t>should</a:t>
            </a:r>
            <a:r>
              <a:rPr lang="es-CO" dirty="0"/>
              <a:t> </a:t>
            </a:r>
            <a:r>
              <a:rPr lang="es-CO" dirty="0" err="1"/>
              <a:t>provoke</a:t>
            </a:r>
            <a:r>
              <a:rPr lang="es-CO" dirty="0"/>
              <a:t> </a:t>
            </a:r>
            <a:r>
              <a:rPr lang="es-CO" dirty="0" err="1"/>
              <a:t>the</a:t>
            </a:r>
            <a:r>
              <a:rPr lang="es-CO" dirty="0"/>
              <a:t> </a:t>
            </a:r>
            <a:r>
              <a:rPr lang="es-CO" dirty="0" err="1"/>
              <a:t>transformation</a:t>
            </a:r>
            <a:r>
              <a:rPr lang="es-CO" dirty="0"/>
              <a:t> </a:t>
            </a:r>
            <a:r>
              <a:rPr lang="es-CO" dirty="0" err="1"/>
              <a:t>of</a:t>
            </a:r>
            <a:r>
              <a:rPr lang="es-CO" dirty="0"/>
              <a:t> </a:t>
            </a:r>
            <a:r>
              <a:rPr lang="es-CO" dirty="0" err="1"/>
              <a:t>functions</a:t>
            </a:r>
            <a:r>
              <a:rPr lang="es-CO" dirty="0"/>
              <a:t> </a:t>
            </a:r>
            <a:r>
              <a:rPr lang="es-CO" dirty="0" err="1"/>
              <a:t>to</a:t>
            </a:r>
            <a:r>
              <a:rPr lang="es-CO" dirty="0"/>
              <a:t> </a:t>
            </a:r>
            <a:r>
              <a:rPr lang="es-CO" dirty="0" err="1"/>
              <a:t>the</a:t>
            </a:r>
            <a:r>
              <a:rPr lang="es-CO" dirty="0"/>
              <a:t> </a:t>
            </a:r>
            <a:r>
              <a:rPr lang="es-CO" dirty="0" err="1"/>
              <a:t>remainig</a:t>
            </a:r>
            <a:r>
              <a:rPr lang="es-CO" dirty="0"/>
              <a:t> </a:t>
            </a:r>
            <a:r>
              <a:rPr lang="es-CO" dirty="0" err="1"/>
              <a:t>stimuli</a:t>
            </a:r>
            <a:r>
              <a:rPr lang="es-CO" dirty="0"/>
              <a:t>. </a:t>
            </a:r>
            <a:r>
              <a:rPr lang="es-CO" dirty="0" err="1"/>
              <a:t>However</a:t>
            </a:r>
            <a:r>
              <a:rPr lang="es-CO" dirty="0"/>
              <a:t>, </a:t>
            </a:r>
            <a:r>
              <a:rPr lang="es-CO" dirty="0" err="1"/>
              <a:t>this</a:t>
            </a:r>
            <a:r>
              <a:rPr lang="es-CO" dirty="0"/>
              <a:t> </a:t>
            </a:r>
            <a:r>
              <a:rPr lang="es-CO" dirty="0" err="1"/>
              <a:t>is</a:t>
            </a:r>
            <a:r>
              <a:rPr lang="es-CO" dirty="0"/>
              <a:t> </a:t>
            </a:r>
            <a:r>
              <a:rPr lang="es-CO" dirty="0" err="1"/>
              <a:t>not</a:t>
            </a:r>
            <a:r>
              <a:rPr lang="es-CO" dirty="0"/>
              <a:t> true </a:t>
            </a:r>
            <a:r>
              <a:rPr lang="es-CO" dirty="0" err="1"/>
              <a:t>for</a:t>
            </a:r>
            <a:r>
              <a:rPr lang="es-CO" dirty="0"/>
              <a:t> </a:t>
            </a:r>
            <a:r>
              <a:rPr lang="es-CO" dirty="0" err="1"/>
              <a:t>functions</a:t>
            </a:r>
            <a:r>
              <a:rPr lang="es-CO" dirty="0"/>
              <a:t> </a:t>
            </a:r>
            <a:r>
              <a:rPr lang="es-CO" dirty="0" err="1"/>
              <a:t>attached</a:t>
            </a:r>
            <a:r>
              <a:rPr lang="es-CO" dirty="0"/>
              <a:t> </a:t>
            </a:r>
            <a:r>
              <a:rPr lang="es-CO" dirty="0" err="1"/>
              <a:t>to</a:t>
            </a:r>
            <a:r>
              <a:rPr lang="es-CO" dirty="0"/>
              <a:t> </a:t>
            </a:r>
            <a:r>
              <a:rPr lang="es-CO" dirty="0" err="1"/>
              <a:t>lower-level</a:t>
            </a:r>
            <a:r>
              <a:rPr lang="es-CO" dirty="0"/>
              <a:t> </a:t>
            </a:r>
            <a:r>
              <a:rPr lang="es-CO" dirty="0" err="1"/>
              <a:t>stimuli</a:t>
            </a:r>
            <a:r>
              <a:rPr lang="es-CO" dirty="0"/>
              <a:t>.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53</a:t>
            </a:fld>
            <a:endParaRPr lang="es-CO"/>
          </a:p>
        </p:txBody>
      </p:sp>
    </p:spTree>
    <p:extLst>
      <p:ext uri="{BB962C8B-B14F-4D97-AF65-F5344CB8AC3E}">
        <p14:creationId xmlns:p14="http://schemas.microsoft.com/office/powerpoint/2010/main" val="38943132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 is only preliminary evidence for this tenet in experimental analogs. In another study of Barbara Gil-Luciano’s thesis, after evaluating the hierarchical networks of triggers for each participant, we administered two rumination-induction procedures that were the same but changed the content of the trigger that initiated the process. Initiating rumination with the trigger at the top of the hierarchy (BIG in the figures) provoked a higher increase in distress and higher decrease in self-reported concentration in a working memory task than initiating the induction with a trigger at a lower level of the hierarchy (little in the figures).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54</a:t>
            </a:fld>
            <a:endParaRPr lang="es-CO"/>
          </a:p>
        </p:txBody>
      </p:sp>
    </p:spTree>
    <p:extLst>
      <p:ext uri="{BB962C8B-B14F-4D97-AF65-F5344CB8AC3E}">
        <p14:creationId xmlns:p14="http://schemas.microsoft.com/office/powerpoint/2010/main" val="2174023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Afterwards, a second part of the study tested the effect of four </a:t>
            </a:r>
            <a:r>
              <a:rPr lang="en-US" dirty="0" err="1"/>
              <a:t>defusion</a:t>
            </a:r>
            <a:r>
              <a:rPr lang="en-US" dirty="0"/>
              <a:t> protocols before administering again the rumination-induction procedure and the working-memory task. The </a:t>
            </a:r>
            <a:r>
              <a:rPr lang="en-US" dirty="0" err="1"/>
              <a:t>defusion</a:t>
            </a:r>
            <a:r>
              <a:rPr lang="en-US" dirty="0"/>
              <a:t> protocols differed in the cues incorporated (deictic and hierarchy plus regulatory functions) and the focus of the exercises (focused on the hierarchical trigger or a lower-level trigger).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55</a:t>
            </a:fld>
            <a:endParaRPr lang="es-CO"/>
          </a:p>
        </p:txBody>
      </p:sp>
    </p:spTree>
    <p:extLst>
      <p:ext uri="{BB962C8B-B14F-4D97-AF65-F5344CB8AC3E}">
        <p14:creationId xmlns:p14="http://schemas.microsoft.com/office/powerpoint/2010/main" val="16479048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results showed that participants who received the </a:t>
            </a:r>
            <a:r>
              <a:rPr lang="en-US" dirty="0" err="1"/>
              <a:t>defusion</a:t>
            </a:r>
            <a:r>
              <a:rPr lang="en-US" dirty="0"/>
              <a:t> protocol directed to the hierarchical trigger and that incorporated deictic and hierarchical cues in the exercises was more effective than the remaining protocols in increasing self-reported concentration on the task.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56</a:t>
            </a:fld>
            <a:endParaRPr lang="es-CO"/>
          </a:p>
        </p:txBody>
      </p:sp>
    </p:spTree>
    <p:extLst>
      <p:ext uri="{BB962C8B-B14F-4D97-AF65-F5344CB8AC3E}">
        <p14:creationId xmlns:p14="http://schemas.microsoft.com/office/powerpoint/2010/main" val="4234551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The</a:t>
            </a:r>
            <a:r>
              <a:rPr lang="es-CO" dirty="0"/>
              <a:t> </a:t>
            </a:r>
            <a:r>
              <a:rPr lang="es-CO" dirty="0" err="1"/>
              <a:t>sixteenth</a:t>
            </a:r>
            <a:r>
              <a:rPr lang="es-CO" dirty="0"/>
              <a:t> </a:t>
            </a:r>
            <a:r>
              <a:rPr lang="es-CO" dirty="0" err="1"/>
              <a:t>tenet</a:t>
            </a:r>
            <a:r>
              <a:rPr lang="es-CO" dirty="0"/>
              <a:t> </a:t>
            </a:r>
            <a:r>
              <a:rPr lang="es-CO" dirty="0" err="1"/>
              <a:t>is</a:t>
            </a:r>
            <a:r>
              <a:rPr lang="es-CO" dirty="0"/>
              <a:t> </a:t>
            </a:r>
            <a:r>
              <a:rPr lang="es-CO" dirty="0" err="1"/>
              <a:t>that</a:t>
            </a:r>
            <a:r>
              <a:rPr lang="es-CO" dirty="0"/>
              <a:t> </a:t>
            </a:r>
            <a:r>
              <a:rPr lang="es-CO" dirty="0" err="1"/>
              <a:t>promoting</a:t>
            </a:r>
            <a:r>
              <a:rPr lang="es-CO" dirty="0"/>
              <a:t> </a:t>
            </a:r>
            <a:r>
              <a:rPr lang="es-CO" dirty="0" err="1"/>
              <a:t>the</a:t>
            </a:r>
            <a:r>
              <a:rPr lang="es-CO" dirty="0"/>
              <a:t> </a:t>
            </a:r>
            <a:r>
              <a:rPr lang="es-CO" dirty="0" err="1"/>
              <a:t>client’s</a:t>
            </a:r>
            <a:r>
              <a:rPr lang="es-CO" dirty="0"/>
              <a:t> </a:t>
            </a:r>
            <a:r>
              <a:rPr lang="es-CO" dirty="0" err="1"/>
              <a:t>discrimination</a:t>
            </a:r>
            <a:r>
              <a:rPr lang="es-CO" dirty="0"/>
              <a:t> </a:t>
            </a:r>
            <a:r>
              <a:rPr lang="es-CO" dirty="0" err="1"/>
              <a:t>of</a:t>
            </a:r>
            <a:r>
              <a:rPr lang="es-CO" dirty="0"/>
              <a:t> </a:t>
            </a:r>
            <a:r>
              <a:rPr lang="es-CO" dirty="0" err="1"/>
              <a:t>the</a:t>
            </a:r>
            <a:r>
              <a:rPr lang="es-CO" dirty="0"/>
              <a:t> RNT </a:t>
            </a:r>
            <a:r>
              <a:rPr lang="es-CO" dirty="0" err="1"/>
              <a:t>process</a:t>
            </a:r>
            <a:r>
              <a:rPr lang="es-CO" dirty="0"/>
              <a:t> </a:t>
            </a:r>
            <a:r>
              <a:rPr lang="es-CO" dirty="0" err="1"/>
              <a:t>is</a:t>
            </a:r>
            <a:r>
              <a:rPr lang="es-CO" dirty="0"/>
              <a:t> a central </a:t>
            </a:r>
            <a:r>
              <a:rPr lang="es-CO" dirty="0" err="1"/>
              <a:t>strategy</a:t>
            </a:r>
            <a:r>
              <a:rPr lang="es-CO" dirty="0"/>
              <a:t>. </a:t>
            </a:r>
            <a:r>
              <a:rPr lang="es-CO" dirty="0" err="1"/>
              <a:t>This</a:t>
            </a:r>
            <a:r>
              <a:rPr lang="es-CO" dirty="0"/>
              <a:t> </a:t>
            </a:r>
            <a:r>
              <a:rPr lang="es-CO" dirty="0" err="1"/>
              <a:t>is</a:t>
            </a:r>
            <a:r>
              <a:rPr lang="es-CO" dirty="0"/>
              <a:t> </a:t>
            </a:r>
            <a:r>
              <a:rPr lang="es-CO" dirty="0" err="1"/>
              <a:t>relevant</a:t>
            </a:r>
            <a:r>
              <a:rPr lang="es-CO" dirty="0"/>
              <a:t> </a:t>
            </a:r>
            <a:r>
              <a:rPr lang="es-CO" dirty="0" err="1"/>
              <a:t>because</a:t>
            </a:r>
            <a:r>
              <a:rPr lang="es-CO" dirty="0"/>
              <a:t> RNT </a:t>
            </a:r>
            <a:r>
              <a:rPr lang="es-CO" dirty="0" err="1"/>
              <a:t>usually</a:t>
            </a:r>
            <a:r>
              <a:rPr lang="es-CO" dirty="0"/>
              <a:t> </a:t>
            </a:r>
            <a:r>
              <a:rPr lang="es-CO" dirty="0" err="1"/>
              <a:t>involves</a:t>
            </a:r>
            <a:r>
              <a:rPr lang="es-CO" dirty="0"/>
              <a:t> </a:t>
            </a:r>
            <a:r>
              <a:rPr lang="es-CO" dirty="0" err="1"/>
              <a:t>low</a:t>
            </a:r>
            <a:r>
              <a:rPr lang="es-CO" dirty="0"/>
              <a:t> </a:t>
            </a:r>
            <a:r>
              <a:rPr lang="es-CO" dirty="0" err="1"/>
              <a:t>awareness</a:t>
            </a:r>
            <a:r>
              <a:rPr lang="es-CO" dirty="0"/>
              <a:t> and </a:t>
            </a:r>
            <a:r>
              <a:rPr lang="es-CO" dirty="0" err="1"/>
              <a:t>the</a:t>
            </a:r>
            <a:r>
              <a:rPr lang="es-CO" dirty="0"/>
              <a:t> </a:t>
            </a:r>
            <a:r>
              <a:rPr lang="es-CO" dirty="0" err="1"/>
              <a:t>sense</a:t>
            </a:r>
            <a:r>
              <a:rPr lang="es-CO" dirty="0"/>
              <a:t> </a:t>
            </a:r>
            <a:r>
              <a:rPr lang="es-CO" dirty="0" err="1"/>
              <a:t>of</a:t>
            </a:r>
            <a:r>
              <a:rPr lang="es-CO" dirty="0"/>
              <a:t> </a:t>
            </a:r>
            <a:r>
              <a:rPr lang="es-CO" dirty="0" err="1"/>
              <a:t>uncontrollability</a:t>
            </a:r>
            <a:r>
              <a:rPr lang="es-CO" dirty="0"/>
              <a:t>. In RFT </a:t>
            </a:r>
            <a:r>
              <a:rPr lang="es-CO" dirty="0" err="1"/>
              <a:t>terms</a:t>
            </a:r>
            <a:r>
              <a:rPr lang="es-CO" dirty="0"/>
              <a:t>, </a:t>
            </a:r>
            <a:r>
              <a:rPr lang="es-CO" dirty="0" err="1"/>
              <a:t>this</a:t>
            </a:r>
            <a:r>
              <a:rPr lang="es-CO" dirty="0"/>
              <a:t> </a:t>
            </a:r>
            <a:r>
              <a:rPr lang="es-CO" dirty="0" err="1"/>
              <a:t>is</a:t>
            </a:r>
            <a:r>
              <a:rPr lang="es-CO" dirty="0"/>
              <a:t> </a:t>
            </a:r>
            <a:r>
              <a:rPr lang="es-CO" dirty="0" err="1"/>
              <a:t>due</a:t>
            </a:r>
            <a:r>
              <a:rPr lang="es-CO" dirty="0"/>
              <a:t> </a:t>
            </a:r>
            <a:r>
              <a:rPr lang="es-CO" dirty="0" err="1"/>
              <a:t>to</a:t>
            </a:r>
            <a:r>
              <a:rPr lang="es-CO" dirty="0"/>
              <a:t> </a:t>
            </a:r>
            <a:r>
              <a:rPr lang="es-CO" dirty="0" err="1"/>
              <a:t>the</a:t>
            </a:r>
            <a:r>
              <a:rPr lang="es-CO" dirty="0"/>
              <a:t> </a:t>
            </a:r>
            <a:r>
              <a:rPr lang="es-CO" dirty="0" err="1"/>
              <a:t>reduced</a:t>
            </a:r>
            <a:r>
              <a:rPr lang="es-CO" dirty="0"/>
              <a:t> </a:t>
            </a:r>
            <a:r>
              <a:rPr lang="es-CO" dirty="0" err="1"/>
              <a:t>derivation</a:t>
            </a:r>
            <a:r>
              <a:rPr lang="es-CO" dirty="0"/>
              <a:t> </a:t>
            </a:r>
            <a:r>
              <a:rPr lang="es-CO" dirty="0" err="1"/>
              <a:t>levels</a:t>
            </a:r>
            <a:r>
              <a:rPr lang="es-CO" dirty="0"/>
              <a:t> and </a:t>
            </a:r>
            <a:r>
              <a:rPr lang="es-CO" dirty="0" err="1"/>
              <a:t>flexibility</a:t>
            </a:r>
            <a:r>
              <a:rPr lang="es-CO" dirty="0"/>
              <a:t> in </a:t>
            </a:r>
            <a:r>
              <a:rPr lang="es-CO" dirty="0" err="1"/>
              <a:t>the</a:t>
            </a:r>
            <a:r>
              <a:rPr lang="es-CO" dirty="0"/>
              <a:t> </a:t>
            </a:r>
            <a:r>
              <a:rPr lang="es-CO" dirty="0" err="1"/>
              <a:t>derivation</a:t>
            </a:r>
            <a:r>
              <a:rPr lang="es-CO" dirty="0"/>
              <a:t>. </a:t>
            </a:r>
            <a:r>
              <a:rPr lang="es-CO" dirty="0" err="1"/>
              <a:t>Accordingly</a:t>
            </a:r>
            <a:r>
              <a:rPr lang="es-CO" dirty="0"/>
              <a:t>, </a:t>
            </a:r>
            <a:r>
              <a:rPr lang="es-CO" dirty="0" err="1"/>
              <a:t>making</a:t>
            </a:r>
            <a:r>
              <a:rPr lang="es-CO" dirty="0"/>
              <a:t> </a:t>
            </a:r>
            <a:r>
              <a:rPr lang="es-CO" dirty="0" err="1"/>
              <a:t>explicit</a:t>
            </a:r>
            <a:r>
              <a:rPr lang="es-CO" dirty="0"/>
              <a:t> </a:t>
            </a:r>
            <a:r>
              <a:rPr lang="es-CO" dirty="0" err="1"/>
              <a:t>the</a:t>
            </a:r>
            <a:r>
              <a:rPr lang="es-CO" dirty="0"/>
              <a:t> </a:t>
            </a:r>
            <a:r>
              <a:rPr lang="es-CO" dirty="0" err="1"/>
              <a:t>thoughts</a:t>
            </a:r>
            <a:r>
              <a:rPr lang="es-CO" dirty="0"/>
              <a:t> </a:t>
            </a:r>
            <a:r>
              <a:rPr lang="es-CO" dirty="0" err="1"/>
              <a:t>contained</a:t>
            </a:r>
            <a:r>
              <a:rPr lang="es-CO" dirty="0"/>
              <a:t> in </a:t>
            </a:r>
            <a:r>
              <a:rPr lang="es-CO" dirty="0" err="1"/>
              <a:t>the</a:t>
            </a:r>
            <a:r>
              <a:rPr lang="es-CO" dirty="0"/>
              <a:t> RNT </a:t>
            </a:r>
            <a:r>
              <a:rPr lang="es-CO" dirty="0" err="1"/>
              <a:t>chains</a:t>
            </a:r>
            <a:r>
              <a:rPr lang="es-CO" dirty="0"/>
              <a:t> </a:t>
            </a:r>
            <a:r>
              <a:rPr lang="es-CO" dirty="0" err="1"/>
              <a:t>might</a:t>
            </a:r>
            <a:r>
              <a:rPr lang="es-CO" dirty="0"/>
              <a:t> </a:t>
            </a:r>
            <a:r>
              <a:rPr lang="es-CO" dirty="0" err="1"/>
              <a:t>transform</a:t>
            </a:r>
            <a:r>
              <a:rPr lang="es-CO" dirty="0"/>
              <a:t> </a:t>
            </a:r>
            <a:r>
              <a:rPr lang="es-CO" dirty="0" err="1"/>
              <a:t>their</a:t>
            </a:r>
            <a:r>
              <a:rPr lang="es-CO" dirty="0"/>
              <a:t> </a:t>
            </a:r>
            <a:r>
              <a:rPr lang="es-CO" dirty="0" err="1"/>
              <a:t>discriminative</a:t>
            </a:r>
            <a:r>
              <a:rPr lang="es-CO" dirty="0"/>
              <a:t> </a:t>
            </a:r>
            <a:r>
              <a:rPr lang="es-CO" dirty="0" err="1"/>
              <a:t>functions</a:t>
            </a:r>
            <a:r>
              <a:rPr lang="es-CO" dirty="0"/>
              <a:t> </a:t>
            </a:r>
            <a:r>
              <a:rPr lang="es-CO" dirty="0" err="1"/>
              <a:t>to</a:t>
            </a:r>
            <a:r>
              <a:rPr lang="es-CO" dirty="0"/>
              <a:t> </a:t>
            </a:r>
            <a:r>
              <a:rPr lang="es-CO" dirty="0" err="1"/>
              <a:t>follow</a:t>
            </a:r>
            <a:r>
              <a:rPr lang="es-CO" dirty="0"/>
              <a:t> </a:t>
            </a:r>
            <a:r>
              <a:rPr lang="es-CO" dirty="0" err="1"/>
              <a:t>the</a:t>
            </a:r>
            <a:r>
              <a:rPr lang="es-CO" dirty="0"/>
              <a:t> RNT </a:t>
            </a:r>
            <a:r>
              <a:rPr lang="es-CO" dirty="0" err="1"/>
              <a:t>process</a:t>
            </a:r>
            <a:r>
              <a:rPr lang="es-CO" dirty="0"/>
              <a:t>; </a:t>
            </a:r>
            <a:r>
              <a:rPr lang="es-CO" dirty="0" err="1"/>
              <a:t>thus</a:t>
            </a:r>
            <a:r>
              <a:rPr lang="es-CO" dirty="0"/>
              <a:t>, </a:t>
            </a:r>
            <a:r>
              <a:rPr lang="es-CO" dirty="0" err="1"/>
              <a:t>providing</a:t>
            </a:r>
            <a:r>
              <a:rPr lang="es-CO" dirty="0"/>
              <a:t> more </a:t>
            </a:r>
            <a:r>
              <a:rPr lang="es-CO" dirty="0" err="1"/>
              <a:t>relational</a:t>
            </a:r>
            <a:r>
              <a:rPr lang="es-CO" dirty="0"/>
              <a:t> </a:t>
            </a:r>
            <a:r>
              <a:rPr lang="es-CO" dirty="0" err="1"/>
              <a:t>flexibility</a:t>
            </a:r>
            <a:r>
              <a:rPr lang="es-CO" dirty="0"/>
              <a:t>. In </a:t>
            </a:r>
            <a:r>
              <a:rPr lang="es-CO" dirty="0" err="1"/>
              <a:t>this</a:t>
            </a:r>
            <a:r>
              <a:rPr lang="es-CO" dirty="0"/>
              <a:t> </a:t>
            </a:r>
            <a:r>
              <a:rPr lang="es-CO" dirty="0" err="1"/>
              <a:t>sense</a:t>
            </a:r>
            <a:r>
              <a:rPr lang="es-CO" dirty="0"/>
              <a:t>, </a:t>
            </a:r>
            <a:r>
              <a:rPr lang="es-CO" dirty="0" err="1"/>
              <a:t>every</a:t>
            </a:r>
            <a:r>
              <a:rPr lang="es-CO" dirty="0"/>
              <a:t> </a:t>
            </a:r>
            <a:r>
              <a:rPr lang="es-CO" dirty="0" err="1"/>
              <a:t>thought</a:t>
            </a:r>
            <a:r>
              <a:rPr lang="es-CO" dirty="0"/>
              <a:t> </a:t>
            </a:r>
            <a:r>
              <a:rPr lang="es-CO" dirty="0" err="1"/>
              <a:t>of</a:t>
            </a:r>
            <a:r>
              <a:rPr lang="es-CO" dirty="0"/>
              <a:t> </a:t>
            </a:r>
            <a:r>
              <a:rPr lang="es-CO" dirty="0" err="1"/>
              <a:t>the</a:t>
            </a:r>
            <a:r>
              <a:rPr lang="es-CO" dirty="0"/>
              <a:t> RNT </a:t>
            </a:r>
            <a:r>
              <a:rPr lang="es-CO" dirty="0" err="1"/>
              <a:t>chain</a:t>
            </a:r>
            <a:r>
              <a:rPr lang="es-CO" dirty="0"/>
              <a:t> </a:t>
            </a:r>
            <a:r>
              <a:rPr lang="es-CO" dirty="0" err="1"/>
              <a:t>is</a:t>
            </a:r>
            <a:r>
              <a:rPr lang="es-CO" dirty="0"/>
              <a:t> </a:t>
            </a:r>
            <a:r>
              <a:rPr lang="es-CO" dirty="0" err="1"/>
              <a:t>an</a:t>
            </a:r>
            <a:r>
              <a:rPr lang="es-CO" dirty="0"/>
              <a:t> </a:t>
            </a:r>
            <a:r>
              <a:rPr lang="es-CO" dirty="0" err="1"/>
              <a:t>opportunity</a:t>
            </a:r>
            <a:r>
              <a:rPr lang="es-CO" dirty="0"/>
              <a:t> </a:t>
            </a:r>
            <a:r>
              <a:rPr lang="es-CO" dirty="0" err="1"/>
              <a:t>to</a:t>
            </a:r>
            <a:r>
              <a:rPr lang="es-CO" dirty="0"/>
              <a:t> </a:t>
            </a:r>
            <a:r>
              <a:rPr lang="es-CO" dirty="0" err="1"/>
              <a:t>frame</a:t>
            </a:r>
            <a:r>
              <a:rPr lang="es-CO" dirty="0"/>
              <a:t> in </a:t>
            </a:r>
            <a:r>
              <a:rPr lang="es-CO" dirty="0" err="1"/>
              <a:t>hierarchy</a:t>
            </a:r>
            <a:r>
              <a:rPr lang="es-CO" dirty="0"/>
              <a:t> </a:t>
            </a:r>
            <a:r>
              <a:rPr lang="es-CO" dirty="0" err="1"/>
              <a:t>with</a:t>
            </a:r>
            <a:r>
              <a:rPr lang="es-CO" dirty="0"/>
              <a:t> </a:t>
            </a:r>
            <a:r>
              <a:rPr lang="es-CO" dirty="0" err="1"/>
              <a:t>the</a:t>
            </a:r>
            <a:r>
              <a:rPr lang="es-CO" dirty="0"/>
              <a:t> </a:t>
            </a:r>
            <a:r>
              <a:rPr lang="es-CO" dirty="0" err="1"/>
              <a:t>deictic</a:t>
            </a:r>
            <a:r>
              <a:rPr lang="es-CO" dirty="0"/>
              <a:t> “I” and </a:t>
            </a:r>
            <a:r>
              <a:rPr lang="es-CO" dirty="0" err="1"/>
              <a:t>to</a:t>
            </a:r>
            <a:r>
              <a:rPr lang="es-CO" dirty="0"/>
              <a:t> </a:t>
            </a:r>
            <a:r>
              <a:rPr lang="es-CO" dirty="0" err="1"/>
              <a:t>choose</a:t>
            </a:r>
            <a:r>
              <a:rPr lang="es-CO" dirty="0"/>
              <a:t> </a:t>
            </a:r>
            <a:r>
              <a:rPr lang="es-CO" dirty="0" err="1"/>
              <a:t>between</a:t>
            </a:r>
            <a:r>
              <a:rPr lang="es-CO" dirty="0"/>
              <a:t> </a:t>
            </a:r>
            <a:r>
              <a:rPr lang="es-CO" dirty="0" err="1"/>
              <a:t>continuing</a:t>
            </a:r>
            <a:r>
              <a:rPr lang="es-CO" dirty="0"/>
              <a:t> </a:t>
            </a:r>
            <a:r>
              <a:rPr lang="es-CO" dirty="0" err="1"/>
              <a:t>the</a:t>
            </a:r>
            <a:r>
              <a:rPr lang="es-CO" dirty="0"/>
              <a:t> </a:t>
            </a:r>
            <a:r>
              <a:rPr lang="es-CO" dirty="0" err="1"/>
              <a:t>process</a:t>
            </a:r>
            <a:r>
              <a:rPr lang="es-CO" dirty="0"/>
              <a:t> </a:t>
            </a:r>
            <a:r>
              <a:rPr lang="es-CO" dirty="0" err="1"/>
              <a:t>or</a:t>
            </a:r>
            <a:r>
              <a:rPr lang="es-CO" dirty="0"/>
              <a:t> </a:t>
            </a:r>
            <a:r>
              <a:rPr lang="es-CO" dirty="0" err="1"/>
              <a:t>orient</a:t>
            </a:r>
            <a:r>
              <a:rPr lang="es-CO" dirty="0"/>
              <a:t> </a:t>
            </a:r>
            <a:r>
              <a:rPr lang="es-CO" dirty="0" err="1"/>
              <a:t>behavior</a:t>
            </a:r>
            <a:r>
              <a:rPr lang="es-CO" dirty="0"/>
              <a:t> </a:t>
            </a:r>
            <a:r>
              <a:rPr lang="es-CO" dirty="0" err="1"/>
              <a:t>toward</a:t>
            </a:r>
            <a:r>
              <a:rPr lang="es-CO" dirty="0"/>
              <a:t> </a:t>
            </a:r>
            <a:r>
              <a:rPr lang="es-CO" dirty="0" err="1"/>
              <a:t>values</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57</a:t>
            </a:fld>
            <a:endParaRPr lang="es-CO" dirty="0"/>
          </a:p>
        </p:txBody>
      </p:sp>
    </p:spTree>
    <p:extLst>
      <p:ext uri="{BB962C8B-B14F-4D97-AF65-F5344CB8AC3E}">
        <p14:creationId xmlns:p14="http://schemas.microsoft.com/office/powerpoint/2010/main" val="3280136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Also</a:t>
            </a:r>
            <a:r>
              <a:rPr lang="es-CO" dirty="0"/>
              <a:t>, </a:t>
            </a:r>
            <a:r>
              <a:rPr lang="es-CO" dirty="0" err="1"/>
              <a:t>exercises</a:t>
            </a:r>
            <a:r>
              <a:rPr lang="es-CO" dirty="0"/>
              <a:t> </a:t>
            </a:r>
            <a:r>
              <a:rPr lang="es-CO" dirty="0" err="1"/>
              <a:t>that</a:t>
            </a:r>
            <a:r>
              <a:rPr lang="es-CO" dirty="0"/>
              <a:t> </a:t>
            </a:r>
            <a:r>
              <a:rPr lang="es-CO" dirty="0" err="1"/>
              <a:t>provide</a:t>
            </a:r>
            <a:r>
              <a:rPr lang="es-CO" dirty="0"/>
              <a:t> </a:t>
            </a:r>
            <a:r>
              <a:rPr lang="es-CO" dirty="0" err="1"/>
              <a:t>relational</a:t>
            </a:r>
            <a:r>
              <a:rPr lang="es-CO" dirty="0"/>
              <a:t> </a:t>
            </a:r>
            <a:r>
              <a:rPr lang="es-CO" dirty="0" err="1"/>
              <a:t>flexibility</a:t>
            </a:r>
            <a:r>
              <a:rPr lang="es-CO" dirty="0"/>
              <a:t> </a:t>
            </a:r>
            <a:r>
              <a:rPr lang="es-CO" dirty="0" err="1"/>
              <a:t>to</a:t>
            </a:r>
            <a:r>
              <a:rPr lang="es-CO" dirty="0"/>
              <a:t> </a:t>
            </a:r>
            <a:r>
              <a:rPr lang="es-CO" dirty="0" err="1"/>
              <a:t>the</a:t>
            </a:r>
            <a:r>
              <a:rPr lang="es-CO" dirty="0"/>
              <a:t> </a:t>
            </a:r>
            <a:r>
              <a:rPr lang="es-CO" dirty="0" err="1"/>
              <a:t>process</a:t>
            </a:r>
            <a:r>
              <a:rPr lang="es-CO" dirty="0"/>
              <a:t> </a:t>
            </a:r>
            <a:r>
              <a:rPr lang="es-CO" dirty="0" err="1"/>
              <a:t>might</a:t>
            </a:r>
            <a:r>
              <a:rPr lang="es-CO" dirty="0"/>
              <a:t> </a:t>
            </a:r>
            <a:r>
              <a:rPr lang="es-CO" dirty="0" err="1"/>
              <a:t>help</a:t>
            </a:r>
            <a:r>
              <a:rPr lang="es-CO" dirty="0"/>
              <a:t>. </a:t>
            </a:r>
            <a:r>
              <a:rPr lang="es-CO" dirty="0" err="1"/>
              <a:t>These</a:t>
            </a:r>
            <a:r>
              <a:rPr lang="es-CO" dirty="0"/>
              <a:t> </a:t>
            </a:r>
            <a:r>
              <a:rPr lang="es-CO" dirty="0" err="1"/>
              <a:t>exercises</a:t>
            </a:r>
            <a:r>
              <a:rPr lang="es-CO" dirty="0"/>
              <a:t> </a:t>
            </a:r>
            <a:r>
              <a:rPr lang="es-CO" dirty="0" err="1"/>
              <a:t>involve</a:t>
            </a:r>
            <a:r>
              <a:rPr lang="es-CO" dirty="0"/>
              <a:t> </a:t>
            </a:r>
            <a:r>
              <a:rPr lang="es-CO" dirty="0" err="1"/>
              <a:t>asking</a:t>
            </a:r>
            <a:r>
              <a:rPr lang="es-CO" dirty="0"/>
              <a:t> </a:t>
            </a:r>
            <a:r>
              <a:rPr lang="es-CO" dirty="0" err="1"/>
              <a:t>the</a:t>
            </a:r>
            <a:r>
              <a:rPr lang="es-CO" dirty="0"/>
              <a:t> </a:t>
            </a:r>
            <a:r>
              <a:rPr lang="es-CO" dirty="0" err="1"/>
              <a:t>client</a:t>
            </a:r>
            <a:r>
              <a:rPr lang="es-CO" dirty="0"/>
              <a:t> </a:t>
            </a:r>
            <a:r>
              <a:rPr lang="es-CO" dirty="0" err="1"/>
              <a:t>to</a:t>
            </a:r>
            <a:r>
              <a:rPr lang="es-CO" dirty="0"/>
              <a:t> </a:t>
            </a:r>
            <a:r>
              <a:rPr lang="es-CO" dirty="0" err="1"/>
              <a:t>engage</a:t>
            </a:r>
            <a:r>
              <a:rPr lang="es-CO" dirty="0"/>
              <a:t> and </a:t>
            </a:r>
            <a:r>
              <a:rPr lang="es-CO" dirty="0" err="1"/>
              <a:t>disengage</a:t>
            </a:r>
            <a:r>
              <a:rPr lang="es-CO" dirty="0"/>
              <a:t> </a:t>
            </a:r>
            <a:r>
              <a:rPr lang="es-CO" dirty="0" err="1"/>
              <a:t>from</a:t>
            </a:r>
            <a:r>
              <a:rPr lang="es-CO" dirty="0"/>
              <a:t> RNT </a:t>
            </a:r>
            <a:r>
              <a:rPr lang="es-CO" dirty="0" err="1"/>
              <a:t>voluntarily</a:t>
            </a:r>
            <a:r>
              <a:rPr lang="es-CO" dirty="0"/>
              <a:t> </a:t>
            </a:r>
            <a:r>
              <a:rPr lang="es-CO" dirty="0" err="1"/>
              <a:t>or</a:t>
            </a:r>
            <a:r>
              <a:rPr lang="es-CO" dirty="0"/>
              <a:t> </a:t>
            </a:r>
            <a:r>
              <a:rPr lang="es-CO" dirty="0" err="1"/>
              <a:t>asking</a:t>
            </a:r>
            <a:r>
              <a:rPr lang="es-CO" dirty="0"/>
              <a:t> </a:t>
            </a:r>
            <a:r>
              <a:rPr lang="es-CO" dirty="0" err="1"/>
              <a:t>to</a:t>
            </a:r>
            <a:r>
              <a:rPr lang="es-CO" dirty="0"/>
              <a:t> </a:t>
            </a:r>
            <a:r>
              <a:rPr lang="es-CO" dirty="0" err="1"/>
              <a:t>engage</a:t>
            </a:r>
            <a:r>
              <a:rPr lang="es-CO" dirty="0"/>
              <a:t> in RNT in </a:t>
            </a:r>
            <a:r>
              <a:rPr lang="es-CO" dirty="0" err="1"/>
              <a:t>alternative</a:t>
            </a:r>
            <a:r>
              <a:rPr lang="es-CO" dirty="0"/>
              <a:t> </a:t>
            </a:r>
            <a:r>
              <a:rPr lang="es-CO" dirty="0" err="1"/>
              <a:t>different</a:t>
            </a:r>
            <a:r>
              <a:rPr lang="es-CO" dirty="0"/>
              <a:t> </a:t>
            </a:r>
            <a:r>
              <a:rPr lang="es-CO" dirty="0" err="1"/>
              <a:t>ways</a:t>
            </a:r>
            <a:r>
              <a:rPr lang="es-CO" dirty="0"/>
              <a:t> (</a:t>
            </a:r>
            <a:r>
              <a:rPr lang="es-CO" dirty="0" err="1"/>
              <a:t>e.g</a:t>
            </a:r>
            <a:r>
              <a:rPr lang="es-CO" dirty="0"/>
              <a:t>., </a:t>
            </a:r>
            <a:r>
              <a:rPr lang="es-CO" dirty="0" err="1"/>
              <a:t>abstract</a:t>
            </a:r>
            <a:r>
              <a:rPr lang="es-CO" dirty="0"/>
              <a:t> vs. concrete </a:t>
            </a:r>
            <a:r>
              <a:rPr lang="es-CO" dirty="0" err="1"/>
              <a:t>way</a:t>
            </a:r>
            <a:r>
              <a:rPr lang="es-CO" dirty="0"/>
              <a:t>; </a:t>
            </a:r>
            <a:r>
              <a:rPr lang="es-CO" dirty="0" err="1"/>
              <a:t>catastrophizing</a:t>
            </a:r>
            <a:r>
              <a:rPr lang="es-CO" dirty="0"/>
              <a:t> vs. </a:t>
            </a:r>
            <a:r>
              <a:rPr lang="es-CO" dirty="0" err="1"/>
              <a:t>realistically</a:t>
            </a:r>
            <a:r>
              <a:rPr lang="es-CO" dirty="0"/>
              <a:t>; </a:t>
            </a:r>
            <a:r>
              <a:rPr lang="es-CO" dirty="0" err="1"/>
              <a:t>or</a:t>
            </a:r>
            <a:r>
              <a:rPr lang="es-CO" dirty="0"/>
              <a:t> </a:t>
            </a:r>
            <a:r>
              <a:rPr lang="es-CO" dirty="0" err="1"/>
              <a:t>descriptively</a:t>
            </a:r>
            <a:r>
              <a:rPr lang="es-CO" dirty="0"/>
              <a:t> vs. </a:t>
            </a:r>
            <a:r>
              <a:rPr lang="es-CO" dirty="0" err="1"/>
              <a:t>judging</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58</a:t>
            </a:fld>
            <a:endParaRPr lang="es-CO" dirty="0"/>
          </a:p>
        </p:txBody>
      </p:sp>
    </p:spTree>
    <p:extLst>
      <p:ext uri="{BB962C8B-B14F-4D97-AF65-F5344CB8AC3E}">
        <p14:creationId xmlns:p14="http://schemas.microsoft.com/office/powerpoint/2010/main" val="42580401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The</a:t>
            </a:r>
            <a:r>
              <a:rPr lang="es-CO" dirty="0"/>
              <a:t> </a:t>
            </a:r>
            <a:r>
              <a:rPr lang="es-CO" dirty="0" err="1"/>
              <a:t>last</a:t>
            </a:r>
            <a:r>
              <a:rPr lang="es-CO" dirty="0"/>
              <a:t> </a:t>
            </a:r>
            <a:r>
              <a:rPr lang="es-CO" dirty="0" err="1"/>
              <a:t>tenet</a:t>
            </a:r>
            <a:r>
              <a:rPr lang="es-CO" dirty="0"/>
              <a:t>, </a:t>
            </a:r>
            <a:r>
              <a:rPr lang="es-CO" dirty="0" err="1"/>
              <a:t>for</a:t>
            </a:r>
            <a:r>
              <a:rPr lang="es-CO" dirty="0"/>
              <a:t> </a:t>
            </a:r>
            <a:r>
              <a:rPr lang="es-CO" dirty="0" err="1"/>
              <a:t>now</a:t>
            </a:r>
            <a:r>
              <a:rPr lang="es-CO" dirty="0"/>
              <a:t>, </a:t>
            </a:r>
            <a:r>
              <a:rPr lang="es-CO" dirty="0" err="1"/>
              <a:t>is</a:t>
            </a:r>
            <a:r>
              <a:rPr lang="es-CO" dirty="0"/>
              <a:t> </a:t>
            </a:r>
            <a:r>
              <a:rPr lang="es-CO" dirty="0" err="1"/>
              <a:t>that</a:t>
            </a:r>
            <a:r>
              <a:rPr lang="es-CO" dirty="0"/>
              <a:t> </a:t>
            </a:r>
            <a:r>
              <a:rPr lang="es-CO" dirty="0" err="1"/>
              <a:t>exploring</a:t>
            </a:r>
            <a:r>
              <a:rPr lang="es-CO" dirty="0"/>
              <a:t> </a:t>
            </a:r>
            <a:r>
              <a:rPr lang="es-CO" dirty="0" err="1"/>
              <a:t>the</a:t>
            </a:r>
            <a:r>
              <a:rPr lang="es-CO" dirty="0"/>
              <a:t> </a:t>
            </a:r>
            <a:r>
              <a:rPr lang="es-CO" dirty="0" err="1"/>
              <a:t>content</a:t>
            </a:r>
            <a:r>
              <a:rPr lang="es-CO" dirty="0"/>
              <a:t> </a:t>
            </a:r>
            <a:r>
              <a:rPr lang="es-CO" dirty="0" err="1"/>
              <a:t>of</a:t>
            </a:r>
            <a:r>
              <a:rPr lang="es-CO" dirty="0"/>
              <a:t> RNT can </a:t>
            </a:r>
            <a:r>
              <a:rPr lang="es-CO" dirty="0" err="1"/>
              <a:t>facilitate</a:t>
            </a:r>
            <a:r>
              <a:rPr lang="es-CO" dirty="0"/>
              <a:t> </a:t>
            </a:r>
            <a:r>
              <a:rPr lang="es-CO" dirty="0" err="1"/>
              <a:t>values</a:t>
            </a:r>
            <a:r>
              <a:rPr lang="es-CO" dirty="0"/>
              <a:t> </a:t>
            </a:r>
            <a:r>
              <a:rPr lang="es-CO" dirty="0" err="1"/>
              <a:t>clarification</a:t>
            </a:r>
            <a:r>
              <a:rPr lang="es-CO" dirty="0"/>
              <a:t>. </a:t>
            </a:r>
            <a:r>
              <a:rPr lang="es-CO" dirty="0" err="1"/>
              <a:t>Functionally</a:t>
            </a:r>
            <a:r>
              <a:rPr lang="es-CO" dirty="0"/>
              <a:t> </a:t>
            </a:r>
            <a:r>
              <a:rPr lang="es-CO" dirty="0" err="1"/>
              <a:t>listening</a:t>
            </a:r>
            <a:r>
              <a:rPr lang="es-CO" dirty="0"/>
              <a:t> </a:t>
            </a:r>
            <a:r>
              <a:rPr lang="es-CO" dirty="0" err="1"/>
              <a:t>to</a:t>
            </a:r>
            <a:r>
              <a:rPr lang="es-CO" dirty="0"/>
              <a:t> </a:t>
            </a:r>
            <a:r>
              <a:rPr lang="es-CO" dirty="0" err="1"/>
              <a:t>the</a:t>
            </a:r>
            <a:r>
              <a:rPr lang="es-CO" dirty="0"/>
              <a:t> </a:t>
            </a:r>
            <a:r>
              <a:rPr lang="es-CO" dirty="0" err="1"/>
              <a:t>contents</a:t>
            </a:r>
            <a:r>
              <a:rPr lang="es-CO" dirty="0"/>
              <a:t> </a:t>
            </a:r>
            <a:r>
              <a:rPr lang="es-CO" dirty="0" err="1"/>
              <a:t>of</a:t>
            </a:r>
            <a:r>
              <a:rPr lang="es-CO" dirty="0"/>
              <a:t> RNT </a:t>
            </a:r>
            <a:r>
              <a:rPr lang="es-CO" dirty="0" err="1"/>
              <a:t>is</a:t>
            </a:r>
            <a:r>
              <a:rPr lang="es-CO" dirty="0"/>
              <a:t> a </a:t>
            </a:r>
            <a:r>
              <a:rPr lang="es-CO" dirty="0" err="1"/>
              <a:t>strategy</a:t>
            </a:r>
            <a:r>
              <a:rPr lang="es-CO" dirty="0"/>
              <a:t> </a:t>
            </a:r>
            <a:r>
              <a:rPr lang="es-CO" dirty="0" err="1"/>
              <a:t>for</a:t>
            </a:r>
            <a:r>
              <a:rPr lang="es-CO" dirty="0"/>
              <a:t> </a:t>
            </a:r>
            <a:r>
              <a:rPr lang="es-CO" dirty="0" err="1"/>
              <a:t>values</a:t>
            </a:r>
            <a:r>
              <a:rPr lang="es-CO" dirty="0"/>
              <a:t> </a:t>
            </a:r>
            <a:r>
              <a:rPr lang="es-CO" dirty="0" err="1"/>
              <a:t>clarification</a:t>
            </a:r>
            <a:r>
              <a:rPr lang="es-CO" dirty="0"/>
              <a:t>. </a:t>
            </a:r>
            <a:r>
              <a:rPr lang="es-CO" dirty="0" err="1"/>
              <a:t>This</a:t>
            </a:r>
            <a:r>
              <a:rPr lang="es-CO" dirty="0"/>
              <a:t> </a:t>
            </a:r>
            <a:r>
              <a:rPr lang="es-CO" dirty="0" err="1"/>
              <a:t>might</a:t>
            </a:r>
            <a:r>
              <a:rPr lang="es-CO" dirty="0"/>
              <a:t> be a </a:t>
            </a:r>
            <a:r>
              <a:rPr lang="es-CO" dirty="0" err="1"/>
              <a:t>strategy</a:t>
            </a:r>
            <a:r>
              <a:rPr lang="es-CO" dirty="0"/>
              <a:t> in cases </a:t>
            </a:r>
            <a:r>
              <a:rPr lang="es-CO" dirty="0" err="1"/>
              <a:t>of</a:t>
            </a:r>
            <a:r>
              <a:rPr lang="es-CO" dirty="0"/>
              <a:t> </a:t>
            </a:r>
            <a:r>
              <a:rPr lang="es-CO" dirty="0" err="1"/>
              <a:t>participants</a:t>
            </a:r>
            <a:r>
              <a:rPr lang="es-CO" dirty="0"/>
              <a:t> </a:t>
            </a:r>
            <a:r>
              <a:rPr lang="es-CO" dirty="0" err="1"/>
              <a:t>with</a:t>
            </a:r>
            <a:r>
              <a:rPr lang="es-CO" dirty="0"/>
              <a:t> </a:t>
            </a:r>
            <a:r>
              <a:rPr lang="es-CO" dirty="0" err="1"/>
              <a:t>few</a:t>
            </a:r>
            <a:r>
              <a:rPr lang="es-CO" dirty="0"/>
              <a:t> </a:t>
            </a:r>
            <a:r>
              <a:rPr lang="es-CO" dirty="0" err="1"/>
              <a:t>values</a:t>
            </a:r>
            <a:r>
              <a:rPr lang="es-CO" dirty="0"/>
              <a:t> </a:t>
            </a:r>
            <a:r>
              <a:rPr lang="es-CO" dirty="0" err="1"/>
              <a:t>clarity</a:t>
            </a:r>
            <a:r>
              <a:rPr lang="es-CO" dirty="0"/>
              <a:t> </a:t>
            </a:r>
            <a:r>
              <a:rPr lang="es-CO" dirty="0" err="1"/>
              <a:t>because</a:t>
            </a:r>
            <a:r>
              <a:rPr lang="es-CO" dirty="0"/>
              <a:t> </a:t>
            </a:r>
            <a:r>
              <a:rPr lang="es-CO" dirty="0" err="1"/>
              <a:t>of</a:t>
            </a:r>
            <a:r>
              <a:rPr lang="es-CO" dirty="0"/>
              <a:t> </a:t>
            </a:r>
            <a:r>
              <a:rPr lang="es-CO" dirty="0" err="1"/>
              <a:t>generalized</a:t>
            </a:r>
            <a:r>
              <a:rPr lang="es-CO" dirty="0"/>
              <a:t> RNT. </a:t>
            </a:r>
            <a:r>
              <a:rPr lang="es-CO" dirty="0" err="1"/>
              <a:t>Listening</a:t>
            </a:r>
            <a:r>
              <a:rPr lang="es-CO" dirty="0"/>
              <a:t> </a:t>
            </a:r>
            <a:r>
              <a:rPr lang="es-CO" dirty="0" err="1"/>
              <a:t>to</a:t>
            </a:r>
            <a:r>
              <a:rPr lang="es-CO" dirty="0"/>
              <a:t> </a:t>
            </a:r>
            <a:r>
              <a:rPr lang="es-CO" dirty="0" err="1"/>
              <a:t>the</a:t>
            </a:r>
            <a:r>
              <a:rPr lang="es-CO" dirty="0"/>
              <a:t> </a:t>
            </a:r>
            <a:r>
              <a:rPr lang="es-CO" dirty="0" err="1"/>
              <a:t>content</a:t>
            </a:r>
            <a:r>
              <a:rPr lang="es-CO" dirty="0"/>
              <a:t> </a:t>
            </a:r>
            <a:r>
              <a:rPr lang="es-CO" dirty="0" err="1"/>
              <a:t>of</a:t>
            </a:r>
            <a:r>
              <a:rPr lang="es-CO" dirty="0"/>
              <a:t> RNT </a:t>
            </a:r>
            <a:r>
              <a:rPr lang="es-CO" dirty="0" err="1"/>
              <a:t>might</a:t>
            </a:r>
            <a:r>
              <a:rPr lang="es-CO" dirty="0"/>
              <a:t> lead </a:t>
            </a:r>
            <a:r>
              <a:rPr lang="es-CO" dirty="0" err="1"/>
              <a:t>the</a:t>
            </a:r>
            <a:r>
              <a:rPr lang="es-CO" dirty="0"/>
              <a:t> </a:t>
            </a:r>
            <a:r>
              <a:rPr lang="es-CO" dirty="0" err="1"/>
              <a:t>therapist</a:t>
            </a:r>
            <a:r>
              <a:rPr lang="es-CO" dirty="0"/>
              <a:t> and </a:t>
            </a:r>
            <a:r>
              <a:rPr lang="es-CO" dirty="0" err="1"/>
              <a:t>the</a:t>
            </a:r>
            <a:r>
              <a:rPr lang="es-CO" dirty="0"/>
              <a:t> </a:t>
            </a:r>
            <a:r>
              <a:rPr lang="es-CO" dirty="0" err="1"/>
              <a:t>client</a:t>
            </a:r>
            <a:r>
              <a:rPr lang="es-CO" dirty="0"/>
              <a:t> </a:t>
            </a:r>
            <a:r>
              <a:rPr lang="es-CO" dirty="0" err="1"/>
              <a:t>to</a:t>
            </a:r>
            <a:r>
              <a:rPr lang="es-CO" dirty="0"/>
              <a:t> </a:t>
            </a:r>
            <a:r>
              <a:rPr lang="es-CO" dirty="0" err="1"/>
              <a:t>jump</a:t>
            </a:r>
            <a:r>
              <a:rPr lang="es-CO" dirty="0"/>
              <a:t> </a:t>
            </a:r>
            <a:r>
              <a:rPr lang="es-CO" dirty="0" err="1"/>
              <a:t>from</a:t>
            </a:r>
            <a:r>
              <a:rPr lang="es-CO" dirty="0"/>
              <a:t> </a:t>
            </a:r>
            <a:r>
              <a:rPr lang="es-CO" dirty="0" err="1"/>
              <a:t>the</a:t>
            </a:r>
            <a:r>
              <a:rPr lang="es-CO" dirty="0"/>
              <a:t> </a:t>
            </a:r>
            <a:r>
              <a:rPr lang="es-CO" dirty="0" err="1"/>
              <a:t>hierarchy</a:t>
            </a:r>
            <a:r>
              <a:rPr lang="es-CO" dirty="0"/>
              <a:t> </a:t>
            </a:r>
            <a:r>
              <a:rPr lang="es-CO" dirty="0" err="1"/>
              <a:t>of</a:t>
            </a:r>
            <a:r>
              <a:rPr lang="es-CO" dirty="0"/>
              <a:t> </a:t>
            </a:r>
            <a:r>
              <a:rPr lang="es-CO" dirty="0" err="1"/>
              <a:t>triggers</a:t>
            </a:r>
            <a:r>
              <a:rPr lang="es-CO" dirty="0"/>
              <a:t> </a:t>
            </a:r>
            <a:r>
              <a:rPr lang="es-CO" dirty="0" err="1"/>
              <a:t>for</a:t>
            </a:r>
            <a:r>
              <a:rPr lang="es-CO" dirty="0"/>
              <a:t> RNT </a:t>
            </a:r>
            <a:r>
              <a:rPr lang="es-CO" dirty="0" err="1"/>
              <a:t>to</a:t>
            </a:r>
            <a:r>
              <a:rPr lang="es-CO" dirty="0"/>
              <a:t> </a:t>
            </a:r>
            <a:r>
              <a:rPr lang="es-CO" dirty="0" err="1"/>
              <a:t>the</a:t>
            </a:r>
            <a:r>
              <a:rPr lang="es-CO" dirty="0"/>
              <a:t> </a:t>
            </a:r>
            <a:r>
              <a:rPr lang="es-CO" dirty="0" err="1"/>
              <a:t>hierarchy</a:t>
            </a:r>
            <a:r>
              <a:rPr lang="es-CO" dirty="0"/>
              <a:t> </a:t>
            </a:r>
            <a:r>
              <a:rPr lang="es-CO" dirty="0" err="1"/>
              <a:t>of</a:t>
            </a:r>
            <a:r>
              <a:rPr lang="es-CO" dirty="0"/>
              <a:t> </a:t>
            </a:r>
            <a:r>
              <a:rPr lang="es-CO" dirty="0" err="1"/>
              <a:t>values</a:t>
            </a:r>
            <a:r>
              <a:rPr lang="es-CO" dirty="0"/>
              <a: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59</a:t>
            </a:fld>
            <a:endParaRPr lang="es-CO" dirty="0"/>
          </a:p>
        </p:txBody>
      </p:sp>
    </p:spTree>
    <p:extLst>
      <p:ext uri="{BB962C8B-B14F-4D97-AF65-F5344CB8AC3E}">
        <p14:creationId xmlns:p14="http://schemas.microsoft.com/office/powerpoint/2010/main" val="278812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D497FB3-1E54-4A01-BE74-6121A8A75921}" type="slidenum">
              <a:rPr lang="es-CO" smtClean="0"/>
              <a:t>6</a:t>
            </a:fld>
            <a:endParaRPr lang="es-CO"/>
          </a:p>
        </p:txBody>
      </p:sp>
    </p:spTree>
    <p:extLst>
      <p:ext uri="{BB962C8B-B14F-4D97-AF65-F5344CB8AC3E}">
        <p14:creationId xmlns:p14="http://schemas.microsoft.com/office/powerpoint/2010/main" val="3654960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Now, I am going to summarize the state of the evidence of brief, RNT-focused ACT protocols.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60</a:t>
            </a:fld>
            <a:endParaRPr lang="es-CO"/>
          </a:p>
        </p:txBody>
      </p:sp>
    </p:spTree>
    <p:extLst>
      <p:ext uri="{BB962C8B-B14F-4D97-AF65-F5344CB8AC3E}">
        <p14:creationId xmlns:p14="http://schemas.microsoft.com/office/powerpoint/2010/main" val="27027476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We began this empirical journey in 2015 by conducting a study that was published one year later. That study was designed to test whether a 1-session RNT-focused ACT protocol significantly reduced RNT. The idea was that, if we wanted to design RNT-focused ACT protocols, we should previously know that those protocols would have the potential to move the most relevant mediator; that is, RNT.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61</a:t>
            </a:fld>
            <a:endParaRPr lang="es-CO"/>
          </a:p>
        </p:txBody>
      </p:sp>
    </p:spTree>
    <p:extLst>
      <p:ext uri="{BB962C8B-B14F-4D97-AF65-F5344CB8AC3E}">
        <p14:creationId xmlns:p14="http://schemas.microsoft.com/office/powerpoint/2010/main" val="9154774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This was a randomized, multiple-baseline across participants design with 11 participants suffering from mild-to-moderate emotional symptoms and who were entangled with RNT for at least 6 months. I am only going to present tables with effect sizes for sake of brevity. However, it is important to take into account that all effect sizes are Cohen’s d, even in the case of single-case experimental designs because we computed new design-comparable effect sizes. Please, remember that these effect sizes can be interpreted as .2 to .5 as small effect, .5 to .8 as medium effect size, and above .8 as large effect size. It is relevant to remember that psychological interventions for depression and anxiety disorders usually obtain large effect sizes of about .8 to 1.0 in meta-analysis.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62</a:t>
            </a:fld>
            <a:endParaRPr lang="es-CO"/>
          </a:p>
        </p:txBody>
      </p:sp>
    </p:spTree>
    <p:extLst>
      <p:ext uri="{BB962C8B-B14F-4D97-AF65-F5344CB8AC3E}">
        <p14:creationId xmlns:p14="http://schemas.microsoft.com/office/powerpoint/2010/main" val="211257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results of this study showed that the 1-session RNT-focused ACT protocol was effective in reducing measures of pathological worry (with an effect size of 2.06), brooding (with an effect size of 1.69), and frequency of negative thoughts (with an effect size of 1.35). The effect sizes for emotional symptoms were also large, and so they were for ACT processes such as experiential avoidance, cognitive fusion, progress in values and obstruction in values.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63</a:t>
            </a:fld>
            <a:endParaRPr lang="es-CO"/>
          </a:p>
        </p:txBody>
      </p:sp>
    </p:spTree>
    <p:extLst>
      <p:ext uri="{BB962C8B-B14F-4D97-AF65-F5344CB8AC3E}">
        <p14:creationId xmlns:p14="http://schemas.microsoft.com/office/powerpoint/2010/main" val="319811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the second study, we tested the efficacy of a 2-session protocol in participants with moderate emotional disorders. This was also a single-case experimental design with 10 participants with a 3-month follow-up. The effect sizes were very large for emotional symptoms (2.44 to 2.68), RNT measures (3.14 and 2.51), and ACT processes.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64</a:t>
            </a:fld>
            <a:endParaRPr lang="es-CO"/>
          </a:p>
        </p:txBody>
      </p:sp>
    </p:spTree>
    <p:extLst>
      <p:ext uri="{BB962C8B-B14F-4D97-AF65-F5344CB8AC3E}">
        <p14:creationId xmlns:p14="http://schemas.microsoft.com/office/powerpoint/2010/main" val="40463530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the third study, we tested the efficacy of a 3-session protocol in severe and comorbid depression and generalized anxiety disorder in 6 participants. They suffered from severe emotional symptoms, had the problem for at least 1 year and a 3-month follow-up was conducted. The effect sizes obtained were very large for emotional symptoms (3.34) and for RNT measures and ACT processes.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65</a:t>
            </a:fld>
            <a:endParaRPr lang="es-CO"/>
          </a:p>
        </p:txBody>
      </p:sp>
    </p:spTree>
    <p:extLst>
      <p:ext uri="{BB962C8B-B14F-4D97-AF65-F5344CB8AC3E}">
        <p14:creationId xmlns:p14="http://schemas.microsoft.com/office/powerpoint/2010/main" val="27374918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the fourth study, we tested the efficacy of the same 3-session protocol for severe GAD with couple as the main worry domain. This profile of GAD patients has shown worse prognostic and respond worse to psychological interventions. We had 3 participants and conducted a 3-month follow-up. The effect sizes for RNT measures were extremely large. Also, large effect sizes were found for psychological distress and ACT processes.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66</a:t>
            </a:fld>
            <a:endParaRPr lang="es-CO"/>
          </a:p>
        </p:txBody>
      </p:sp>
    </p:spTree>
    <p:extLst>
      <p:ext uri="{BB962C8B-B14F-4D97-AF65-F5344CB8AC3E}">
        <p14:creationId xmlns:p14="http://schemas.microsoft.com/office/powerpoint/2010/main" val="35467959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Study 5, we conducted a randomized controlled trial that tested the efficacy of a 2-session protocol for depression and GAD. The protocol was very similar to the one used in the paper published in 2018. We recruited 48 participants and compared the effect of the intervention against a waitlist control condition. Eighty-five percent of participants showed comorbid depression and GAD, while 70% also showed at least an additional comorbid disorder. They also showed severe emotional symptoms and we conducted a 3-month follow-up. The results showed effect sizes very similar to Study 2. This similarity indicated that design-comparable effect sizes for single-case experimental designs actually seem adequate comparisons with effect sizes found in group designs. The rate of clinically significant change was very high, with 94.1% showing it (70% when conducted a more conservative intent-to-treat analysis).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67</a:t>
            </a:fld>
            <a:endParaRPr lang="es-CO"/>
          </a:p>
        </p:txBody>
      </p:sp>
    </p:spTree>
    <p:extLst>
      <p:ext uri="{BB962C8B-B14F-4D97-AF65-F5344CB8AC3E}">
        <p14:creationId xmlns:p14="http://schemas.microsoft.com/office/powerpoint/2010/main" val="35273432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Preliminary mediation analyses show that the reduction of experiential avoidance and cognitive fusion acted as mediators of the intervention effect. Regarding moderator, analyses show that the intervention effect was larger for participants with higher emotional symptoms and experiential avoidance at pretreatment.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68</a:t>
            </a:fld>
            <a:endParaRPr lang="es-CO"/>
          </a:p>
        </p:txBody>
      </p:sp>
    </p:spTree>
    <p:extLst>
      <p:ext uri="{BB962C8B-B14F-4D97-AF65-F5344CB8AC3E}">
        <p14:creationId xmlns:p14="http://schemas.microsoft.com/office/powerpoint/2010/main" val="8230446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Study 6, we conducted another randomized controlled trial that analyzed the efficacy of an online program in clinical psychology trainees. The sample size was eighty-five and the intervention effect was compared to a waitlist control. This sample was a nonclinical one, so we didn’t expect very large effect sizes due to floor effects. However, the effect sizes were large for emotional symptoms and RNT focused on the clinical practice. Regarding participants with high emotional symptoms, the effect was very large.</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69</a:t>
            </a:fld>
            <a:endParaRPr lang="es-CO"/>
          </a:p>
        </p:txBody>
      </p:sp>
    </p:spTree>
    <p:extLst>
      <p:ext uri="{BB962C8B-B14F-4D97-AF65-F5344CB8AC3E}">
        <p14:creationId xmlns:p14="http://schemas.microsoft.com/office/powerpoint/2010/main" val="53861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But</a:t>
            </a:r>
            <a:r>
              <a:rPr lang="es-CO" dirty="0"/>
              <a:t>, </a:t>
            </a:r>
            <a:r>
              <a:rPr lang="es-CO" dirty="0" err="1"/>
              <a:t>also</a:t>
            </a:r>
            <a:r>
              <a:rPr lang="es-CO" dirty="0"/>
              <a:t>, </a:t>
            </a:r>
            <a:r>
              <a:rPr lang="es-CO" dirty="0" err="1"/>
              <a:t>fluency</a:t>
            </a:r>
            <a:r>
              <a:rPr lang="es-CO" dirty="0"/>
              <a:t> in </a:t>
            </a:r>
            <a:r>
              <a:rPr lang="es-CO" dirty="0" err="1"/>
              <a:t>hierarchical</a:t>
            </a:r>
            <a:r>
              <a:rPr lang="es-CO" dirty="0"/>
              <a:t> </a:t>
            </a:r>
            <a:r>
              <a:rPr lang="es-CO" dirty="0" err="1"/>
              <a:t>framing</a:t>
            </a:r>
            <a:r>
              <a:rPr lang="es-CO" dirty="0"/>
              <a:t> </a:t>
            </a:r>
            <a:r>
              <a:rPr lang="es-CO" dirty="0" err="1"/>
              <a:t>allows</a:t>
            </a:r>
            <a:r>
              <a:rPr lang="es-CO" dirty="0"/>
              <a:t> </a:t>
            </a:r>
            <a:r>
              <a:rPr lang="es-CO" dirty="0" err="1"/>
              <a:t>the</a:t>
            </a:r>
            <a:r>
              <a:rPr lang="es-CO" dirty="0"/>
              <a:t> </a:t>
            </a:r>
            <a:r>
              <a:rPr lang="es-CO" dirty="0" err="1"/>
              <a:t>construction</a:t>
            </a:r>
            <a:r>
              <a:rPr lang="es-CO" dirty="0"/>
              <a:t> </a:t>
            </a:r>
            <a:r>
              <a:rPr lang="es-CO" dirty="0" err="1"/>
              <a:t>of</a:t>
            </a:r>
            <a:r>
              <a:rPr lang="es-CO" dirty="0"/>
              <a:t> </a:t>
            </a:r>
            <a:r>
              <a:rPr lang="es-CO" dirty="0" err="1"/>
              <a:t>abstract</a:t>
            </a:r>
            <a:r>
              <a:rPr lang="es-CO" dirty="0"/>
              <a:t> positive </a:t>
            </a:r>
            <a:r>
              <a:rPr lang="es-CO" dirty="0" err="1"/>
              <a:t>reinforcers</a:t>
            </a:r>
            <a:r>
              <a:rPr lang="es-CO" dirty="0"/>
              <a:t> </a:t>
            </a:r>
            <a:r>
              <a:rPr lang="es-CO" dirty="0" err="1"/>
              <a:t>that</a:t>
            </a:r>
            <a:r>
              <a:rPr lang="es-CO" dirty="0"/>
              <a:t> in ACT are </a:t>
            </a:r>
            <a:r>
              <a:rPr lang="es-CO" dirty="0" err="1"/>
              <a:t>called</a:t>
            </a:r>
            <a:r>
              <a:rPr lang="es-CO" dirty="0"/>
              <a:t> </a:t>
            </a:r>
            <a:r>
              <a:rPr lang="es-CO" dirty="0" err="1"/>
              <a:t>values</a:t>
            </a:r>
            <a:r>
              <a:rPr lang="es-CO" dirty="0"/>
              <a:t>.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7</a:t>
            </a:fld>
            <a:endParaRPr lang="es-CO"/>
          </a:p>
        </p:txBody>
      </p:sp>
    </p:spTree>
    <p:extLst>
      <p:ext uri="{BB962C8B-B14F-4D97-AF65-F5344CB8AC3E}">
        <p14:creationId xmlns:p14="http://schemas.microsoft.com/office/powerpoint/2010/main" val="23214437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reduction of RNT focused on the clinical practice significantly and longitudinally mediated the effect of the intervention on emotional symptoms and valued living.</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70</a:t>
            </a:fld>
            <a:endParaRPr lang="es-CO"/>
          </a:p>
        </p:txBody>
      </p:sp>
    </p:spTree>
    <p:extLst>
      <p:ext uri="{BB962C8B-B14F-4D97-AF65-F5344CB8AC3E}">
        <p14:creationId xmlns:p14="http://schemas.microsoft.com/office/powerpoint/2010/main" val="8480741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Study 7, we analyzed the effect of a 3-session protocol for child depression. Nine children with 8 to 13 years were recruited and a randomized, multiple-baseline across participants design was conducted. There were comorbid disorders in 6 participants. The effect sizes were very large for emotional symptoms and problematic behavior according to the parents’ report. Also, the effect sizes were extremely large for psychological inflexibility and RNT.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71</a:t>
            </a:fld>
            <a:endParaRPr lang="es-CO"/>
          </a:p>
        </p:txBody>
      </p:sp>
    </p:spTree>
    <p:extLst>
      <p:ext uri="{BB962C8B-B14F-4D97-AF65-F5344CB8AC3E}">
        <p14:creationId xmlns:p14="http://schemas.microsoft.com/office/powerpoint/2010/main" val="38961673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At the 1-month follow-up, participants did not show diagnoses of depression or other comorbid disorder.</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72</a:t>
            </a:fld>
            <a:endParaRPr lang="es-CO"/>
          </a:p>
        </p:txBody>
      </p:sp>
    </p:spTree>
    <p:extLst>
      <p:ext uri="{BB962C8B-B14F-4D97-AF65-F5344CB8AC3E}">
        <p14:creationId xmlns:p14="http://schemas.microsoft.com/office/powerpoint/2010/main" val="37276608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Study 8, we conducted a randomized controlled trial to analyze the efficacy of a RNT-focused ACT protocol in improving interpersonal problem solving skills in adolescents. We compared the effect of the intervention against a waitlist control condition. We recruited 42 participants with behavioral adaptation problems. The protocol consisted of a 3-session, group-based, RNT-focused ACT protocol. The intervention obtained very large effect sizes in a test performance of interpersonal problem solving skills. This is an interesting finding because the primary outcome in this study was a behavioral measure. The intervention also showed large effect sizes in reducing emotional symptoms, increasing valued living and reducing psychological inflexibility and general repetitive negative thinking.</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73</a:t>
            </a:fld>
            <a:endParaRPr lang="es-CO"/>
          </a:p>
        </p:txBody>
      </p:sp>
    </p:spTree>
    <p:extLst>
      <p:ext uri="{BB962C8B-B14F-4D97-AF65-F5344CB8AC3E}">
        <p14:creationId xmlns:p14="http://schemas.microsoft.com/office/powerpoint/2010/main" val="13360303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Study 9, we analyzed the efficacy of a 3-session RNT-focused ACT protocol in gifted children with problems of school adaptation. This was a randomized, multiple-baseline design across participants. Overall, the intervention had relevant effects in all participants, with two participants showing extremely significant effects.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74</a:t>
            </a:fld>
            <a:endParaRPr lang="es-CO"/>
          </a:p>
        </p:txBody>
      </p:sp>
    </p:spTree>
    <p:extLst>
      <p:ext uri="{BB962C8B-B14F-4D97-AF65-F5344CB8AC3E}">
        <p14:creationId xmlns:p14="http://schemas.microsoft.com/office/powerpoint/2010/main" val="29616943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We are finishing some ongoing studies that aim to preliminarily extend the application of RNT-focused ACT protocols to other problems. For instance, in this study we applied a 4-session RNT-focused ACT protocol for participants with bulimia. The effect sizes found at the 1-month follow-up were very large for emotional disorders, experiential avoidance measures, cognitive fusion, and brooding.</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75</a:t>
            </a:fld>
            <a:endParaRPr lang="es-CO"/>
          </a:p>
        </p:txBody>
      </p:sp>
    </p:spTree>
    <p:extLst>
      <p:ext uri="{BB962C8B-B14F-4D97-AF65-F5344CB8AC3E}">
        <p14:creationId xmlns:p14="http://schemas.microsoft.com/office/powerpoint/2010/main" val="37933773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the next study, we conducted another multiple-baseline design with 3 patients suffering from fibromyalgia and with moderate to severe emotional symptoms. The effect sizes at the 1-month follow-up are large for emotional symptoms, worry, cognitive fusion, and obstruction in values. All participants showed clinically significant changes in psychological distress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76</a:t>
            </a:fld>
            <a:endParaRPr lang="es-CO"/>
          </a:p>
        </p:txBody>
      </p:sp>
    </p:spTree>
    <p:extLst>
      <p:ext uri="{BB962C8B-B14F-4D97-AF65-F5344CB8AC3E}">
        <p14:creationId xmlns:p14="http://schemas.microsoft.com/office/powerpoint/2010/main" val="21911803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the next study, we are testing the efficacy of a 4-session protocol for panic disorder. The effect sizes at posttreatment are large for emotional symptoms, experiential avoidance, pathological worry, cognitive fusion, and obstruction in values. Clinically significant changes have been observed in 2 of the 3 participants in emotional symptoms. Also, participants were free of panic attacks at the posttreatment.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77</a:t>
            </a:fld>
            <a:endParaRPr lang="es-CO"/>
          </a:p>
        </p:txBody>
      </p:sp>
    </p:spTree>
    <p:extLst>
      <p:ext uri="{BB962C8B-B14F-4D97-AF65-F5344CB8AC3E}">
        <p14:creationId xmlns:p14="http://schemas.microsoft.com/office/powerpoint/2010/main" val="4407151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Lastly, we are conducting a study with renal patients in </a:t>
            </a:r>
            <a:r>
              <a:rPr lang="es-ES" dirty="0" err="1"/>
              <a:t>hemodialysis</a:t>
            </a:r>
            <a:r>
              <a:rPr lang="es-ES" dirty="0"/>
              <a:t> </a:t>
            </a:r>
            <a:r>
              <a:rPr lang="es-ES" dirty="0" err="1"/>
              <a:t>with</a:t>
            </a:r>
            <a:r>
              <a:rPr lang="es-ES" dirty="0"/>
              <a:t> </a:t>
            </a:r>
            <a:r>
              <a:rPr lang="es-ES" dirty="0" err="1"/>
              <a:t>extremely</a:t>
            </a:r>
            <a:r>
              <a:rPr lang="es-ES" dirty="0"/>
              <a:t> </a:t>
            </a:r>
            <a:r>
              <a:rPr lang="es-ES" dirty="0" err="1"/>
              <a:t>severe</a:t>
            </a:r>
            <a:r>
              <a:rPr lang="es-ES" dirty="0"/>
              <a:t> </a:t>
            </a:r>
            <a:r>
              <a:rPr lang="es-ES" dirty="0" err="1"/>
              <a:t>emotional</a:t>
            </a:r>
            <a:r>
              <a:rPr lang="es-ES" dirty="0"/>
              <a:t> </a:t>
            </a:r>
            <a:r>
              <a:rPr lang="es-ES" dirty="0" err="1"/>
              <a:t>symptoms</a:t>
            </a:r>
            <a:r>
              <a:rPr lang="es-ES" dirty="0"/>
              <a:t>. </a:t>
            </a:r>
            <a:r>
              <a:rPr lang="es-ES" dirty="0" err="1"/>
              <a:t>The</a:t>
            </a:r>
            <a:r>
              <a:rPr lang="es-ES" dirty="0"/>
              <a:t> 4-sesión RNT-</a:t>
            </a:r>
            <a:r>
              <a:rPr lang="es-ES" dirty="0" err="1"/>
              <a:t>focused</a:t>
            </a:r>
            <a:r>
              <a:rPr lang="es-ES" dirty="0"/>
              <a:t> ACT </a:t>
            </a:r>
            <a:r>
              <a:rPr lang="es-ES" dirty="0" err="1"/>
              <a:t>protocol</a:t>
            </a:r>
            <a:r>
              <a:rPr lang="es-ES" dirty="0"/>
              <a:t> </a:t>
            </a:r>
            <a:r>
              <a:rPr lang="es-ES" dirty="0" err="1"/>
              <a:t>showed</a:t>
            </a:r>
            <a:r>
              <a:rPr lang="es-ES" dirty="0"/>
              <a:t> </a:t>
            </a:r>
            <a:r>
              <a:rPr lang="es-ES" dirty="0" err="1"/>
              <a:t>very</a:t>
            </a:r>
            <a:r>
              <a:rPr lang="es-ES" dirty="0"/>
              <a:t> </a:t>
            </a:r>
            <a:r>
              <a:rPr lang="es-ES" dirty="0" err="1"/>
              <a:t>large</a:t>
            </a:r>
            <a:r>
              <a:rPr lang="es-ES" dirty="0"/>
              <a:t> </a:t>
            </a:r>
            <a:r>
              <a:rPr lang="es-ES" dirty="0" err="1"/>
              <a:t>effect</a:t>
            </a:r>
            <a:r>
              <a:rPr lang="es-ES" dirty="0"/>
              <a:t> sises </a:t>
            </a:r>
            <a:r>
              <a:rPr lang="es-ES" dirty="0" err="1"/>
              <a:t>for</a:t>
            </a:r>
            <a:r>
              <a:rPr lang="es-ES" dirty="0"/>
              <a:t> </a:t>
            </a:r>
            <a:r>
              <a:rPr lang="es-ES" dirty="0" err="1"/>
              <a:t>emotional</a:t>
            </a:r>
            <a:r>
              <a:rPr lang="es-ES" dirty="0"/>
              <a:t> </a:t>
            </a:r>
            <a:r>
              <a:rPr lang="es-ES" dirty="0" err="1"/>
              <a:t>symptoms</a:t>
            </a:r>
            <a:r>
              <a:rPr lang="es-ES" dirty="0"/>
              <a:t>, </a:t>
            </a:r>
            <a:r>
              <a:rPr lang="es-ES" dirty="0" err="1"/>
              <a:t>cognitive</a:t>
            </a:r>
            <a:r>
              <a:rPr lang="es-ES" dirty="0"/>
              <a:t> </a:t>
            </a:r>
            <a:r>
              <a:rPr lang="es-ES" dirty="0" err="1"/>
              <a:t>fusion</a:t>
            </a:r>
            <a:r>
              <a:rPr lang="es-ES" dirty="0"/>
              <a:t>, and </a:t>
            </a:r>
            <a:r>
              <a:rPr lang="es-ES" dirty="0" err="1"/>
              <a:t>valued</a:t>
            </a:r>
            <a:r>
              <a:rPr lang="es-ES" dirty="0"/>
              <a:t> living. </a:t>
            </a:r>
            <a:r>
              <a:rPr lang="es-ES" dirty="0" err="1"/>
              <a:t>Actually</a:t>
            </a:r>
            <a:r>
              <a:rPr lang="es-ES" dirty="0"/>
              <a:t>, </a:t>
            </a:r>
            <a:r>
              <a:rPr lang="es-ES" dirty="0" err="1"/>
              <a:t>some</a:t>
            </a:r>
            <a:r>
              <a:rPr lang="es-ES" dirty="0"/>
              <a:t> </a:t>
            </a:r>
            <a:r>
              <a:rPr lang="es-ES" dirty="0" err="1"/>
              <a:t>of</a:t>
            </a:r>
            <a:r>
              <a:rPr lang="es-ES" dirty="0"/>
              <a:t> </a:t>
            </a:r>
            <a:r>
              <a:rPr lang="es-ES" dirty="0" err="1"/>
              <a:t>the</a:t>
            </a:r>
            <a:r>
              <a:rPr lang="es-ES" dirty="0"/>
              <a:t> </a:t>
            </a:r>
            <a:r>
              <a:rPr lang="es-ES" dirty="0" err="1"/>
              <a:t>effect</a:t>
            </a:r>
            <a:r>
              <a:rPr lang="es-ES" dirty="0"/>
              <a:t> </a:t>
            </a:r>
            <a:r>
              <a:rPr lang="es-ES" dirty="0" err="1"/>
              <a:t>sizes</a:t>
            </a:r>
            <a:r>
              <a:rPr lang="es-ES" dirty="0"/>
              <a:t> </a:t>
            </a:r>
            <a:r>
              <a:rPr lang="es-ES" dirty="0" err="1"/>
              <a:t>you</a:t>
            </a:r>
            <a:r>
              <a:rPr lang="es-ES" dirty="0"/>
              <a:t> can </a:t>
            </a:r>
            <a:r>
              <a:rPr lang="es-ES" dirty="0" err="1"/>
              <a:t>see</a:t>
            </a:r>
            <a:r>
              <a:rPr lang="es-ES" dirty="0"/>
              <a:t> in </a:t>
            </a:r>
            <a:r>
              <a:rPr lang="es-ES" dirty="0" err="1"/>
              <a:t>the</a:t>
            </a:r>
            <a:r>
              <a:rPr lang="es-ES" dirty="0"/>
              <a:t> table are </a:t>
            </a:r>
            <a:r>
              <a:rPr lang="es-ES" sz="1200" b="0" i="0" kern="1200" dirty="0" err="1">
                <a:solidFill>
                  <a:schemeClr val="tx1"/>
                </a:solidFill>
                <a:effectLst/>
                <a:latin typeface="+mn-lt"/>
                <a:ea typeface="+mn-ea"/>
                <a:cs typeface="+mn-cs"/>
              </a:rPr>
              <a:t>exaggeratedly</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large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This</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might</a:t>
            </a:r>
            <a:r>
              <a:rPr lang="es-ES" sz="1200" b="0" i="0" kern="1200" dirty="0">
                <a:solidFill>
                  <a:schemeClr val="tx1"/>
                </a:solidFill>
                <a:effectLst/>
                <a:latin typeface="+mn-lt"/>
                <a:ea typeface="+mn-ea"/>
                <a:cs typeface="+mn-cs"/>
              </a:rPr>
              <a:t> be </a:t>
            </a:r>
            <a:r>
              <a:rPr lang="es-ES" sz="1200" b="0" i="0" kern="1200" dirty="0" err="1">
                <a:solidFill>
                  <a:schemeClr val="tx1"/>
                </a:solidFill>
                <a:effectLst/>
                <a:latin typeface="+mn-lt"/>
                <a:ea typeface="+mn-ea"/>
                <a:cs typeface="+mn-cs"/>
              </a:rPr>
              <a:t>due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to</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having</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to</a:t>
            </a:r>
            <a:r>
              <a:rPr lang="es-ES" sz="1200" b="0" i="0" kern="1200" dirty="0">
                <a:solidFill>
                  <a:schemeClr val="tx1"/>
                </a:solidFill>
                <a:effectLst/>
                <a:latin typeface="+mn-lt"/>
                <a:ea typeface="+mn-ea"/>
                <a:cs typeface="+mn-cs"/>
              </a:rPr>
              <a:t> date </a:t>
            </a:r>
            <a:r>
              <a:rPr lang="es-ES" sz="1200" b="0" i="0" kern="1200" dirty="0" err="1">
                <a:solidFill>
                  <a:schemeClr val="tx1"/>
                </a:solidFill>
                <a:effectLst/>
                <a:latin typeface="+mn-lt"/>
                <a:ea typeface="+mn-ea"/>
                <a:cs typeface="+mn-cs"/>
              </a:rPr>
              <a:t>only</a:t>
            </a:r>
            <a:r>
              <a:rPr lang="es-ES" sz="1200" b="0" i="0" kern="1200" dirty="0">
                <a:solidFill>
                  <a:schemeClr val="tx1"/>
                </a:solidFill>
                <a:effectLst/>
                <a:latin typeface="+mn-lt"/>
                <a:ea typeface="+mn-ea"/>
                <a:cs typeface="+mn-cs"/>
              </a:rPr>
              <a:t> 3 </a:t>
            </a:r>
            <a:r>
              <a:rPr lang="es-ES" sz="1200" b="0" i="0" kern="1200" dirty="0" err="1">
                <a:solidFill>
                  <a:schemeClr val="tx1"/>
                </a:solidFill>
                <a:effectLst/>
                <a:latin typeface="+mn-lt"/>
                <a:ea typeface="+mn-ea"/>
                <a:cs typeface="+mn-cs"/>
              </a:rPr>
              <a:t>participants</a:t>
            </a:r>
            <a:r>
              <a:rPr lang="es-ES" sz="1200" b="0" i="0" kern="1200" dirty="0">
                <a:solidFill>
                  <a:schemeClr val="tx1"/>
                </a:solidFill>
                <a:effectLst/>
                <a:latin typeface="+mn-lt"/>
                <a:ea typeface="+mn-ea"/>
                <a:cs typeface="+mn-cs"/>
              </a:rPr>
              <a:t> and </a:t>
            </a:r>
            <a:r>
              <a:rPr lang="es-ES" sz="1200" b="0" i="0" kern="1200" dirty="0" err="1">
                <a:solidFill>
                  <a:schemeClr val="tx1"/>
                </a:solidFill>
                <a:effectLst/>
                <a:latin typeface="+mn-lt"/>
                <a:ea typeface="+mn-ea"/>
                <a:cs typeface="+mn-cs"/>
              </a:rPr>
              <a:t>the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reduced</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variability</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during</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baseline</a:t>
            </a:r>
            <a:r>
              <a:rPr lang="es-ES" sz="1200" b="0" i="0" kern="1200" dirty="0">
                <a:solidFill>
                  <a:schemeClr val="tx1"/>
                </a:solidFill>
                <a:effectLst/>
                <a:latin typeface="+mn-lt"/>
                <a:ea typeface="+mn-ea"/>
                <a:cs typeface="+mn-cs"/>
              </a:rPr>
              <a:t> and </a:t>
            </a:r>
            <a:r>
              <a:rPr lang="es-ES" sz="1200" b="0" i="0" kern="1200" dirty="0" err="1">
                <a:solidFill>
                  <a:schemeClr val="tx1"/>
                </a:solidFill>
                <a:effectLst/>
                <a:latin typeface="+mn-lt"/>
                <a:ea typeface="+mn-ea"/>
                <a:cs typeface="+mn-cs"/>
              </a:rPr>
              <a:t>the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intervention</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effect</a:t>
            </a:r>
            <a:r>
              <a:rPr lang="es-ES" sz="1200" b="0" i="0" kern="1200" dirty="0">
                <a:solidFill>
                  <a:schemeClr val="tx1"/>
                </a:solidFill>
                <a:effectLst/>
                <a:latin typeface="+mn-lt"/>
                <a:ea typeface="+mn-ea"/>
                <a:cs typeface="+mn-cs"/>
              </a:rPr>
              <a:t>.</a:t>
            </a:r>
            <a:endParaRPr lang="en-US" dirty="0"/>
          </a:p>
        </p:txBody>
      </p:sp>
      <p:sp>
        <p:nvSpPr>
          <p:cNvPr id="4" name="Marcador de número de diapositiva 3"/>
          <p:cNvSpPr>
            <a:spLocks noGrp="1"/>
          </p:cNvSpPr>
          <p:nvPr>
            <p:ph type="sldNum" sz="quarter" idx="5"/>
          </p:nvPr>
        </p:nvSpPr>
        <p:spPr/>
        <p:txBody>
          <a:bodyPr/>
          <a:lstStyle/>
          <a:p>
            <a:fld id="{AD497FB3-1E54-4A01-BE74-6121A8A75921}" type="slidenum">
              <a:rPr lang="es-CO" smtClean="0"/>
              <a:t>78</a:t>
            </a:fld>
            <a:endParaRPr lang="es-CO"/>
          </a:p>
        </p:txBody>
      </p:sp>
    </p:spTree>
    <p:extLst>
      <p:ext uri="{BB962C8B-B14F-4D97-AF65-F5344CB8AC3E}">
        <p14:creationId xmlns:p14="http://schemas.microsoft.com/office/powerpoint/2010/main" val="350283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summary, we have about 13 studies with a total of 231 participants. Three of the studies are randomized controlled trials and 10 are single-case experimental designs. Overall, very large effect sizes have been obtained with brief protocols between 1 to 4 sessions. The studies were conducted with diversity of therapist, which warrant the external validity. The protocols has been tested in a wide range of problems and with children, adolescents, and adults.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79</a:t>
            </a:fld>
            <a:endParaRPr lang="es-CO"/>
          </a:p>
        </p:txBody>
      </p:sp>
    </p:spTree>
    <p:extLst>
      <p:ext uri="{BB962C8B-B14F-4D97-AF65-F5344CB8AC3E}">
        <p14:creationId xmlns:p14="http://schemas.microsoft.com/office/powerpoint/2010/main" val="222381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For</a:t>
            </a:r>
            <a:r>
              <a:rPr lang="es-CO" dirty="0"/>
              <a:t> </a:t>
            </a:r>
            <a:r>
              <a:rPr lang="es-CO" dirty="0" err="1"/>
              <a:t>instance</a:t>
            </a:r>
            <a:r>
              <a:rPr lang="es-CO" dirty="0"/>
              <a:t>, </a:t>
            </a:r>
            <a:r>
              <a:rPr lang="es-CO" dirty="0" err="1"/>
              <a:t>during</a:t>
            </a:r>
            <a:r>
              <a:rPr lang="es-CO" dirty="0"/>
              <a:t> </a:t>
            </a:r>
            <a:r>
              <a:rPr lang="es-CO" dirty="0" err="1"/>
              <a:t>the</a:t>
            </a:r>
            <a:r>
              <a:rPr lang="es-CO" dirty="0"/>
              <a:t> </a:t>
            </a:r>
            <a:r>
              <a:rPr lang="es-CO" dirty="0" err="1"/>
              <a:t>learning</a:t>
            </a:r>
            <a:r>
              <a:rPr lang="es-CO" dirty="0"/>
              <a:t> </a:t>
            </a:r>
            <a:r>
              <a:rPr lang="es-CO" dirty="0" err="1"/>
              <a:t>history</a:t>
            </a:r>
            <a:r>
              <a:rPr lang="es-CO" dirty="0"/>
              <a:t> a </a:t>
            </a:r>
            <a:r>
              <a:rPr lang="es-CO" dirty="0" err="1"/>
              <a:t>person</a:t>
            </a:r>
            <a:r>
              <a:rPr lang="es-CO" dirty="0"/>
              <a:t> can derive </a:t>
            </a:r>
            <a:r>
              <a:rPr lang="es-CO" dirty="0" err="1"/>
              <a:t>the</a:t>
            </a:r>
            <a:r>
              <a:rPr lang="es-CO" dirty="0"/>
              <a:t> </a:t>
            </a:r>
            <a:r>
              <a:rPr lang="es-CO" dirty="0" err="1"/>
              <a:t>following</a:t>
            </a:r>
            <a:r>
              <a:rPr lang="es-CO" dirty="0"/>
              <a:t> </a:t>
            </a:r>
            <a:r>
              <a:rPr lang="es-CO" dirty="0" err="1"/>
              <a:t>relational</a:t>
            </a:r>
            <a:r>
              <a:rPr lang="es-CO" dirty="0"/>
              <a:t> </a:t>
            </a:r>
            <a:r>
              <a:rPr lang="es-CO" dirty="0" err="1"/>
              <a:t>netowork</a:t>
            </a:r>
            <a:r>
              <a:rPr lang="es-CO" dirty="0"/>
              <a:t> </a:t>
            </a:r>
            <a:r>
              <a:rPr lang="es-CO" dirty="0" err="1"/>
              <a:t>involving</a:t>
            </a:r>
            <a:r>
              <a:rPr lang="es-CO" dirty="0"/>
              <a:t> positive </a:t>
            </a:r>
            <a:r>
              <a:rPr lang="es-CO" dirty="0" err="1"/>
              <a:t>reinforcers</a:t>
            </a:r>
            <a:r>
              <a:rPr lang="es-CO" dirty="0"/>
              <a:t>. </a:t>
            </a:r>
            <a:r>
              <a:rPr lang="es-CO" dirty="0" err="1"/>
              <a:t>For</a:t>
            </a:r>
            <a:r>
              <a:rPr lang="es-CO" dirty="0"/>
              <a:t> </a:t>
            </a:r>
            <a:r>
              <a:rPr lang="es-CO" dirty="0" err="1"/>
              <a:t>this</a:t>
            </a:r>
            <a:r>
              <a:rPr lang="es-CO" dirty="0"/>
              <a:t> </a:t>
            </a:r>
            <a:r>
              <a:rPr lang="es-CO" dirty="0" err="1"/>
              <a:t>person</a:t>
            </a:r>
            <a:r>
              <a:rPr lang="es-CO" dirty="0"/>
              <a:t>, a </a:t>
            </a:r>
            <a:r>
              <a:rPr lang="es-CO" dirty="0" err="1"/>
              <a:t>dream</a:t>
            </a:r>
            <a:r>
              <a:rPr lang="es-CO" dirty="0"/>
              <a:t> </a:t>
            </a:r>
            <a:r>
              <a:rPr lang="es-CO" dirty="0" err="1"/>
              <a:t>life</a:t>
            </a:r>
            <a:r>
              <a:rPr lang="es-CO" dirty="0"/>
              <a:t> </a:t>
            </a:r>
            <a:r>
              <a:rPr lang="es-CO" dirty="0" err="1"/>
              <a:t>would</a:t>
            </a:r>
            <a:r>
              <a:rPr lang="es-CO" dirty="0"/>
              <a:t> </a:t>
            </a:r>
            <a:r>
              <a:rPr lang="es-CO" dirty="0" err="1"/>
              <a:t>consists</a:t>
            </a:r>
            <a:r>
              <a:rPr lang="es-CO" dirty="0"/>
              <a:t> </a:t>
            </a:r>
            <a:r>
              <a:rPr lang="es-CO" dirty="0" err="1"/>
              <a:t>of</a:t>
            </a:r>
            <a:r>
              <a:rPr lang="es-CO" dirty="0"/>
              <a:t> </a:t>
            </a:r>
            <a:r>
              <a:rPr lang="es-CO" dirty="0" err="1"/>
              <a:t>having</a:t>
            </a:r>
            <a:r>
              <a:rPr lang="es-CO" dirty="0"/>
              <a:t> a </a:t>
            </a:r>
            <a:r>
              <a:rPr lang="es-CO" dirty="0" err="1"/>
              <a:t>couple</a:t>
            </a:r>
            <a:r>
              <a:rPr lang="es-CO" dirty="0"/>
              <a:t> </a:t>
            </a:r>
            <a:r>
              <a:rPr lang="es-CO" dirty="0" err="1"/>
              <a:t>relationship</a:t>
            </a:r>
            <a:r>
              <a:rPr lang="es-CO" dirty="0"/>
              <a:t> </a:t>
            </a:r>
            <a:r>
              <a:rPr lang="es-CO" dirty="0" err="1"/>
              <a:t>characterized</a:t>
            </a:r>
            <a:r>
              <a:rPr lang="es-CO" dirty="0"/>
              <a:t> </a:t>
            </a:r>
            <a:r>
              <a:rPr lang="es-CO" dirty="0" err="1"/>
              <a:t>by</a:t>
            </a:r>
            <a:r>
              <a:rPr lang="es-CO" dirty="0"/>
              <a:t> </a:t>
            </a:r>
            <a:r>
              <a:rPr lang="es-CO" dirty="0" err="1"/>
              <a:t>sincerity</a:t>
            </a:r>
            <a:r>
              <a:rPr lang="es-CO" dirty="0"/>
              <a:t> and </a:t>
            </a:r>
            <a:r>
              <a:rPr lang="es-CO" dirty="0" err="1"/>
              <a:t>support</a:t>
            </a:r>
            <a:r>
              <a:rPr lang="es-CO" dirty="0"/>
              <a:t>, a </a:t>
            </a:r>
            <a:r>
              <a:rPr lang="es-CO" dirty="0" err="1"/>
              <a:t>work</a:t>
            </a:r>
            <a:r>
              <a:rPr lang="es-CO" dirty="0"/>
              <a:t> </a:t>
            </a:r>
            <a:r>
              <a:rPr lang="es-CO" dirty="0" err="1"/>
              <a:t>life</a:t>
            </a:r>
            <a:r>
              <a:rPr lang="es-CO" dirty="0"/>
              <a:t> </a:t>
            </a:r>
            <a:r>
              <a:rPr lang="es-CO" dirty="0" err="1"/>
              <a:t>characterized</a:t>
            </a:r>
            <a:r>
              <a:rPr lang="es-CO" dirty="0"/>
              <a:t> </a:t>
            </a:r>
            <a:r>
              <a:rPr lang="es-CO" dirty="0" err="1"/>
              <a:t>by</a:t>
            </a:r>
            <a:r>
              <a:rPr lang="es-CO" dirty="0"/>
              <a:t> </a:t>
            </a:r>
            <a:r>
              <a:rPr lang="es-CO" dirty="0" err="1"/>
              <a:t>developing</a:t>
            </a:r>
            <a:r>
              <a:rPr lang="es-CO" dirty="0"/>
              <a:t> </a:t>
            </a:r>
            <a:r>
              <a:rPr lang="es-CO" dirty="0" err="1"/>
              <a:t>skills</a:t>
            </a:r>
            <a:r>
              <a:rPr lang="es-CO" dirty="0"/>
              <a:t> </a:t>
            </a:r>
            <a:r>
              <a:rPr lang="es-CO" dirty="0" err="1"/>
              <a:t>one</a:t>
            </a:r>
            <a:r>
              <a:rPr lang="es-CO" dirty="0"/>
              <a:t> </a:t>
            </a:r>
            <a:r>
              <a:rPr lang="es-CO" dirty="0" err="1"/>
              <a:t>hundred</a:t>
            </a:r>
            <a:r>
              <a:rPr lang="es-CO" dirty="0"/>
              <a:t> </a:t>
            </a:r>
            <a:r>
              <a:rPr lang="es-CO" dirty="0" err="1"/>
              <a:t>percent</a:t>
            </a:r>
            <a:r>
              <a:rPr lang="es-CO" dirty="0"/>
              <a:t> and a </a:t>
            </a:r>
            <a:r>
              <a:rPr lang="es-CO" dirty="0" err="1"/>
              <a:t>family</a:t>
            </a:r>
            <a:r>
              <a:rPr lang="es-CO" dirty="0"/>
              <a:t> </a:t>
            </a:r>
            <a:r>
              <a:rPr lang="es-CO" dirty="0" err="1"/>
              <a:t>relationship</a:t>
            </a:r>
            <a:r>
              <a:rPr lang="es-CO" dirty="0"/>
              <a:t> </a:t>
            </a:r>
            <a:r>
              <a:rPr lang="es-CO" dirty="0" err="1"/>
              <a:t>with</a:t>
            </a:r>
            <a:r>
              <a:rPr lang="es-CO" dirty="0"/>
              <a:t> trust and </a:t>
            </a:r>
            <a:r>
              <a:rPr lang="es-CO" dirty="0" err="1"/>
              <a:t>sharing</a:t>
            </a:r>
            <a:r>
              <a:rPr lang="es-CO" dirty="0"/>
              <a:t>.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8</a:t>
            </a:fld>
            <a:endParaRPr lang="es-CO"/>
          </a:p>
        </p:txBody>
      </p:sp>
    </p:spTree>
    <p:extLst>
      <p:ext uri="{BB962C8B-B14F-4D97-AF65-F5344CB8AC3E}">
        <p14:creationId xmlns:p14="http://schemas.microsoft.com/office/powerpoint/2010/main" val="26920372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Of course, the empirical evidence to date has a number of limitations. First of all, we have conducted few analysis of mediators and moderators. The preliminary evidence indicate that reducing RNT, experiential avoidance, and cognitive fusion can be relevant mediators. Interestingly, protocols seem to be more effective for participants with higher scores on emotional symptoms, experiential avoidance and RNT.</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80</a:t>
            </a:fld>
            <a:endParaRPr lang="es-CO"/>
          </a:p>
        </p:txBody>
      </p:sp>
    </p:spTree>
    <p:extLst>
      <p:ext uri="{BB962C8B-B14F-4D97-AF65-F5344CB8AC3E}">
        <p14:creationId xmlns:p14="http://schemas.microsoft.com/office/powerpoint/2010/main" val="35364196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studies have been conducted in only one lab, so it would be great that other labs would be willing to replicate some of these findings. On the other hand, we don’t have a component analysis that respond to the following relevant question: Are focusing on RNT and the hierarchical trigger increasing the effect of traditional ACT protocols. We have an ongoing doctoral thesis that will analyze this key point. Lastly, protocols have included some of the suggestions of the model, but longer protocols might include others more explicitly. For instance, working on relational flexibility, connecting more explicitly hierarchical triggers and values, modifying rules supporting RNT, or training the patient to derive in a concrete and useful way.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81</a:t>
            </a:fld>
            <a:endParaRPr lang="es-CO"/>
          </a:p>
        </p:txBody>
      </p:sp>
    </p:spTree>
    <p:extLst>
      <p:ext uri="{BB962C8B-B14F-4D97-AF65-F5344CB8AC3E}">
        <p14:creationId xmlns:p14="http://schemas.microsoft.com/office/powerpoint/2010/main" val="21871395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AD497FB3-1E54-4A01-BE74-6121A8A75921}" type="slidenum">
              <a:rPr lang="es-CO" smtClean="0"/>
              <a:t>82</a:t>
            </a:fld>
            <a:endParaRPr lang="es-CO"/>
          </a:p>
        </p:txBody>
      </p:sp>
    </p:spTree>
    <p:extLst>
      <p:ext uri="{BB962C8B-B14F-4D97-AF65-F5344CB8AC3E}">
        <p14:creationId xmlns:p14="http://schemas.microsoft.com/office/powerpoint/2010/main" val="30279581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 have presented just a way in which creative research and conceptualization from an RFT standpoint can impact on the efficacy of psychological interventions, specifically in ACT. For many years, we have heard questions like “can RFT help to increase the efficacy of psychological interventions? We don’t have the answer yet. Of course, RFT researchers hope so and this research line points at the possibility of this being a reality. However, we need to conduct more, more, and more research. And, as Carmen uses to say, we need more creativity and functional sensitivity in our labs. Thanks for coming to this presentation. Questions?</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83</a:t>
            </a:fld>
            <a:endParaRPr lang="es-CO"/>
          </a:p>
        </p:txBody>
      </p:sp>
    </p:spTree>
    <p:extLst>
      <p:ext uri="{BB962C8B-B14F-4D97-AF65-F5344CB8AC3E}">
        <p14:creationId xmlns:p14="http://schemas.microsoft.com/office/powerpoint/2010/main" val="403783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Within</a:t>
            </a:r>
            <a:r>
              <a:rPr lang="es-CO" dirty="0"/>
              <a:t> </a:t>
            </a:r>
            <a:r>
              <a:rPr lang="es-CO" dirty="0" err="1"/>
              <a:t>each</a:t>
            </a:r>
            <a:r>
              <a:rPr lang="es-CO" dirty="0"/>
              <a:t> </a:t>
            </a:r>
            <a:r>
              <a:rPr lang="es-CO" dirty="0" err="1"/>
              <a:t>branch</a:t>
            </a:r>
            <a:r>
              <a:rPr lang="es-CO" dirty="0"/>
              <a:t> </a:t>
            </a:r>
            <a:r>
              <a:rPr lang="es-CO" dirty="0" err="1"/>
              <a:t>of</a:t>
            </a:r>
            <a:r>
              <a:rPr lang="es-CO" dirty="0"/>
              <a:t> </a:t>
            </a:r>
            <a:r>
              <a:rPr lang="es-CO" dirty="0" err="1"/>
              <a:t>the</a:t>
            </a:r>
            <a:r>
              <a:rPr lang="es-CO" dirty="0"/>
              <a:t> </a:t>
            </a:r>
            <a:r>
              <a:rPr lang="es-CO" dirty="0" err="1"/>
              <a:t>hierarchy</a:t>
            </a:r>
            <a:r>
              <a:rPr lang="es-CO" dirty="0"/>
              <a:t>, </a:t>
            </a:r>
            <a:r>
              <a:rPr lang="es-CO" dirty="0" err="1"/>
              <a:t>some</a:t>
            </a:r>
            <a:r>
              <a:rPr lang="es-CO" dirty="0"/>
              <a:t> </a:t>
            </a:r>
            <a:r>
              <a:rPr lang="es-CO" dirty="0" err="1"/>
              <a:t>objectives</a:t>
            </a:r>
            <a:r>
              <a:rPr lang="es-CO" dirty="0"/>
              <a:t> and </a:t>
            </a:r>
            <a:r>
              <a:rPr lang="es-CO" dirty="0" err="1"/>
              <a:t>behaviors</a:t>
            </a:r>
            <a:r>
              <a:rPr lang="es-CO" dirty="0"/>
              <a:t> </a:t>
            </a:r>
            <a:r>
              <a:rPr lang="es-CO" dirty="0" err="1"/>
              <a:t>would</a:t>
            </a:r>
            <a:r>
              <a:rPr lang="es-CO" dirty="0"/>
              <a:t> </a:t>
            </a:r>
            <a:r>
              <a:rPr lang="es-CO" dirty="0" err="1"/>
              <a:t>acquire</a:t>
            </a:r>
            <a:r>
              <a:rPr lang="es-CO" dirty="0"/>
              <a:t> positive </a:t>
            </a:r>
            <a:r>
              <a:rPr lang="es-CO" dirty="0" err="1"/>
              <a:t>reinforcing</a:t>
            </a:r>
            <a:r>
              <a:rPr lang="es-CO" dirty="0"/>
              <a:t> </a:t>
            </a:r>
            <a:r>
              <a:rPr lang="es-CO" dirty="0" err="1"/>
              <a:t>functions</a:t>
            </a:r>
            <a:r>
              <a:rPr lang="es-CO" dirty="0"/>
              <a:t>. </a:t>
            </a:r>
          </a:p>
        </p:txBody>
      </p:sp>
      <p:sp>
        <p:nvSpPr>
          <p:cNvPr id="4" name="Marcador de número de diapositiva 3"/>
          <p:cNvSpPr>
            <a:spLocks noGrp="1"/>
          </p:cNvSpPr>
          <p:nvPr>
            <p:ph type="sldNum" sz="quarter" idx="5"/>
          </p:nvPr>
        </p:nvSpPr>
        <p:spPr/>
        <p:txBody>
          <a:bodyPr/>
          <a:lstStyle/>
          <a:p>
            <a:fld id="{AD497FB3-1E54-4A01-BE74-6121A8A75921}" type="slidenum">
              <a:rPr lang="es-CO" smtClean="0"/>
              <a:t>9</a:t>
            </a:fld>
            <a:endParaRPr lang="es-CO"/>
          </a:p>
        </p:txBody>
      </p:sp>
    </p:spTree>
    <p:extLst>
      <p:ext uri="{BB962C8B-B14F-4D97-AF65-F5344CB8AC3E}">
        <p14:creationId xmlns:p14="http://schemas.microsoft.com/office/powerpoint/2010/main" val="39788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47191" y="2824269"/>
            <a:ext cx="4488794"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56025" y="2821491"/>
            <a:ext cx="4488794"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s-ES"/>
              <a:t>Haga clic en el icono para agregar una imagen</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7/8/2019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7/8/2019</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s://eodysseyblog.wordpress.com/tag/agenc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pixabay.com/en/mental-health-mental-health-cloud-1831391/"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es.wikipedia.org/wiki/Deixis"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pixnio.com/people/male-men/man-depression-dar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pixnio.com/people/male-men/man-depression-dar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pixnio.com/people/male-men/man-depression-dar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pixnio.com/people/male-men/man-depression-dar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pixnio.com/people/male-men/man-depression-dar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creativecommons.org/licenses/by-sa/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quote.org/wiki/Food" TargetMode="External"/><Relationship Id="rId5" Type="http://schemas.openxmlformats.org/officeDocument/2006/relationships/image" Target="../media/image4.jpg"/><Relationship Id="rId4" Type="http://schemas.openxmlformats.org/officeDocument/2006/relationships/hyperlink" Target="http://www.publicdomainpictures.net/view-image.php?image=87668"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aikime.blogspot.com/2014/03/riunire-laikido-ed-il-principio-di.html" TargetMode="External"/><Relationship Id="rId4" Type="http://schemas.openxmlformats.org/officeDocument/2006/relationships/image" Target="../media/image38.jp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udoxa.mx/2014/04/09/cultivando-actitudes-positivas-frente-al-dinero/" TargetMode="External"/><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fishofgold.net/2013/01/10/the-reading-of-books/" TargetMode="External"/><Relationship Id="rId5" Type="http://schemas.openxmlformats.org/officeDocument/2006/relationships/image" Target="../media/image6.jpg"/><Relationship Id="rId10" Type="http://schemas.openxmlformats.org/officeDocument/2006/relationships/hyperlink" Target="https://creativecommons.org/licenses/by-sa/3.0/" TargetMode="External"/><Relationship Id="rId4" Type="http://schemas.openxmlformats.org/officeDocument/2006/relationships/hyperlink" Target="https://pxhere.com/en/photo/923229" TargetMode="External"/><Relationship Id="rId9" Type="http://schemas.openxmlformats.org/officeDocument/2006/relationships/hyperlink" Target="https://en.wikiquote.org/wiki/Food"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130132803@N07/18778753910"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2.t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creativecommons.org/licenses/by/3.0/" TargetMode="External"/><Relationship Id="rId4" Type="http://schemas.openxmlformats.org/officeDocument/2006/relationships/diagramLayout" Target="../diagrams/layout1.xml"/><Relationship Id="rId9" Type="http://schemas.openxmlformats.org/officeDocument/2006/relationships/hyperlink" Target="https://www.flickr.com/photos/130132803@N07/18778753910"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creativecommons.org/licenses/by/3.0/" TargetMode="External"/><Relationship Id="rId4" Type="http://schemas.openxmlformats.org/officeDocument/2006/relationships/diagramLayout" Target="../diagrams/layout2.xml"/><Relationship Id="rId9" Type="http://schemas.openxmlformats.org/officeDocument/2006/relationships/hyperlink" Target="https://www.flickr.com/photos/130132803@N07/187787539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5F63EF-79B5-4316-A25A-ADE11F81D41C}"/>
              </a:ext>
            </a:extLst>
          </p:cNvPr>
          <p:cNvSpPr>
            <a:spLocks noGrp="1"/>
          </p:cNvSpPr>
          <p:nvPr>
            <p:ph type="ctrTitle"/>
          </p:nvPr>
        </p:nvSpPr>
        <p:spPr/>
        <p:txBody>
          <a:bodyPr>
            <a:noAutofit/>
          </a:bodyPr>
          <a:lstStyle/>
          <a:p>
            <a:r>
              <a:rPr lang="en-US" sz="5400" b="1" cap="none" dirty="0"/>
              <a:t>Interfacing research on Clinical RFT and ACT: The case of RNT-focused ACT</a:t>
            </a:r>
            <a:endParaRPr lang="es-CO" sz="5400" b="1" cap="none" dirty="0"/>
          </a:p>
        </p:txBody>
      </p:sp>
      <p:sp>
        <p:nvSpPr>
          <p:cNvPr id="3" name="Subtítulo 2">
            <a:extLst>
              <a:ext uri="{FF2B5EF4-FFF2-40B4-BE49-F238E27FC236}">
                <a16:creationId xmlns:a16="http://schemas.microsoft.com/office/drawing/2014/main" id="{46D752BF-8742-44A2-B3B6-F98DCA988490}"/>
              </a:ext>
            </a:extLst>
          </p:cNvPr>
          <p:cNvSpPr>
            <a:spLocks noGrp="1"/>
          </p:cNvSpPr>
          <p:nvPr>
            <p:ph type="subTitle" idx="1"/>
          </p:nvPr>
        </p:nvSpPr>
        <p:spPr>
          <a:xfrm>
            <a:off x="1774424" y="4241656"/>
            <a:ext cx="8637072" cy="1701944"/>
          </a:xfrm>
        </p:spPr>
        <p:txBody>
          <a:bodyPr>
            <a:normAutofit/>
          </a:bodyPr>
          <a:lstStyle/>
          <a:p>
            <a:pPr>
              <a:lnSpc>
                <a:spcPct val="100000"/>
              </a:lnSpc>
            </a:pPr>
            <a:r>
              <a:rPr lang="es-ES" sz="2400" cap="none" dirty="0"/>
              <a:t>Francisco J. Ruiz</a:t>
            </a:r>
          </a:p>
          <a:p>
            <a:pPr>
              <a:lnSpc>
                <a:spcPct val="100000"/>
              </a:lnSpc>
            </a:pPr>
            <a:r>
              <a:rPr lang="es-ES" sz="2400" cap="none" dirty="0"/>
              <a:t>Fundación Universitaria Konrad Lorenz</a:t>
            </a:r>
          </a:p>
        </p:txBody>
      </p:sp>
    </p:spTree>
    <p:extLst>
      <p:ext uri="{BB962C8B-B14F-4D97-AF65-F5344CB8AC3E}">
        <p14:creationId xmlns:p14="http://schemas.microsoft.com/office/powerpoint/2010/main" val="128422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a la izquierda y derecha 6">
            <a:extLst>
              <a:ext uri="{FF2B5EF4-FFF2-40B4-BE49-F238E27FC236}">
                <a16:creationId xmlns:a16="http://schemas.microsoft.com/office/drawing/2014/main" id="{D980D238-0C3F-48AE-AD2F-9540C6378547}"/>
              </a:ext>
            </a:extLst>
          </p:cNvPr>
          <p:cNvSpPr/>
          <p:nvPr/>
        </p:nvSpPr>
        <p:spPr>
          <a:xfrm>
            <a:off x="3956653" y="1868701"/>
            <a:ext cx="4000385" cy="557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508C1EBE-0486-4FAF-875D-156738F74E90}"/>
              </a:ext>
            </a:extLst>
          </p:cNvPr>
          <p:cNvSpPr txBox="1"/>
          <p:nvPr/>
        </p:nvSpPr>
        <p:spPr>
          <a:xfrm>
            <a:off x="4703977" y="1947170"/>
            <a:ext cx="2427890" cy="400110"/>
          </a:xfrm>
          <a:prstGeom prst="rect">
            <a:avLst/>
          </a:prstGeom>
          <a:noFill/>
        </p:spPr>
        <p:txBody>
          <a:bodyPr wrap="square" rtlCol="0">
            <a:spAutoFit/>
          </a:bodyPr>
          <a:lstStyle/>
          <a:p>
            <a:pPr algn="ctr"/>
            <a:r>
              <a:rPr lang="en-US" sz="2000" b="1" dirty="0">
                <a:solidFill>
                  <a:srgbClr val="FF0000"/>
                </a:solidFill>
              </a:rPr>
              <a:t>OPPOSITION</a:t>
            </a:r>
          </a:p>
        </p:txBody>
      </p:sp>
      <p:sp>
        <p:nvSpPr>
          <p:cNvPr id="10" name="Título 1">
            <a:extLst>
              <a:ext uri="{FF2B5EF4-FFF2-40B4-BE49-F238E27FC236}">
                <a16:creationId xmlns:a16="http://schemas.microsoft.com/office/drawing/2014/main" id="{05BA0D8E-BDF4-482B-98E9-E85CE46285B4}"/>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2. Hierarchical negative reinforcers are constructed in a similar way</a:t>
            </a:r>
          </a:p>
        </p:txBody>
      </p:sp>
      <p:graphicFrame>
        <p:nvGraphicFramePr>
          <p:cNvPr id="14" name="Diagrama 13">
            <a:extLst>
              <a:ext uri="{FF2B5EF4-FFF2-40B4-BE49-F238E27FC236}">
                <a16:creationId xmlns:a16="http://schemas.microsoft.com/office/drawing/2014/main" id="{EAC5FD40-50D8-4DC7-8F0F-7012CCDF30FF}"/>
              </a:ext>
            </a:extLst>
          </p:cNvPr>
          <p:cNvGraphicFramePr/>
          <p:nvPr/>
        </p:nvGraphicFramePr>
        <p:xfrm>
          <a:off x="0" y="1695450"/>
          <a:ext cx="6268739" cy="498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a:extLst>
              <a:ext uri="{FF2B5EF4-FFF2-40B4-BE49-F238E27FC236}">
                <a16:creationId xmlns:a16="http://schemas.microsoft.com/office/drawing/2014/main" id="{E2B30561-0747-4D42-AF04-A0A18F70D172}"/>
              </a:ext>
            </a:extLst>
          </p:cNvPr>
          <p:cNvGraphicFramePr/>
          <p:nvPr/>
        </p:nvGraphicFramePr>
        <p:xfrm>
          <a:off x="5840285" y="1695449"/>
          <a:ext cx="6268739" cy="4981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9686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a la izquierda y derecha 6">
            <a:extLst>
              <a:ext uri="{FF2B5EF4-FFF2-40B4-BE49-F238E27FC236}">
                <a16:creationId xmlns:a16="http://schemas.microsoft.com/office/drawing/2014/main" id="{D980D238-0C3F-48AE-AD2F-9540C6378547}"/>
              </a:ext>
            </a:extLst>
          </p:cNvPr>
          <p:cNvSpPr/>
          <p:nvPr/>
        </p:nvSpPr>
        <p:spPr>
          <a:xfrm>
            <a:off x="3956653" y="1868701"/>
            <a:ext cx="4000385" cy="557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508C1EBE-0486-4FAF-875D-156738F74E90}"/>
              </a:ext>
            </a:extLst>
          </p:cNvPr>
          <p:cNvSpPr txBox="1"/>
          <p:nvPr/>
        </p:nvSpPr>
        <p:spPr>
          <a:xfrm>
            <a:off x="4703977" y="1947170"/>
            <a:ext cx="2427890" cy="400110"/>
          </a:xfrm>
          <a:prstGeom prst="rect">
            <a:avLst/>
          </a:prstGeom>
          <a:noFill/>
        </p:spPr>
        <p:txBody>
          <a:bodyPr wrap="square" rtlCol="0">
            <a:spAutoFit/>
          </a:bodyPr>
          <a:lstStyle/>
          <a:p>
            <a:pPr algn="ctr"/>
            <a:r>
              <a:rPr lang="en-US" sz="2000" b="1" dirty="0">
                <a:solidFill>
                  <a:srgbClr val="FF0000"/>
                </a:solidFill>
              </a:rPr>
              <a:t>OPPOSITION</a:t>
            </a:r>
          </a:p>
        </p:txBody>
      </p:sp>
      <p:sp>
        <p:nvSpPr>
          <p:cNvPr id="10" name="Título 1">
            <a:extLst>
              <a:ext uri="{FF2B5EF4-FFF2-40B4-BE49-F238E27FC236}">
                <a16:creationId xmlns:a16="http://schemas.microsoft.com/office/drawing/2014/main" id="{05BA0D8E-BDF4-482B-98E9-E85CE46285B4}"/>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2. Hierarchical negative reinforcers are constructed in a similar way</a:t>
            </a:r>
          </a:p>
        </p:txBody>
      </p:sp>
      <p:graphicFrame>
        <p:nvGraphicFramePr>
          <p:cNvPr id="14" name="Diagrama 13">
            <a:extLst>
              <a:ext uri="{FF2B5EF4-FFF2-40B4-BE49-F238E27FC236}">
                <a16:creationId xmlns:a16="http://schemas.microsoft.com/office/drawing/2014/main" id="{EAC5FD40-50D8-4DC7-8F0F-7012CCDF30FF}"/>
              </a:ext>
            </a:extLst>
          </p:cNvPr>
          <p:cNvGraphicFramePr/>
          <p:nvPr/>
        </p:nvGraphicFramePr>
        <p:xfrm>
          <a:off x="0" y="1695450"/>
          <a:ext cx="6268739" cy="498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a:extLst>
              <a:ext uri="{FF2B5EF4-FFF2-40B4-BE49-F238E27FC236}">
                <a16:creationId xmlns:a16="http://schemas.microsoft.com/office/drawing/2014/main" id="{E2B30561-0747-4D42-AF04-A0A18F70D172}"/>
              </a:ext>
            </a:extLst>
          </p:cNvPr>
          <p:cNvGraphicFramePr/>
          <p:nvPr/>
        </p:nvGraphicFramePr>
        <p:xfrm>
          <a:off x="5840285" y="1695449"/>
          <a:ext cx="6268739" cy="4981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3650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a la izquierda y derecha 6">
            <a:extLst>
              <a:ext uri="{FF2B5EF4-FFF2-40B4-BE49-F238E27FC236}">
                <a16:creationId xmlns:a16="http://schemas.microsoft.com/office/drawing/2014/main" id="{D980D238-0C3F-48AE-AD2F-9540C6378547}"/>
              </a:ext>
            </a:extLst>
          </p:cNvPr>
          <p:cNvSpPr/>
          <p:nvPr/>
        </p:nvSpPr>
        <p:spPr>
          <a:xfrm>
            <a:off x="3956653" y="1868701"/>
            <a:ext cx="4000385" cy="557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508C1EBE-0486-4FAF-875D-156738F74E90}"/>
              </a:ext>
            </a:extLst>
          </p:cNvPr>
          <p:cNvSpPr txBox="1"/>
          <p:nvPr/>
        </p:nvSpPr>
        <p:spPr>
          <a:xfrm>
            <a:off x="4703977" y="1947170"/>
            <a:ext cx="2427890" cy="400110"/>
          </a:xfrm>
          <a:prstGeom prst="rect">
            <a:avLst/>
          </a:prstGeom>
          <a:noFill/>
        </p:spPr>
        <p:txBody>
          <a:bodyPr wrap="square" rtlCol="0">
            <a:spAutoFit/>
          </a:bodyPr>
          <a:lstStyle/>
          <a:p>
            <a:pPr algn="ctr"/>
            <a:r>
              <a:rPr lang="en-US" sz="2000" b="1" dirty="0">
                <a:solidFill>
                  <a:srgbClr val="FF0000"/>
                </a:solidFill>
              </a:rPr>
              <a:t>OPPOSITION</a:t>
            </a:r>
          </a:p>
        </p:txBody>
      </p:sp>
      <p:graphicFrame>
        <p:nvGraphicFramePr>
          <p:cNvPr id="14" name="Diagrama 13">
            <a:extLst>
              <a:ext uri="{FF2B5EF4-FFF2-40B4-BE49-F238E27FC236}">
                <a16:creationId xmlns:a16="http://schemas.microsoft.com/office/drawing/2014/main" id="{EAC5FD40-50D8-4DC7-8F0F-7012CCDF30FF}"/>
              </a:ext>
            </a:extLst>
          </p:cNvPr>
          <p:cNvGraphicFramePr/>
          <p:nvPr>
            <p:extLst>
              <p:ext uri="{D42A27DB-BD31-4B8C-83A1-F6EECF244321}">
                <p14:modId xmlns:p14="http://schemas.microsoft.com/office/powerpoint/2010/main" val="1715669483"/>
              </p:ext>
            </p:extLst>
          </p:nvPr>
        </p:nvGraphicFramePr>
        <p:xfrm>
          <a:off x="0" y="1695450"/>
          <a:ext cx="6268739" cy="498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a:extLst>
              <a:ext uri="{FF2B5EF4-FFF2-40B4-BE49-F238E27FC236}">
                <a16:creationId xmlns:a16="http://schemas.microsoft.com/office/drawing/2014/main" id="{E2B30561-0747-4D42-AF04-A0A18F70D172}"/>
              </a:ext>
            </a:extLst>
          </p:cNvPr>
          <p:cNvGraphicFramePr/>
          <p:nvPr>
            <p:extLst>
              <p:ext uri="{D42A27DB-BD31-4B8C-83A1-F6EECF244321}">
                <p14:modId xmlns:p14="http://schemas.microsoft.com/office/powerpoint/2010/main" val="1239994189"/>
              </p:ext>
            </p:extLst>
          </p:nvPr>
        </p:nvGraphicFramePr>
        <p:xfrm>
          <a:off x="5840285" y="1695449"/>
          <a:ext cx="6268739" cy="4981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CuadroTexto 15">
            <a:extLst>
              <a:ext uri="{FF2B5EF4-FFF2-40B4-BE49-F238E27FC236}">
                <a16:creationId xmlns:a16="http://schemas.microsoft.com/office/drawing/2014/main" id="{1A59A421-46F6-4B9D-88C0-8D1510092B80}"/>
              </a:ext>
            </a:extLst>
          </p:cNvPr>
          <p:cNvSpPr txBox="1"/>
          <p:nvPr/>
        </p:nvSpPr>
        <p:spPr>
          <a:xfrm>
            <a:off x="4287633" y="2344879"/>
            <a:ext cx="3338423" cy="3416320"/>
          </a:xfrm>
          <a:prstGeom prst="rect">
            <a:avLst/>
          </a:prstGeom>
          <a:solidFill>
            <a:schemeClr val="accent5"/>
          </a:solidFill>
        </p:spPr>
        <p:txBody>
          <a:bodyPr wrap="square" rtlCol="0">
            <a:spAutoFit/>
          </a:bodyPr>
          <a:lstStyle/>
          <a:p>
            <a:pPr algn="ctr"/>
            <a:r>
              <a:rPr lang="en-US" sz="2400" b="1" dirty="0"/>
              <a:t>Why talking about a traumatic experience with your couple has positive reinforcing functions in spite of the updated suffering during the talk?</a:t>
            </a:r>
          </a:p>
        </p:txBody>
      </p:sp>
      <p:sp>
        <p:nvSpPr>
          <p:cNvPr id="18" name="Título 1">
            <a:extLst>
              <a:ext uri="{FF2B5EF4-FFF2-40B4-BE49-F238E27FC236}">
                <a16:creationId xmlns:a16="http://schemas.microsoft.com/office/drawing/2014/main" id="{A9B5B8CA-527A-4C0B-A956-24851AA71CE3}"/>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3. Thoughts and actions signaling hierarchical positive reinforcers acquires appetitive functions</a:t>
            </a:r>
          </a:p>
        </p:txBody>
      </p:sp>
    </p:spTree>
    <p:extLst>
      <p:ext uri="{BB962C8B-B14F-4D97-AF65-F5344CB8AC3E}">
        <p14:creationId xmlns:p14="http://schemas.microsoft.com/office/powerpoint/2010/main" val="162858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a la izquierda y derecha 6">
            <a:extLst>
              <a:ext uri="{FF2B5EF4-FFF2-40B4-BE49-F238E27FC236}">
                <a16:creationId xmlns:a16="http://schemas.microsoft.com/office/drawing/2014/main" id="{D980D238-0C3F-48AE-AD2F-9540C6378547}"/>
              </a:ext>
            </a:extLst>
          </p:cNvPr>
          <p:cNvSpPr/>
          <p:nvPr/>
        </p:nvSpPr>
        <p:spPr>
          <a:xfrm>
            <a:off x="3956653" y="1868701"/>
            <a:ext cx="4000385" cy="557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508C1EBE-0486-4FAF-875D-156738F74E90}"/>
              </a:ext>
            </a:extLst>
          </p:cNvPr>
          <p:cNvSpPr txBox="1"/>
          <p:nvPr/>
        </p:nvSpPr>
        <p:spPr>
          <a:xfrm>
            <a:off x="4703977" y="1947170"/>
            <a:ext cx="2427890" cy="400110"/>
          </a:xfrm>
          <a:prstGeom prst="rect">
            <a:avLst/>
          </a:prstGeom>
          <a:noFill/>
        </p:spPr>
        <p:txBody>
          <a:bodyPr wrap="square" rtlCol="0">
            <a:spAutoFit/>
          </a:bodyPr>
          <a:lstStyle/>
          <a:p>
            <a:pPr algn="ctr"/>
            <a:r>
              <a:rPr lang="en-US" sz="2000" b="1" dirty="0">
                <a:solidFill>
                  <a:srgbClr val="FF0000"/>
                </a:solidFill>
              </a:rPr>
              <a:t>OPPOSITION</a:t>
            </a:r>
          </a:p>
        </p:txBody>
      </p:sp>
      <p:graphicFrame>
        <p:nvGraphicFramePr>
          <p:cNvPr id="14" name="Diagrama 13">
            <a:extLst>
              <a:ext uri="{FF2B5EF4-FFF2-40B4-BE49-F238E27FC236}">
                <a16:creationId xmlns:a16="http://schemas.microsoft.com/office/drawing/2014/main" id="{EAC5FD40-50D8-4DC7-8F0F-7012CCDF30FF}"/>
              </a:ext>
            </a:extLst>
          </p:cNvPr>
          <p:cNvGraphicFramePr/>
          <p:nvPr/>
        </p:nvGraphicFramePr>
        <p:xfrm>
          <a:off x="0" y="1695450"/>
          <a:ext cx="6268739" cy="498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a:extLst>
              <a:ext uri="{FF2B5EF4-FFF2-40B4-BE49-F238E27FC236}">
                <a16:creationId xmlns:a16="http://schemas.microsoft.com/office/drawing/2014/main" id="{E2B30561-0747-4D42-AF04-A0A18F70D172}"/>
              </a:ext>
            </a:extLst>
          </p:cNvPr>
          <p:cNvGraphicFramePr/>
          <p:nvPr/>
        </p:nvGraphicFramePr>
        <p:xfrm>
          <a:off x="5840285" y="1695449"/>
          <a:ext cx="6268739" cy="4981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uadroTexto 8">
            <a:extLst>
              <a:ext uri="{FF2B5EF4-FFF2-40B4-BE49-F238E27FC236}">
                <a16:creationId xmlns:a16="http://schemas.microsoft.com/office/drawing/2014/main" id="{BABD621D-DC87-44F2-95A0-BBB62EB6A99C}"/>
              </a:ext>
            </a:extLst>
          </p:cNvPr>
          <p:cNvSpPr txBox="1"/>
          <p:nvPr/>
        </p:nvSpPr>
        <p:spPr>
          <a:xfrm>
            <a:off x="4315319" y="2347280"/>
            <a:ext cx="3319058" cy="3416320"/>
          </a:xfrm>
          <a:prstGeom prst="rect">
            <a:avLst/>
          </a:prstGeom>
          <a:solidFill>
            <a:srgbClr val="FF0000"/>
          </a:solidFill>
        </p:spPr>
        <p:txBody>
          <a:bodyPr wrap="square" rtlCol="0">
            <a:spAutoFit/>
          </a:bodyPr>
          <a:lstStyle/>
          <a:p>
            <a:pPr algn="ctr"/>
            <a:r>
              <a:rPr lang="en-US" sz="2400" b="1" dirty="0"/>
              <a:t>Why noticing that your couple is not paying attention to the conversation has negative reinforcing functions and being ignored by an unknown person is irrelevant?</a:t>
            </a:r>
          </a:p>
        </p:txBody>
      </p:sp>
      <p:sp>
        <p:nvSpPr>
          <p:cNvPr id="11" name="Título 1">
            <a:extLst>
              <a:ext uri="{FF2B5EF4-FFF2-40B4-BE49-F238E27FC236}">
                <a16:creationId xmlns:a16="http://schemas.microsoft.com/office/drawing/2014/main" id="{CE1DF1F3-5549-4135-8C89-DD28E0F212A9}"/>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4. Thoughts and actions signaling hierarchical negative reinforcers acquires aversive functions</a:t>
            </a:r>
          </a:p>
        </p:txBody>
      </p:sp>
    </p:spTree>
    <p:extLst>
      <p:ext uri="{BB962C8B-B14F-4D97-AF65-F5344CB8AC3E}">
        <p14:creationId xmlns:p14="http://schemas.microsoft.com/office/powerpoint/2010/main" val="44803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716084" y="1449202"/>
            <a:ext cx="4569659" cy="3450613"/>
          </a:xfrm>
        </p:spPr>
        <p:txBody>
          <a:bodyPr>
            <a:normAutofit/>
          </a:bodyPr>
          <a:lstStyle/>
          <a:p>
            <a:pPr marL="0" indent="0" algn="just">
              <a:lnSpc>
                <a:spcPct val="100000"/>
              </a:lnSpc>
              <a:buNone/>
            </a:pPr>
            <a:r>
              <a:rPr lang="es-CO" sz="2400" dirty="0"/>
              <a:t>Gil-Luciano, B., Calderón-Hurtado, T., Tovar, D., Sebastián, B., &amp; Ruiz, F. J. (2019). </a:t>
            </a:r>
            <a:r>
              <a:rPr lang="en-US" sz="2400" dirty="0"/>
              <a:t>Are triggers for repetitive negative thinking hierarchically related? A relational frame analysis. </a:t>
            </a:r>
            <a:r>
              <a:rPr lang="en-US" sz="2400" i="1" dirty="0" err="1"/>
              <a:t>Psicothema</a:t>
            </a:r>
            <a:r>
              <a:rPr lang="en-US" sz="2400" i="1" dirty="0"/>
              <a:t>, 31</a:t>
            </a:r>
            <a:r>
              <a:rPr lang="en-US" sz="2400" dirty="0"/>
              <a:t>, 53-59.</a:t>
            </a:r>
          </a:p>
          <a:p>
            <a:pPr marL="534988" indent="-534988" algn="just">
              <a:buNone/>
            </a:pPr>
            <a:r>
              <a:rPr lang="es-CO" dirty="0"/>
              <a:t> </a:t>
            </a:r>
          </a:p>
        </p:txBody>
      </p:sp>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sp>
        <p:nvSpPr>
          <p:cNvPr id="6" name="Marcador de contenido 2">
            <a:extLst>
              <a:ext uri="{FF2B5EF4-FFF2-40B4-BE49-F238E27FC236}">
                <a16:creationId xmlns:a16="http://schemas.microsoft.com/office/drawing/2014/main" id="{4C153941-3FB7-48D4-8726-EA38EE8F371F}"/>
              </a:ext>
            </a:extLst>
          </p:cNvPr>
          <p:cNvSpPr txBox="1">
            <a:spLocks/>
          </p:cNvSpPr>
          <p:nvPr/>
        </p:nvSpPr>
        <p:spPr>
          <a:xfrm>
            <a:off x="5828111" y="1449201"/>
            <a:ext cx="564780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Font typeface="Arial" panose="020B0604020202020204" pitchFamily="34" charset="0"/>
              <a:buNone/>
            </a:pPr>
            <a:r>
              <a:rPr lang="en-US" sz="2400" dirty="0"/>
              <a:t>Participants</a:t>
            </a:r>
            <a:r>
              <a:rPr lang="es-CO" sz="2400" dirty="0"/>
              <a:t>: 100 </a:t>
            </a:r>
            <a:r>
              <a:rPr lang="en-US" sz="2400" dirty="0"/>
              <a:t>undergraduates</a:t>
            </a:r>
          </a:p>
          <a:p>
            <a:pPr algn="just">
              <a:lnSpc>
                <a:spcPct val="100000"/>
              </a:lnSpc>
              <a:buFont typeface="Wingdings" panose="05000000000000000000" pitchFamily="2" charset="2"/>
              <a:buChar char="§"/>
            </a:pPr>
            <a:r>
              <a:rPr lang="en-US" sz="2400" dirty="0"/>
              <a:t>Diagnostic interview</a:t>
            </a:r>
          </a:p>
          <a:p>
            <a:pPr algn="just">
              <a:lnSpc>
                <a:spcPct val="100000"/>
              </a:lnSpc>
              <a:buFont typeface="Wingdings" panose="05000000000000000000" pitchFamily="2" charset="2"/>
              <a:buChar char="§"/>
            </a:pPr>
            <a:r>
              <a:rPr lang="en-US" sz="2400" dirty="0"/>
              <a:t>Self-report measures</a:t>
            </a:r>
          </a:p>
          <a:p>
            <a:pPr algn="just">
              <a:lnSpc>
                <a:spcPct val="100000"/>
              </a:lnSpc>
              <a:buFont typeface="Wingdings" panose="05000000000000000000" pitchFamily="2" charset="2"/>
              <a:buChar char="§"/>
            </a:pPr>
            <a:r>
              <a:rPr lang="en-US" sz="2400" dirty="0"/>
              <a:t>List of triggers for RNT: 70 items</a:t>
            </a:r>
          </a:p>
          <a:p>
            <a:pPr marL="534988" indent="-534988" algn="just">
              <a:buFont typeface="Arial" panose="020B0604020202020204" pitchFamily="34" charset="0"/>
              <a:buNone/>
            </a:pPr>
            <a:r>
              <a:rPr lang="es-CO" dirty="0"/>
              <a:t> </a:t>
            </a:r>
          </a:p>
        </p:txBody>
      </p:sp>
    </p:spTree>
    <p:extLst>
      <p:ext uri="{BB962C8B-B14F-4D97-AF65-F5344CB8AC3E}">
        <p14:creationId xmlns:p14="http://schemas.microsoft.com/office/powerpoint/2010/main" val="98270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sp>
        <p:nvSpPr>
          <p:cNvPr id="5" name="object 14">
            <a:extLst>
              <a:ext uri="{FF2B5EF4-FFF2-40B4-BE49-F238E27FC236}">
                <a16:creationId xmlns:a16="http://schemas.microsoft.com/office/drawing/2014/main" id="{913DF88F-66C1-413E-A510-725D76EE012B}"/>
              </a:ext>
            </a:extLst>
          </p:cNvPr>
          <p:cNvSpPr/>
          <p:nvPr/>
        </p:nvSpPr>
        <p:spPr>
          <a:xfrm>
            <a:off x="685800" y="1433377"/>
            <a:ext cx="5188379" cy="2540702"/>
          </a:xfrm>
          <a:prstGeom prst="rect">
            <a:avLst/>
          </a:prstGeom>
          <a:blipFill>
            <a:blip r:embed="rId3" cstate="print"/>
            <a:stretch>
              <a:fillRect/>
            </a:stretch>
          </a:blipFill>
        </p:spPr>
        <p:txBody>
          <a:bodyPr wrap="square" lIns="0" tIns="0" rIns="0" bIns="0" rtlCol="0"/>
          <a:lstStyle/>
          <a:p>
            <a:endParaRPr/>
          </a:p>
        </p:txBody>
      </p:sp>
      <p:sp>
        <p:nvSpPr>
          <p:cNvPr id="7" name="object 15">
            <a:extLst>
              <a:ext uri="{FF2B5EF4-FFF2-40B4-BE49-F238E27FC236}">
                <a16:creationId xmlns:a16="http://schemas.microsoft.com/office/drawing/2014/main" id="{F2750F22-A88C-4D7E-8E32-B963DDC2F9CC}"/>
              </a:ext>
            </a:extLst>
          </p:cNvPr>
          <p:cNvSpPr/>
          <p:nvPr/>
        </p:nvSpPr>
        <p:spPr>
          <a:xfrm>
            <a:off x="6611569" y="1427362"/>
            <a:ext cx="4801864" cy="2540703"/>
          </a:xfrm>
          <a:prstGeom prst="rect">
            <a:avLst/>
          </a:prstGeom>
          <a:blipFill>
            <a:blip r:embed="rId4" cstate="print"/>
            <a:stretch>
              <a:fillRect/>
            </a:stretch>
          </a:blipFill>
        </p:spPr>
        <p:txBody>
          <a:bodyPr wrap="square" lIns="0" tIns="0" rIns="0" bIns="0" rtlCol="0"/>
          <a:lstStyle/>
          <a:p>
            <a:endParaRPr/>
          </a:p>
        </p:txBody>
      </p:sp>
      <p:sp>
        <p:nvSpPr>
          <p:cNvPr id="9" name="object 16">
            <a:extLst>
              <a:ext uri="{FF2B5EF4-FFF2-40B4-BE49-F238E27FC236}">
                <a16:creationId xmlns:a16="http://schemas.microsoft.com/office/drawing/2014/main" id="{EB3F379B-03CD-4068-8EF1-426955E17E70}"/>
              </a:ext>
            </a:extLst>
          </p:cNvPr>
          <p:cNvSpPr/>
          <p:nvPr/>
        </p:nvSpPr>
        <p:spPr>
          <a:xfrm>
            <a:off x="3695068" y="4150658"/>
            <a:ext cx="4801864" cy="2540703"/>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0202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sp>
        <p:nvSpPr>
          <p:cNvPr id="5" name="object 14">
            <a:extLst>
              <a:ext uri="{FF2B5EF4-FFF2-40B4-BE49-F238E27FC236}">
                <a16:creationId xmlns:a16="http://schemas.microsoft.com/office/drawing/2014/main" id="{913DF88F-66C1-413E-A510-725D76EE012B}"/>
              </a:ext>
            </a:extLst>
          </p:cNvPr>
          <p:cNvSpPr/>
          <p:nvPr/>
        </p:nvSpPr>
        <p:spPr>
          <a:xfrm>
            <a:off x="685800" y="1433377"/>
            <a:ext cx="5188379" cy="2540702"/>
          </a:xfrm>
          <a:prstGeom prst="rect">
            <a:avLst/>
          </a:prstGeom>
          <a:blipFill>
            <a:blip r:embed="rId3" cstate="print"/>
            <a:stretch>
              <a:fillRect/>
            </a:stretch>
          </a:blipFill>
        </p:spPr>
        <p:txBody>
          <a:bodyPr wrap="square" lIns="0" tIns="0" rIns="0" bIns="0" rtlCol="0"/>
          <a:lstStyle/>
          <a:p>
            <a:endParaRPr/>
          </a:p>
        </p:txBody>
      </p:sp>
      <p:sp>
        <p:nvSpPr>
          <p:cNvPr id="7" name="object 15">
            <a:extLst>
              <a:ext uri="{FF2B5EF4-FFF2-40B4-BE49-F238E27FC236}">
                <a16:creationId xmlns:a16="http://schemas.microsoft.com/office/drawing/2014/main" id="{F2750F22-A88C-4D7E-8E32-B963DDC2F9CC}"/>
              </a:ext>
            </a:extLst>
          </p:cNvPr>
          <p:cNvSpPr/>
          <p:nvPr/>
        </p:nvSpPr>
        <p:spPr>
          <a:xfrm>
            <a:off x="6611569" y="1427362"/>
            <a:ext cx="4801864" cy="2540703"/>
          </a:xfrm>
          <a:prstGeom prst="rect">
            <a:avLst/>
          </a:prstGeom>
          <a:blipFill>
            <a:blip r:embed="rId4" cstate="print"/>
            <a:stretch>
              <a:fillRect/>
            </a:stretch>
          </a:blipFill>
        </p:spPr>
        <p:txBody>
          <a:bodyPr wrap="square" lIns="0" tIns="0" rIns="0" bIns="0" rtlCol="0"/>
          <a:lstStyle/>
          <a:p>
            <a:endParaRPr/>
          </a:p>
        </p:txBody>
      </p:sp>
      <p:sp>
        <p:nvSpPr>
          <p:cNvPr id="9" name="object 16">
            <a:extLst>
              <a:ext uri="{FF2B5EF4-FFF2-40B4-BE49-F238E27FC236}">
                <a16:creationId xmlns:a16="http://schemas.microsoft.com/office/drawing/2014/main" id="{EB3F379B-03CD-4068-8EF1-426955E17E70}"/>
              </a:ext>
            </a:extLst>
          </p:cNvPr>
          <p:cNvSpPr/>
          <p:nvPr/>
        </p:nvSpPr>
        <p:spPr>
          <a:xfrm>
            <a:off x="3695068" y="4150658"/>
            <a:ext cx="4801864" cy="2540703"/>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3823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sp>
        <p:nvSpPr>
          <p:cNvPr id="5" name="object 14">
            <a:extLst>
              <a:ext uri="{FF2B5EF4-FFF2-40B4-BE49-F238E27FC236}">
                <a16:creationId xmlns:a16="http://schemas.microsoft.com/office/drawing/2014/main" id="{913DF88F-66C1-413E-A510-725D76EE012B}"/>
              </a:ext>
            </a:extLst>
          </p:cNvPr>
          <p:cNvSpPr/>
          <p:nvPr/>
        </p:nvSpPr>
        <p:spPr>
          <a:xfrm>
            <a:off x="685800" y="1433377"/>
            <a:ext cx="5188379" cy="2540702"/>
          </a:xfrm>
          <a:prstGeom prst="rect">
            <a:avLst/>
          </a:prstGeom>
          <a:blipFill>
            <a:blip r:embed="rId3" cstate="print"/>
            <a:stretch>
              <a:fillRect/>
            </a:stretch>
          </a:blipFill>
        </p:spPr>
        <p:txBody>
          <a:bodyPr wrap="square" lIns="0" tIns="0" rIns="0" bIns="0" rtlCol="0"/>
          <a:lstStyle/>
          <a:p>
            <a:endParaRPr/>
          </a:p>
        </p:txBody>
      </p:sp>
      <p:sp>
        <p:nvSpPr>
          <p:cNvPr id="7" name="object 15">
            <a:extLst>
              <a:ext uri="{FF2B5EF4-FFF2-40B4-BE49-F238E27FC236}">
                <a16:creationId xmlns:a16="http://schemas.microsoft.com/office/drawing/2014/main" id="{F2750F22-A88C-4D7E-8E32-B963DDC2F9CC}"/>
              </a:ext>
            </a:extLst>
          </p:cNvPr>
          <p:cNvSpPr/>
          <p:nvPr/>
        </p:nvSpPr>
        <p:spPr>
          <a:xfrm>
            <a:off x="6611569" y="1427362"/>
            <a:ext cx="4801864" cy="2540703"/>
          </a:xfrm>
          <a:prstGeom prst="rect">
            <a:avLst/>
          </a:prstGeom>
          <a:blipFill>
            <a:blip r:embed="rId4" cstate="print"/>
            <a:stretch>
              <a:fillRect/>
            </a:stretch>
          </a:blipFill>
        </p:spPr>
        <p:txBody>
          <a:bodyPr wrap="square" lIns="0" tIns="0" rIns="0" bIns="0" rtlCol="0"/>
          <a:lstStyle/>
          <a:p>
            <a:endParaRPr/>
          </a:p>
        </p:txBody>
      </p:sp>
      <p:sp>
        <p:nvSpPr>
          <p:cNvPr id="9" name="object 16">
            <a:extLst>
              <a:ext uri="{FF2B5EF4-FFF2-40B4-BE49-F238E27FC236}">
                <a16:creationId xmlns:a16="http://schemas.microsoft.com/office/drawing/2014/main" id="{EB3F379B-03CD-4068-8EF1-426955E17E70}"/>
              </a:ext>
            </a:extLst>
          </p:cNvPr>
          <p:cNvSpPr/>
          <p:nvPr/>
        </p:nvSpPr>
        <p:spPr>
          <a:xfrm>
            <a:off x="3695068" y="4150658"/>
            <a:ext cx="4801864" cy="2540703"/>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2173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sp>
        <p:nvSpPr>
          <p:cNvPr id="5" name="object 14">
            <a:extLst>
              <a:ext uri="{FF2B5EF4-FFF2-40B4-BE49-F238E27FC236}">
                <a16:creationId xmlns:a16="http://schemas.microsoft.com/office/drawing/2014/main" id="{913DF88F-66C1-413E-A510-725D76EE012B}"/>
              </a:ext>
            </a:extLst>
          </p:cNvPr>
          <p:cNvSpPr/>
          <p:nvPr/>
        </p:nvSpPr>
        <p:spPr>
          <a:xfrm>
            <a:off x="685800" y="1433377"/>
            <a:ext cx="5188379" cy="2540702"/>
          </a:xfrm>
          <a:prstGeom prst="rect">
            <a:avLst/>
          </a:prstGeom>
          <a:blipFill>
            <a:blip r:embed="rId3" cstate="print"/>
            <a:stretch>
              <a:fillRect/>
            </a:stretch>
          </a:blipFill>
        </p:spPr>
        <p:txBody>
          <a:bodyPr wrap="square" lIns="0" tIns="0" rIns="0" bIns="0" rtlCol="0"/>
          <a:lstStyle/>
          <a:p>
            <a:endParaRPr/>
          </a:p>
        </p:txBody>
      </p:sp>
      <p:sp>
        <p:nvSpPr>
          <p:cNvPr id="7" name="object 15">
            <a:extLst>
              <a:ext uri="{FF2B5EF4-FFF2-40B4-BE49-F238E27FC236}">
                <a16:creationId xmlns:a16="http://schemas.microsoft.com/office/drawing/2014/main" id="{F2750F22-A88C-4D7E-8E32-B963DDC2F9CC}"/>
              </a:ext>
            </a:extLst>
          </p:cNvPr>
          <p:cNvSpPr/>
          <p:nvPr/>
        </p:nvSpPr>
        <p:spPr>
          <a:xfrm>
            <a:off x="6611569" y="1427362"/>
            <a:ext cx="4801864" cy="2540703"/>
          </a:xfrm>
          <a:prstGeom prst="rect">
            <a:avLst/>
          </a:prstGeom>
          <a:blipFill>
            <a:blip r:embed="rId4" cstate="print"/>
            <a:stretch>
              <a:fillRect/>
            </a:stretch>
          </a:blipFill>
        </p:spPr>
        <p:txBody>
          <a:bodyPr wrap="square" lIns="0" tIns="0" rIns="0" bIns="0" rtlCol="0"/>
          <a:lstStyle/>
          <a:p>
            <a:endParaRPr/>
          </a:p>
        </p:txBody>
      </p:sp>
      <p:sp>
        <p:nvSpPr>
          <p:cNvPr id="9" name="object 16">
            <a:extLst>
              <a:ext uri="{FF2B5EF4-FFF2-40B4-BE49-F238E27FC236}">
                <a16:creationId xmlns:a16="http://schemas.microsoft.com/office/drawing/2014/main" id="{EB3F379B-03CD-4068-8EF1-426955E17E70}"/>
              </a:ext>
            </a:extLst>
          </p:cNvPr>
          <p:cNvSpPr/>
          <p:nvPr/>
        </p:nvSpPr>
        <p:spPr>
          <a:xfrm>
            <a:off x="3695068" y="4150658"/>
            <a:ext cx="4801864" cy="2540703"/>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63514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13A6D9-CF5E-4BD5-9B9F-D6033E5237BD}"/>
              </a:ext>
            </a:extLst>
          </p:cNvPr>
          <p:cNvPicPr>
            <a:picLocks noChangeAspect="1"/>
          </p:cNvPicPr>
          <p:nvPr/>
        </p:nvPicPr>
        <p:blipFill rotWithShape="1">
          <a:blip r:embed="rId3"/>
          <a:srcRect l="5903" t="19291" r="61227" b="37358"/>
          <a:stretch/>
        </p:blipFill>
        <p:spPr>
          <a:xfrm>
            <a:off x="1078917" y="1362049"/>
            <a:ext cx="6987397" cy="5183742"/>
          </a:xfrm>
          <a:prstGeom prst="rect">
            <a:avLst/>
          </a:prstGeom>
        </p:spPr>
      </p:pic>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spTree>
    <p:extLst>
      <p:ext uri="{BB962C8B-B14F-4D97-AF65-F5344CB8AC3E}">
        <p14:creationId xmlns:p14="http://schemas.microsoft.com/office/powerpoint/2010/main" val="33040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5F63EF-79B5-4316-A25A-ADE11F81D41C}"/>
              </a:ext>
            </a:extLst>
          </p:cNvPr>
          <p:cNvSpPr>
            <a:spLocks noGrp="1"/>
          </p:cNvSpPr>
          <p:nvPr>
            <p:ph type="ctrTitle"/>
          </p:nvPr>
        </p:nvSpPr>
        <p:spPr/>
        <p:txBody>
          <a:bodyPr>
            <a:noAutofit/>
          </a:bodyPr>
          <a:lstStyle/>
          <a:p>
            <a:r>
              <a:rPr lang="en-US" sz="5400" b="1" cap="none" dirty="0"/>
              <a:t>Interfacing research on Clinical RFT and ACT: The case of RNT-focused ACT</a:t>
            </a:r>
            <a:endParaRPr lang="es-CO" sz="5400" b="1" cap="none" dirty="0"/>
          </a:p>
        </p:txBody>
      </p:sp>
      <p:sp>
        <p:nvSpPr>
          <p:cNvPr id="3" name="Subtítulo 2">
            <a:extLst>
              <a:ext uri="{FF2B5EF4-FFF2-40B4-BE49-F238E27FC236}">
                <a16:creationId xmlns:a16="http://schemas.microsoft.com/office/drawing/2014/main" id="{46D752BF-8742-44A2-B3B6-F98DCA988490}"/>
              </a:ext>
            </a:extLst>
          </p:cNvPr>
          <p:cNvSpPr>
            <a:spLocks noGrp="1"/>
          </p:cNvSpPr>
          <p:nvPr>
            <p:ph type="subTitle" idx="1"/>
          </p:nvPr>
        </p:nvSpPr>
        <p:spPr>
          <a:xfrm>
            <a:off x="1774424" y="4241656"/>
            <a:ext cx="8637072" cy="1701944"/>
          </a:xfrm>
        </p:spPr>
        <p:txBody>
          <a:bodyPr>
            <a:normAutofit/>
          </a:bodyPr>
          <a:lstStyle/>
          <a:p>
            <a:pPr>
              <a:lnSpc>
                <a:spcPct val="100000"/>
              </a:lnSpc>
            </a:pPr>
            <a:r>
              <a:rPr lang="es-ES" sz="2400" cap="none" dirty="0"/>
              <a:t>Francisco J. Ruiz</a:t>
            </a:r>
          </a:p>
          <a:p>
            <a:pPr>
              <a:lnSpc>
                <a:spcPct val="100000"/>
              </a:lnSpc>
            </a:pPr>
            <a:r>
              <a:rPr lang="es-ES" sz="2400" cap="none" dirty="0"/>
              <a:t>Fundación Universitaria Konrad Lorenz</a:t>
            </a:r>
          </a:p>
        </p:txBody>
      </p:sp>
    </p:spTree>
    <p:extLst>
      <p:ext uri="{BB962C8B-B14F-4D97-AF65-F5344CB8AC3E}">
        <p14:creationId xmlns:p14="http://schemas.microsoft.com/office/powerpoint/2010/main" val="403146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94321D11-973A-46DD-B993-B15EDD2F7252}"/>
              </a:ext>
            </a:extLst>
          </p:cNvPr>
          <p:cNvPicPr>
            <a:picLocks noChangeAspect="1"/>
          </p:cNvPicPr>
          <p:nvPr/>
        </p:nvPicPr>
        <p:blipFill rotWithShape="1">
          <a:blip r:embed="rId3"/>
          <a:srcRect l="41011" t="31915" r="27193" b="38364"/>
          <a:stretch/>
        </p:blipFill>
        <p:spPr>
          <a:xfrm>
            <a:off x="2319350" y="1362048"/>
            <a:ext cx="7553300" cy="3971376"/>
          </a:xfrm>
          <a:prstGeom prst="rect">
            <a:avLst/>
          </a:prstGeom>
        </p:spPr>
      </p:pic>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sp>
        <p:nvSpPr>
          <p:cNvPr id="6" name="Marcador de contenido 2">
            <a:extLst>
              <a:ext uri="{FF2B5EF4-FFF2-40B4-BE49-F238E27FC236}">
                <a16:creationId xmlns:a16="http://schemas.microsoft.com/office/drawing/2014/main" id="{B090235A-A424-436F-9931-A2998C8587F6}"/>
              </a:ext>
            </a:extLst>
          </p:cNvPr>
          <p:cNvSpPr txBox="1">
            <a:spLocks/>
          </p:cNvSpPr>
          <p:nvPr/>
        </p:nvSpPr>
        <p:spPr>
          <a:xfrm>
            <a:off x="838199" y="5408798"/>
            <a:ext cx="10929257" cy="1049236"/>
          </a:xfrm>
          <a:prstGeom prst="rect">
            <a:avLst/>
          </a:prstGeom>
          <a:solidFill>
            <a:schemeClr val="accent5"/>
          </a:solidFill>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lnSpc>
                <a:spcPct val="100000"/>
              </a:lnSpc>
              <a:buFont typeface="Wingdings" panose="05000000000000000000" pitchFamily="2" charset="2"/>
              <a:buChar char="ü"/>
            </a:pPr>
            <a:r>
              <a:rPr lang="en-US" sz="2400" dirty="0"/>
              <a:t>Participants who selected </a:t>
            </a:r>
            <a:r>
              <a:rPr lang="en-US" sz="2400" b="1" u="sng" dirty="0"/>
              <a:t>comparison</a:t>
            </a:r>
            <a:r>
              <a:rPr lang="en-US" sz="2400" dirty="0"/>
              <a:t> had </a:t>
            </a:r>
            <a:r>
              <a:rPr lang="en-US" sz="2400" b="1" u="sng" dirty="0"/>
              <a:t>low scores</a:t>
            </a:r>
            <a:r>
              <a:rPr lang="en-US" sz="2400" dirty="0"/>
              <a:t> on RNT-related measures</a:t>
            </a:r>
          </a:p>
          <a:p>
            <a:pPr algn="just">
              <a:lnSpc>
                <a:spcPct val="100000"/>
              </a:lnSpc>
              <a:buFont typeface="Wingdings" panose="05000000000000000000" pitchFamily="2" charset="2"/>
              <a:buChar char="ü"/>
            </a:pPr>
            <a:r>
              <a:rPr lang="en-US" sz="2400" dirty="0"/>
              <a:t>Participants who selected </a:t>
            </a:r>
            <a:r>
              <a:rPr lang="en-US" sz="2400" b="1" u="sng" dirty="0"/>
              <a:t>hierarchy</a:t>
            </a:r>
            <a:r>
              <a:rPr lang="en-US" sz="2400" dirty="0"/>
              <a:t> had </a:t>
            </a:r>
            <a:r>
              <a:rPr lang="en-US" sz="2400" b="1" u="sng" dirty="0"/>
              <a:t>average scores</a:t>
            </a:r>
            <a:r>
              <a:rPr lang="en-US" sz="2400" dirty="0"/>
              <a:t> on RNT-related measures</a:t>
            </a:r>
          </a:p>
        </p:txBody>
      </p:sp>
    </p:spTree>
    <p:extLst>
      <p:ext uri="{BB962C8B-B14F-4D97-AF65-F5344CB8AC3E}">
        <p14:creationId xmlns:p14="http://schemas.microsoft.com/office/powerpoint/2010/main" val="62232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graphicFrame>
        <p:nvGraphicFramePr>
          <p:cNvPr id="2" name="Tabla 1">
            <a:extLst>
              <a:ext uri="{FF2B5EF4-FFF2-40B4-BE49-F238E27FC236}">
                <a16:creationId xmlns:a16="http://schemas.microsoft.com/office/drawing/2014/main" id="{F391CF56-5251-4CAD-9D54-273B1F7976E2}"/>
              </a:ext>
            </a:extLst>
          </p:cNvPr>
          <p:cNvGraphicFramePr>
            <a:graphicFrameLocks noGrp="1"/>
          </p:cNvGraphicFramePr>
          <p:nvPr>
            <p:extLst>
              <p:ext uri="{D42A27DB-BD31-4B8C-83A1-F6EECF244321}">
                <p14:modId xmlns:p14="http://schemas.microsoft.com/office/powerpoint/2010/main" val="4044321264"/>
              </p:ext>
            </p:extLst>
          </p:nvPr>
        </p:nvGraphicFramePr>
        <p:xfrm>
          <a:off x="560686" y="1596391"/>
          <a:ext cx="11356331" cy="4759960"/>
        </p:xfrm>
        <a:graphic>
          <a:graphicData uri="http://schemas.openxmlformats.org/drawingml/2006/table">
            <a:tbl>
              <a:tblPr firstRow="1" bandRow="1">
                <a:tableStyleId>{5C22544A-7EE6-4342-B048-85BDC9FD1C3A}</a:tableStyleId>
              </a:tblPr>
              <a:tblGrid>
                <a:gridCol w="2529206">
                  <a:extLst>
                    <a:ext uri="{9D8B030D-6E8A-4147-A177-3AD203B41FA5}">
                      <a16:colId xmlns:a16="http://schemas.microsoft.com/office/drawing/2014/main" val="678333938"/>
                    </a:ext>
                  </a:extLst>
                </a:gridCol>
                <a:gridCol w="7086529">
                  <a:extLst>
                    <a:ext uri="{9D8B030D-6E8A-4147-A177-3AD203B41FA5}">
                      <a16:colId xmlns:a16="http://schemas.microsoft.com/office/drawing/2014/main" val="2593169336"/>
                    </a:ext>
                  </a:extLst>
                </a:gridCol>
                <a:gridCol w="1740596">
                  <a:extLst>
                    <a:ext uri="{9D8B030D-6E8A-4147-A177-3AD203B41FA5}">
                      <a16:colId xmlns:a16="http://schemas.microsoft.com/office/drawing/2014/main" val="1585890907"/>
                    </a:ext>
                  </a:extLst>
                </a:gridCol>
              </a:tblGrid>
              <a:tr h="0">
                <a:tc>
                  <a:txBody>
                    <a:bodyPr/>
                    <a:lstStyle/>
                    <a:p>
                      <a:r>
                        <a:rPr lang="en-US" sz="1800" dirty="0"/>
                        <a:t>Category</a:t>
                      </a:r>
                    </a:p>
                  </a:txBody>
                  <a:tcPr/>
                </a:tc>
                <a:tc>
                  <a:txBody>
                    <a:bodyPr/>
                    <a:lstStyle/>
                    <a:p>
                      <a:r>
                        <a:rPr lang="en-US" sz="1800" dirty="0"/>
                        <a:t>Meaning</a:t>
                      </a:r>
                    </a:p>
                  </a:txBody>
                  <a:tcPr/>
                </a:tc>
                <a:tc>
                  <a:txBody>
                    <a:bodyPr/>
                    <a:lstStyle/>
                    <a:p>
                      <a:r>
                        <a:rPr lang="en-US" sz="1800" dirty="0"/>
                        <a:t>% of participants</a:t>
                      </a:r>
                    </a:p>
                  </a:txBody>
                  <a:tcPr/>
                </a:tc>
                <a:extLst>
                  <a:ext uri="{0D108BD9-81ED-4DB2-BD59-A6C34878D82A}">
                    <a16:rowId xmlns:a16="http://schemas.microsoft.com/office/drawing/2014/main" val="3666719403"/>
                  </a:ext>
                </a:extLst>
              </a:tr>
              <a:tr h="447883">
                <a:tc>
                  <a:txBody>
                    <a:bodyPr/>
                    <a:lstStyle/>
                    <a:p>
                      <a:r>
                        <a:rPr lang="en-US" sz="1800" dirty="0"/>
                        <a:t>Failure</a:t>
                      </a:r>
                    </a:p>
                  </a:txBody>
                  <a:tcPr/>
                </a:tc>
                <a:tc>
                  <a:txBody>
                    <a:bodyPr/>
                    <a:lstStyle/>
                    <a:p>
                      <a:r>
                        <a:rPr lang="en-US" sz="1800" dirty="0"/>
                        <a:t>Fear of failing in important goals, feelings of being a failure, not having confidence in oneself, blaming oneself for committing errors</a:t>
                      </a:r>
                    </a:p>
                  </a:txBody>
                  <a:tcPr/>
                </a:tc>
                <a:tc>
                  <a:txBody>
                    <a:bodyPr/>
                    <a:lstStyle/>
                    <a:p>
                      <a:r>
                        <a:rPr lang="en-US" sz="1800" dirty="0"/>
                        <a:t>56.6%</a:t>
                      </a:r>
                    </a:p>
                  </a:txBody>
                  <a:tcPr/>
                </a:tc>
                <a:extLst>
                  <a:ext uri="{0D108BD9-81ED-4DB2-BD59-A6C34878D82A}">
                    <a16:rowId xmlns:a16="http://schemas.microsoft.com/office/drawing/2014/main" val="3174206701"/>
                  </a:ext>
                </a:extLst>
              </a:tr>
              <a:tr h="370840">
                <a:tc>
                  <a:txBody>
                    <a:bodyPr/>
                    <a:lstStyle/>
                    <a:p>
                      <a:r>
                        <a:rPr lang="en-US" sz="1800" dirty="0"/>
                        <a:t>Loneliness/Social criticism</a:t>
                      </a:r>
                    </a:p>
                  </a:txBody>
                  <a:tcPr/>
                </a:tc>
                <a:tc>
                  <a:txBody>
                    <a:bodyPr/>
                    <a:lstStyle/>
                    <a:p>
                      <a:r>
                        <a:rPr lang="en-US" sz="1800" dirty="0"/>
                        <a:t>Fear of being alone, feelings of being alone, fear of criticisms, thinking about what others think about one</a:t>
                      </a:r>
                    </a:p>
                  </a:txBody>
                  <a:tcPr/>
                </a:tc>
                <a:tc>
                  <a:txBody>
                    <a:bodyPr/>
                    <a:lstStyle/>
                    <a:p>
                      <a:r>
                        <a:rPr lang="en-US" sz="1800" dirty="0"/>
                        <a:t>19.2%</a:t>
                      </a:r>
                    </a:p>
                  </a:txBody>
                  <a:tcPr/>
                </a:tc>
                <a:extLst>
                  <a:ext uri="{0D108BD9-81ED-4DB2-BD59-A6C34878D82A}">
                    <a16:rowId xmlns:a16="http://schemas.microsoft.com/office/drawing/2014/main" val="2378402457"/>
                  </a:ext>
                </a:extLst>
              </a:tr>
              <a:tr h="370840">
                <a:tc>
                  <a:txBody>
                    <a:bodyPr/>
                    <a:lstStyle/>
                    <a:p>
                      <a:r>
                        <a:rPr lang="en-US" sz="1800" dirty="0"/>
                        <a:t>World/Life is unfair</a:t>
                      </a:r>
                    </a:p>
                  </a:txBody>
                  <a:tcPr/>
                </a:tc>
                <a:tc>
                  <a:txBody>
                    <a:bodyPr/>
                    <a:lstStyle/>
                    <a:p>
                      <a:r>
                        <a:rPr lang="en-US" sz="1800" dirty="0"/>
                        <a:t>Feeling that things should be or work differently, feeling of being mistreated or hurt by others</a:t>
                      </a:r>
                    </a:p>
                  </a:txBody>
                  <a:tcPr/>
                </a:tc>
                <a:tc>
                  <a:txBody>
                    <a:bodyPr/>
                    <a:lstStyle/>
                    <a:p>
                      <a:r>
                        <a:rPr lang="en-US" sz="1800" dirty="0"/>
                        <a:t>8.1%</a:t>
                      </a:r>
                    </a:p>
                  </a:txBody>
                  <a:tcPr/>
                </a:tc>
                <a:extLst>
                  <a:ext uri="{0D108BD9-81ED-4DB2-BD59-A6C34878D82A}">
                    <a16:rowId xmlns:a16="http://schemas.microsoft.com/office/drawing/2014/main" val="2650125671"/>
                  </a:ext>
                </a:extLst>
              </a:tr>
              <a:tr h="370840">
                <a:tc>
                  <a:txBody>
                    <a:bodyPr/>
                    <a:lstStyle/>
                    <a:p>
                      <a:r>
                        <a:rPr lang="en-US" sz="1800" dirty="0"/>
                        <a:t>Fear of thoughts/emotions/madness</a:t>
                      </a:r>
                    </a:p>
                  </a:txBody>
                  <a:tcPr/>
                </a:tc>
                <a:tc>
                  <a:txBody>
                    <a:bodyPr/>
                    <a:lstStyle/>
                    <a:p>
                      <a:r>
                        <a:rPr lang="en-US" sz="1800" dirty="0"/>
                        <a:t>Fear of some feelings and thoughts, fear of losing control and going mad</a:t>
                      </a:r>
                    </a:p>
                  </a:txBody>
                  <a:tcPr/>
                </a:tc>
                <a:tc>
                  <a:txBody>
                    <a:bodyPr/>
                    <a:lstStyle/>
                    <a:p>
                      <a:r>
                        <a:rPr lang="en-US" sz="1800" dirty="0"/>
                        <a:t>12.1%</a:t>
                      </a:r>
                    </a:p>
                  </a:txBody>
                  <a:tcPr/>
                </a:tc>
                <a:extLst>
                  <a:ext uri="{0D108BD9-81ED-4DB2-BD59-A6C34878D82A}">
                    <a16:rowId xmlns:a16="http://schemas.microsoft.com/office/drawing/2014/main" val="2600112540"/>
                  </a:ext>
                </a:extLst>
              </a:tr>
              <a:tr h="370840">
                <a:tc>
                  <a:txBody>
                    <a:bodyPr/>
                    <a:lstStyle/>
                    <a:p>
                      <a:r>
                        <a:rPr lang="en-US" sz="1800" dirty="0"/>
                        <a:t>Need to control/perfection</a:t>
                      </a:r>
                    </a:p>
                  </a:txBody>
                  <a:tcPr/>
                </a:tc>
                <a:tc>
                  <a:txBody>
                    <a:bodyPr/>
                    <a:lstStyle/>
                    <a:p>
                      <a:r>
                        <a:rPr lang="en-US" sz="1800" dirty="0"/>
                        <a:t>Needing to have everything under control, intolerance of uncertainty, needing to be perfect or everything to be perfect</a:t>
                      </a:r>
                    </a:p>
                  </a:txBody>
                  <a:tcPr/>
                </a:tc>
                <a:tc>
                  <a:txBody>
                    <a:bodyPr/>
                    <a:lstStyle/>
                    <a:p>
                      <a:r>
                        <a:rPr lang="en-US" sz="1800" dirty="0"/>
                        <a:t>9.1%</a:t>
                      </a:r>
                    </a:p>
                  </a:txBody>
                  <a:tcPr/>
                </a:tc>
                <a:extLst>
                  <a:ext uri="{0D108BD9-81ED-4DB2-BD59-A6C34878D82A}">
                    <a16:rowId xmlns:a16="http://schemas.microsoft.com/office/drawing/2014/main" val="2545855935"/>
                  </a:ext>
                </a:extLst>
              </a:tr>
              <a:tr h="370840">
                <a:tc>
                  <a:txBody>
                    <a:bodyPr/>
                    <a:lstStyle/>
                    <a:p>
                      <a:r>
                        <a:rPr lang="en-US" sz="1800" dirty="0"/>
                        <a:t>Fear of death/illness</a:t>
                      </a:r>
                    </a:p>
                  </a:txBody>
                  <a:tcPr/>
                </a:tc>
                <a:tc>
                  <a:txBody>
                    <a:bodyPr/>
                    <a:lstStyle/>
                    <a:p>
                      <a:r>
                        <a:rPr lang="en-US" sz="1800" dirty="0"/>
                        <a:t>Fear of one’s own or beloved one’s death or illness</a:t>
                      </a:r>
                    </a:p>
                  </a:txBody>
                  <a:tcPr/>
                </a:tc>
                <a:tc>
                  <a:txBody>
                    <a:bodyPr/>
                    <a:lstStyle/>
                    <a:p>
                      <a:r>
                        <a:rPr lang="en-US" sz="1800" dirty="0"/>
                        <a:t>8.1%</a:t>
                      </a:r>
                    </a:p>
                  </a:txBody>
                  <a:tcPr/>
                </a:tc>
                <a:extLst>
                  <a:ext uri="{0D108BD9-81ED-4DB2-BD59-A6C34878D82A}">
                    <a16:rowId xmlns:a16="http://schemas.microsoft.com/office/drawing/2014/main" val="1023390266"/>
                  </a:ext>
                </a:extLst>
              </a:tr>
            </a:tbl>
          </a:graphicData>
        </a:graphic>
      </p:graphicFrame>
    </p:spTree>
    <p:extLst>
      <p:ext uri="{BB962C8B-B14F-4D97-AF65-F5344CB8AC3E}">
        <p14:creationId xmlns:p14="http://schemas.microsoft.com/office/powerpoint/2010/main" val="3936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2E969917-3578-48FB-B7A8-6F83B0B72E91}"/>
              </a:ext>
            </a:extLst>
          </p:cNvPr>
          <p:cNvSpPr>
            <a:spLocks noGrp="1"/>
          </p:cNvSpPr>
          <p:nvPr>
            <p:ph idx="1"/>
          </p:nvPr>
        </p:nvSpPr>
        <p:spPr>
          <a:xfrm>
            <a:off x="1641359" y="1791446"/>
            <a:ext cx="4880211" cy="3945119"/>
          </a:xfrm>
        </p:spPr>
        <p:txBody>
          <a:bodyPr>
            <a:normAutofit/>
          </a:bodyPr>
          <a:lstStyle/>
          <a:p>
            <a:pPr>
              <a:buFont typeface="Wingdings" panose="05000000000000000000" pitchFamily="2" charset="2"/>
              <a:buChar char="§"/>
            </a:pPr>
            <a:r>
              <a:rPr lang="en-US" sz="2400" dirty="0"/>
              <a:t>Mental health and meaningful life: Pattern of behavior mainly under the control of hierarchical positive reinforcers</a:t>
            </a:r>
          </a:p>
          <a:p>
            <a:pPr>
              <a:buFont typeface="Wingdings" panose="05000000000000000000" pitchFamily="2" charset="2"/>
              <a:buChar char="§"/>
            </a:pPr>
            <a:r>
              <a:rPr lang="en-US" sz="2400" dirty="0"/>
              <a:t>Psychopathology: Pattern of behavior mainly under the control of hierarchical negative reinforcers.</a:t>
            </a:r>
          </a:p>
          <a:p>
            <a:pPr>
              <a:buFont typeface="Wingdings" panose="05000000000000000000" pitchFamily="2" charset="2"/>
              <a:buChar char="§"/>
            </a:pPr>
            <a:endParaRPr lang="en-US" sz="2400" dirty="0"/>
          </a:p>
          <a:p>
            <a:pPr>
              <a:buFont typeface="Wingdings" panose="05000000000000000000" pitchFamily="2" charset="2"/>
              <a:buChar char="ü"/>
            </a:pPr>
            <a:endParaRPr lang="es-CO" dirty="0"/>
          </a:p>
        </p:txBody>
      </p:sp>
      <p:sp>
        <p:nvSpPr>
          <p:cNvPr id="13" name="CuadroTexto 12">
            <a:extLst>
              <a:ext uri="{FF2B5EF4-FFF2-40B4-BE49-F238E27FC236}">
                <a16:creationId xmlns:a16="http://schemas.microsoft.com/office/drawing/2014/main" id="{6A8495EC-5EDB-4265-BDE7-4055295C38D6}"/>
              </a:ext>
            </a:extLst>
          </p:cNvPr>
          <p:cNvSpPr txBox="1"/>
          <p:nvPr/>
        </p:nvSpPr>
        <p:spPr>
          <a:xfrm>
            <a:off x="10266535" y="6627158"/>
            <a:ext cx="1923925" cy="230832"/>
          </a:xfrm>
          <a:prstGeom prst="rect">
            <a:avLst/>
          </a:prstGeom>
          <a:solidFill>
            <a:srgbClr val="000000"/>
          </a:solidFill>
        </p:spPr>
        <p:txBody>
          <a:bodyPr wrap="none" rtlCol="0">
            <a:spAutoFit/>
          </a:bodyPr>
          <a:lstStyle/>
          <a:p>
            <a:pPr algn="r">
              <a:spcAft>
                <a:spcPts val="600"/>
              </a:spcAft>
            </a:pPr>
            <a:r>
              <a:rPr lang="en-US" sz="900" dirty="0">
                <a:solidFill>
                  <a:srgbClr val="FFFFFF"/>
                </a:solidFill>
              </a:rPr>
              <a:t>Pictures under </a:t>
            </a:r>
            <a:r>
              <a:rPr lang="en-US" sz="900" dirty="0">
                <a:solidFill>
                  <a:srgbClr val="FFFFFF"/>
                </a:solidFill>
                <a:hlinkClick r:id="rId3" tooltip="https://creativecommons.org/licenses/by-sa/3.0/">
                  <a:extLst>
                    <a:ext uri="{A12FA001-AC4F-418D-AE19-62706E023703}">
                      <ahyp:hlinkClr xmlns:ahyp="http://schemas.microsoft.com/office/drawing/2018/hyperlinkcolor" val="tx"/>
                    </a:ext>
                  </a:extLst>
                </a:hlinkClick>
              </a:rPr>
              <a:t>CC BY-SA</a:t>
            </a:r>
            <a:r>
              <a:rPr lang="en-US" sz="900" dirty="0">
                <a:solidFill>
                  <a:srgbClr val="FFFFFF"/>
                </a:solidFill>
              </a:rPr>
              <a:t> license</a:t>
            </a:r>
          </a:p>
        </p:txBody>
      </p:sp>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5. Mental health and psychopathology: Symbolic positive vs. negative reinforcement</a:t>
            </a:r>
          </a:p>
        </p:txBody>
      </p:sp>
      <p:pic>
        <p:nvPicPr>
          <p:cNvPr id="3" name="Imagen 2" descr="Imagen que contiene texto&#10;&#10;Descripción generada con confianza muy alta">
            <a:extLst>
              <a:ext uri="{FF2B5EF4-FFF2-40B4-BE49-F238E27FC236}">
                <a16:creationId xmlns:a16="http://schemas.microsoft.com/office/drawing/2014/main" id="{225C827A-3444-4161-9A64-40037010CDA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10878" y="3898238"/>
            <a:ext cx="4113272" cy="2647919"/>
          </a:xfrm>
          <a:prstGeom prst="rect">
            <a:avLst/>
          </a:prstGeom>
          <a:solidFill>
            <a:schemeClr val="tx1">
              <a:lumMod val="75000"/>
            </a:schemeClr>
          </a:solidFill>
        </p:spPr>
      </p:pic>
      <p:pic>
        <p:nvPicPr>
          <p:cNvPr id="8" name="Imagen 7" descr="Imagen que contiene texto&#10;&#10;Descripción generada con confianza alta">
            <a:extLst>
              <a:ext uri="{FF2B5EF4-FFF2-40B4-BE49-F238E27FC236}">
                <a16:creationId xmlns:a16="http://schemas.microsoft.com/office/drawing/2014/main" id="{F4040320-DBBC-49E8-869E-139563CAF71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710878" y="1635802"/>
            <a:ext cx="4113271" cy="1972559"/>
          </a:xfrm>
          <a:prstGeom prst="rect">
            <a:avLst/>
          </a:prstGeom>
        </p:spPr>
      </p:pic>
    </p:spTree>
    <p:extLst>
      <p:ext uri="{BB962C8B-B14F-4D97-AF65-F5344CB8AC3E}">
        <p14:creationId xmlns:p14="http://schemas.microsoft.com/office/powerpoint/2010/main" val="51313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2E969917-3578-48FB-B7A8-6F83B0B72E91}"/>
              </a:ext>
            </a:extLst>
          </p:cNvPr>
          <p:cNvSpPr>
            <a:spLocks noGrp="1"/>
          </p:cNvSpPr>
          <p:nvPr>
            <p:ph idx="1"/>
          </p:nvPr>
        </p:nvSpPr>
        <p:spPr>
          <a:xfrm>
            <a:off x="1641359" y="1791446"/>
            <a:ext cx="3853649" cy="3945119"/>
          </a:xfrm>
        </p:spPr>
        <p:txBody>
          <a:bodyPr>
            <a:normAutofit/>
          </a:bodyPr>
          <a:lstStyle/>
          <a:p>
            <a:pPr>
              <a:buFont typeface="Wingdings" panose="05000000000000000000" pitchFamily="2" charset="2"/>
              <a:buChar char="§"/>
            </a:pPr>
            <a:r>
              <a:rPr lang="en-US" sz="2400" dirty="0"/>
              <a:t>Individuals learn to relate their behavior to the deictic “I”.</a:t>
            </a:r>
          </a:p>
          <a:p>
            <a:pPr>
              <a:buFont typeface="Wingdings" panose="05000000000000000000" pitchFamily="2" charset="2"/>
              <a:buChar char="§"/>
            </a:pPr>
            <a:r>
              <a:rPr lang="en-US" sz="2400" dirty="0"/>
              <a:t>The deictic “I” gradually becomes the symbolic locus that includes behaviors, roles, memories, etc. </a:t>
            </a:r>
          </a:p>
          <a:p>
            <a:pPr>
              <a:buFont typeface="Wingdings" panose="05000000000000000000" pitchFamily="2" charset="2"/>
              <a:buChar char="§"/>
            </a:pPr>
            <a:endParaRPr lang="en-US" sz="2400" dirty="0"/>
          </a:p>
          <a:p>
            <a:pPr>
              <a:buFont typeface="Wingdings" panose="05000000000000000000" pitchFamily="2" charset="2"/>
              <a:buChar char="ü"/>
            </a:pPr>
            <a:endParaRPr lang="es-CO" dirty="0"/>
          </a:p>
        </p:txBody>
      </p:sp>
      <p:sp>
        <p:nvSpPr>
          <p:cNvPr id="13" name="CuadroTexto 12">
            <a:extLst>
              <a:ext uri="{FF2B5EF4-FFF2-40B4-BE49-F238E27FC236}">
                <a16:creationId xmlns:a16="http://schemas.microsoft.com/office/drawing/2014/main" id="{6A8495EC-5EDB-4265-BDE7-4055295C38D6}"/>
              </a:ext>
            </a:extLst>
          </p:cNvPr>
          <p:cNvSpPr txBox="1"/>
          <p:nvPr/>
        </p:nvSpPr>
        <p:spPr>
          <a:xfrm>
            <a:off x="10266535" y="6627158"/>
            <a:ext cx="1923925" cy="230832"/>
          </a:xfrm>
          <a:prstGeom prst="rect">
            <a:avLst/>
          </a:prstGeom>
          <a:solidFill>
            <a:srgbClr val="000000"/>
          </a:solidFill>
        </p:spPr>
        <p:txBody>
          <a:bodyPr wrap="none" rtlCol="0">
            <a:spAutoFit/>
          </a:bodyPr>
          <a:lstStyle/>
          <a:p>
            <a:pPr algn="r">
              <a:spcAft>
                <a:spcPts val="600"/>
              </a:spcAft>
            </a:pPr>
            <a:r>
              <a:rPr lang="en-US" sz="900" dirty="0">
                <a:solidFill>
                  <a:srgbClr val="FFFFFF"/>
                </a:solidFill>
              </a:rPr>
              <a:t>Pictures under </a:t>
            </a:r>
            <a:r>
              <a:rPr lang="en-US" sz="900" dirty="0">
                <a:solidFill>
                  <a:srgbClr val="FFFFFF"/>
                </a:solidFill>
                <a:hlinkClick r:id="rId3" tooltip="https://creativecommons.org/licenses/by-sa/3.0/">
                  <a:extLst>
                    <a:ext uri="{A12FA001-AC4F-418D-AE19-62706E023703}">
                      <ahyp:hlinkClr xmlns:ahyp="http://schemas.microsoft.com/office/drawing/2018/hyperlinkcolor" val="tx"/>
                    </a:ext>
                  </a:extLst>
                </a:hlinkClick>
              </a:rPr>
              <a:t>CC BY-SA</a:t>
            </a:r>
            <a:r>
              <a:rPr lang="en-US" sz="900" dirty="0">
                <a:solidFill>
                  <a:srgbClr val="FFFFFF"/>
                </a:solidFill>
              </a:rPr>
              <a:t> license</a:t>
            </a:r>
          </a:p>
        </p:txBody>
      </p:sp>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6. Two forms of responding to own behavior</a:t>
            </a:r>
          </a:p>
        </p:txBody>
      </p:sp>
      <p:pic>
        <p:nvPicPr>
          <p:cNvPr id="15" name="Imagen 14">
            <a:extLst>
              <a:ext uri="{FF2B5EF4-FFF2-40B4-BE49-F238E27FC236}">
                <a16:creationId xmlns:a16="http://schemas.microsoft.com/office/drawing/2014/main" id="{BFA3AF24-CF22-4B16-8066-CB60BD3D87B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30687" y="2474519"/>
            <a:ext cx="4977624" cy="3733218"/>
          </a:xfrm>
          <a:prstGeom prst="rect">
            <a:avLst/>
          </a:prstGeom>
          <a:solidFill>
            <a:schemeClr val="tx2"/>
          </a:solidFill>
        </p:spPr>
      </p:pic>
    </p:spTree>
    <p:extLst>
      <p:ext uri="{BB962C8B-B14F-4D97-AF65-F5344CB8AC3E}">
        <p14:creationId xmlns:p14="http://schemas.microsoft.com/office/powerpoint/2010/main" val="3132263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6. Two forms of responding to own behavior</a:t>
            </a:r>
          </a:p>
        </p:txBody>
      </p:sp>
      <p:sp>
        <p:nvSpPr>
          <p:cNvPr id="3" name="Marcador de contenido 2">
            <a:extLst>
              <a:ext uri="{FF2B5EF4-FFF2-40B4-BE49-F238E27FC236}">
                <a16:creationId xmlns:a16="http://schemas.microsoft.com/office/drawing/2014/main" id="{70C61586-3A52-4DDD-A618-8620C248700C}"/>
              </a:ext>
            </a:extLst>
          </p:cNvPr>
          <p:cNvSpPr>
            <a:spLocks noGrp="1"/>
          </p:cNvSpPr>
          <p:nvPr>
            <p:ph idx="1"/>
          </p:nvPr>
        </p:nvSpPr>
        <p:spPr>
          <a:xfrm>
            <a:off x="975320" y="1463642"/>
            <a:ext cx="9291215" cy="3450613"/>
          </a:xfrm>
        </p:spPr>
        <p:txBody>
          <a:bodyPr>
            <a:normAutofit/>
          </a:bodyPr>
          <a:lstStyle/>
          <a:p>
            <a:pPr algn="just">
              <a:buFont typeface="Wingdings" panose="05000000000000000000" pitchFamily="2" charset="2"/>
              <a:buChar char="§"/>
            </a:pPr>
            <a:r>
              <a:rPr lang="en-US" sz="2400" dirty="0" err="1"/>
              <a:t>Törneke</a:t>
            </a:r>
            <a:r>
              <a:rPr lang="en-US" sz="2400" dirty="0"/>
              <a:t>, Luciano, Barnes-Holmes, and Bond (2016) identified two forms in which individuals respond to their ongoing behavior:</a:t>
            </a:r>
          </a:p>
          <a:p>
            <a:pPr marL="801688" indent="-266700" algn="just">
              <a:buFont typeface="Wingdings" panose="05000000000000000000" pitchFamily="2" charset="2"/>
              <a:buChar char="ü"/>
            </a:pPr>
            <a:r>
              <a:rPr lang="en-US" sz="2400" dirty="0"/>
              <a:t>In coordination with its discriminative functions. </a:t>
            </a:r>
          </a:p>
          <a:p>
            <a:pPr marL="801688" indent="-266700" algn="just">
              <a:buFont typeface="Wingdings" panose="05000000000000000000" pitchFamily="2" charset="2"/>
              <a:buChar char="ü"/>
            </a:pPr>
            <a:r>
              <a:rPr lang="en-US" sz="2400" dirty="0"/>
              <a:t>Framing behavior in hierarchy with the deictic “I”, which allows other sources of stimulus control to enter in the stage. </a:t>
            </a:r>
          </a:p>
        </p:txBody>
      </p:sp>
      <p:pic>
        <p:nvPicPr>
          <p:cNvPr id="2052" name="Picture 4" descr="Resultado de imagen para niklas torneke">
            <a:extLst>
              <a:ext uri="{FF2B5EF4-FFF2-40B4-BE49-F238E27FC236}">
                <a16:creationId xmlns:a16="http://schemas.microsoft.com/office/drawing/2014/main" id="{36A88B19-A425-444F-A77C-5D94B6CC6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62" r="11135" b="14648"/>
          <a:stretch/>
        </p:blipFill>
        <p:spPr bwMode="auto">
          <a:xfrm>
            <a:off x="8747186" y="4824237"/>
            <a:ext cx="1350450" cy="17623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carmen luciano">
            <a:extLst>
              <a:ext uri="{FF2B5EF4-FFF2-40B4-BE49-F238E27FC236}">
                <a16:creationId xmlns:a16="http://schemas.microsoft.com/office/drawing/2014/main" id="{1D0BF31C-7B4D-4882-9282-4E1415AD2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6535" y="4820399"/>
            <a:ext cx="1318740" cy="176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924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7. Definition of psychological flexibility in RFT terms</a:t>
            </a:r>
          </a:p>
        </p:txBody>
      </p:sp>
      <p:sp>
        <p:nvSpPr>
          <p:cNvPr id="6" name="Rectángulo 5">
            <a:extLst>
              <a:ext uri="{FF2B5EF4-FFF2-40B4-BE49-F238E27FC236}">
                <a16:creationId xmlns:a16="http://schemas.microsoft.com/office/drawing/2014/main" id="{16D4078A-BB7B-410D-9F59-93ECD2B45419}"/>
              </a:ext>
            </a:extLst>
          </p:cNvPr>
          <p:cNvSpPr/>
          <p:nvPr/>
        </p:nvSpPr>
        <p:spPr>
          <a:xfrm>
            <a:off x="994912" y="1582340"/>
            <a:ext cx="9365413" cy="4524315"/>
          </a:xfrm>
          <a:prstGeom prst="rect">
            <a:avLst/>
          </a:prstGeom>
        </p:spPr>
        <p:txBody>
          <a:bodyPr wrap="square">
            <a:spAutoFit/>
          </a:bodyPr>
          <a:lstStyle/>
          <a:p>
            <a:pPr algn="just"/>
            <a:r>
              <a:rPr lang="en-US" sz="2400" dirty="0"/>
              <a:t>“Psychological flexibility is the ability to notice and react to your thoughts, feelings, and other behavior in order to give you the opportunity to take action toward important ends. This involves </a:t>
            </a:r>
            <a:r>
              <a:rPr lang="en-US" sz="2400" b="1" u="sng" dirty="0"/>
              <a:t>responding to your own responding as participating in a frame of hierarchy with the deictic “I.”</a:t>
            </a:r>
            <a:r>
              <a:rPr lang="en-US" sz="2400" dirty="0"/>
              <a:t> This is typically accompanied by a substantial reduction in the behavioral control functions of the response in question, thereby </a:t>
            </a:r>
            <a:r>
              <a:rPr lang="en-US" sz="2400" b="1" u="sng" dirty="0"/>
              <a:t>allowing for additional relational responding that specifies appetitive </a:t>
            </a:r>
            <a:r>
              <a:rPr lang="en-US" sz="2400" b="1" u="sng" dirty="0" err="1"/>
              <a:t>augmental</a:t>
            </a:r>
            <a:r>
              <a:rPr lang="en-US" sz="2400" b="1" u="sng" dirty="0"/>
              <a:t> functions</a:t>
            </a:r>
            <a:r>
              <a:rPr lang="en-US" sz="2400" dirty="0"/>
              <a:t>, and further behavior that is coordinated with that relational responding.”</a:t>
            </a:r>
          </a:p>
          <a:p>
            <a:pPr algn="r"/>
            <a:r>
              <a:rPr lang="en-US" sz="2400" dirty="0" err="1"/>
              <a:t>Törneke</a:t>
            </a:r>
            <a:r>
              <a:rPr lang="en-US" sz="2400" dirty="0"/>
              <a:t>, Luciano, </a:t>
            </a:r>
          </a:p>
          <a:p>
            <a:pPr algn="r"/>
            <a:r>
              <a:rPr lang="en-US" sz="2400" dirty="0"/>
              <a:t>Barnes-Holmes, and Bond (2016, p. 258)</a:t>
            </a:r>
            <a:endParaRPr lang="es-CO" sz="2400" dirty="0"/>
          </a:p>
        </p:txBody>
      </p:sp>
    </p:spTree>
    <p:extLst>
      <p:ext uri="{BB962C8B-B14F-4D97-AF65-F5344CB8AC3E}">
        <p14:creationId xmlns:p14="http://schemas.microsoft.com/office/powerpoint/2010/main" val="1242907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8. Strategies to foster psychological flexibility</a:t>
            </a:r>
          </a:p>
        </p:txBody>
      </p:sp>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154984"/>
          </a:xfrm>
          <a:prstGeom prst="rect">
            <a:avLst/>
          </a:prstGeom>
        </p:spPr>
        <p:txBody>
          <a:bodyPr wrap="square">
            <a:spAutoFit/>
          </a:bodyPr>
          <a:lstStyle/>
          <a:p>
            <a:pPr algn="just"/>
            <a:r>
              <a:rPr lang="en-US" sz="2400" b="1" dirty="0"/>
              <a:t>Strategy 1</a:t>
            </a:r>
            <a:r>
              <a:rPr lang="en-US" sz="2400" dirty="0"/>
              <a:t>. Help the client contact the counterproductive consequences of responding in coordination with own behavior.</a:t>
            </a:r>
          </a:p>
          <a:p>
            <a:pPr algn="just"/>
            <a:endParaRPr lang="en-US" sz="2400" dirty="0"/>
          </a:p>
          <a:p>
            <a:pPr algn="just"/>
            <a:r>
              <a:rPr lang="en-US" sz="2400" b="1" dirty="0"/>
              <a:t>Strategy 2</a:t>
            </a:r>
            <a:r>
              <a:rPr lang="en-US" sz="2400" dirty="0"/>
              <a:t>. Help the client discriminate her own behavior by framing them as participating in a frame of hierarchy with the deictic I and train this repertoire as an alternative functional class.</a:t>
            </a:r>
          </a:p>
          <a:p>
            <a:pPr algn="just"/>
            <a:endParaRPr lang="en-US" sz="2400" dirty="0"/>
          </a:p>
          <a:p>
            <a:pPr algn="just"/>
            <a:r>
              <a:rPr lang="en-US" sz="2400" b="1" dirty="0"/>
              <a:t>Strategy 3</a:t>
            </a:r>
            <a:r>
              <a:rPr lang="en-US" sz="2400" dirty="0"/>
              <a:t>. Help the client develop this alternative repertoire in a way that will specify appetitive </a:t>
            </a:r>
            <a:r>
              <a:rPr lang="en-US" sz="2400" dirty="0" err="1"/>
              <a:t>augmental</a:t>
            </a:r>
            <a:r>
              <a:rPr lang="en-US" sz="2400" dirty="0"/>
              <a:t> functions for further behavior.</a:t>
            </a:r>
          </a:p>
          <a:p>
            <a:pPr algn="just"/>
            <a:endParaRPr lang="en-US" sz="2400" dirty="0"/>
          </a:p>
          <a:p>
            <a:pPr algn="r"/>
            <a:r>
              <a:rPr lang="en-US" sz="2400" dirty="0"/>
              <a:t>(</a:t>
            </a:r>
            <a:r>
              <a:rPr lang="en-US" sz="2400" dirty="0" err="1"/>
              <a:t>Törneke</a:t>
            </a:r>
            <a:r>
              <a:rPr lang="en-US" sz="2400" dirty="0"/>
              <a:t>, Luciano, Barnes-Holmes, &amp; Bond, 2016)</a:t>
            </a:r>
            <a:endParaRPr lang="es-CO" sz="2000" dirty="0"/>
          </a:p>
        </p:txBody>
      </p:sp>
    </p:spTree>
    <p:extLst>
      <p:ext uri="{BB962C8B-B14F-4D97-AF65-F5344CB8AC3E}">
        <p14:creationId xmlns:p14="http://schemas.microsoft.com/office/powerpoint/2010/main" val="4021045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Imagen 2" descr="Imagen que contiene persona, teléfono móvil, teléfono, exterior&#10;&#10;Descripción generada con confianza muy alta">
            <a:extLst>
              <a:ext uri="{FF2B5EF4-FFF2-40B4-BE49-F238E27FC236}">
                <a16:creationId xmlns:a16="http://schemas.microsoft.com/office/drawing/2014/main" id="{F94BDEAF-091E-4E29-9D6A-031B715DB78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2906" t="18708" r="9931"/>
          <a:stretch/>
        </p:blipFill>
        <p:spPr>
          <a:xfrm>
            <a:off x="4071420" y="3175609"/>
            <a:ext cx="1622622" cy="1290059"/>
          </a:xfrm>
          <a:prstGeom prst="rect">
            <a:avLst/>
          </a:prstGeom>
        </p:spPr>
      </p:pic>
      <p:sp>
        <p:nvSpPr>
          <p:cNvPr id="19" name="CuadroTexto 18">
            <a:extLst>
              <a:ext uri="{FF2B5EF4-FFF2-40B4-BE49-F238E27FC236}">
                <a16:creationId xmlns:a16="http://schemas.microsoft.com/office/drawing/2014/main" id="{B5D3A724-1302-40D3-8964-55C9CDE4DC8A}"/>
              </a:ext>
            </a:extLst>
          </p:cNvPr>
          <p:cNvSpPr txBox="1"/>
          <p:nvPr/>
        </p:nvSpPr>
        <p:spPr>
          <a:xfrm>
            <a:off x="4366252" y="3485351"/>
            <a:ext cx="990600" cy="707886"/>
          </a:xfrm>
          <a:prstGeom prst="rect">
            <a:avLst/>
          </a:prstGeom>
          <a:noFill/>
        </p:spPr>
        <p:txBody>
          <a:bodyPr wrap="square" rtlCol="0">
            <a:spAutoFit/>
          </a:bodyPr>
          <a:lstStyle/>
          <a:p>
            <a:pPr algn="ctr"/>
            <a:r>
              <a:rPr lang="es-CO" sz="4000" dirty="0"/>
              <a:t>I</a:t>
            </a:r>
          </a:p>
        </p:txBody>
      </p:sp>
      <p:sp>
        <p:nvSpPr>
          <p:cNvPr id="24" name="CuadroTexto 23">
            <a:extLst>
              <a:ext uri="{FF2B5EF4-FFF2-40B4-BE49-F238E27FC236}">
                <a16:creationId xmlns:a16="http://schemas.microsoft.com/office/drawing/2014/main" id="{570C6BE1-3F9D-4C89-A76E-1AE09EDC7E36}"/>
              </a:ext>
            </a:extLst>
          </p:cNvPr>
          <p:cNvSpPr txBox="1"/>
          <p:nvPr/>
        </p:nvSpPr>
        <p:spPr>
          <a:xfrm>
            <a:off x="2020490" y="2467723"/>
            <a:ext cx="1496260" cy="707886"/>
          </a:xfrm>
          <a:prstGeom prst="rect">
            <a:avLst/>
          </a:prstGeom>
          <a:noFill/>
        </p:spPr>
        <p:txBody>
          <a:bodyPr wrap="square" rtlCol="0">
            <a:spAutoFit/>
          </a:bodyPr>
          <a:lstStyle/>
          <a:p>
            <a:r>
              <a:rPr lang="en-US" sz="2000" b="1" dirty="0">
                <a:solidFill>
                  <a:srgbClr val="FF0000"/>
                </a:solidFill>
              </a:rPr>
              <a:t>Aversive functions</a:t>
            </a:r>
          </a:p>
        </p:txBody>
      </p:sp>
      <p:sp>
        <p:nvSpPr>
          <p:cNvPr id="25" name="CuadroTexto 24">
            <a:extLst>
              <a:ext uri="{FF2B5EF4-FFF2-40B4-BE49-F238E27FC236}">
                <a16:creationId xmlns:a16="http://schemas.microsoft.com/office/drawing/2014/main" id="{B65904C7-7DC2-4F05-B7CD-D051C376FC70}"/>
              </a:ext>
            </a:extLst>
          </p:cNvPr>
          <p:cNvSpPr txBox="1"/>
          <p:nvPr/>
        </p:nvSpPr>
        <p:spPr>
          <a:xfrm>
            <a:off x="2020490" y="3783386"/>
            <a:ext cx="2141229" cy="1323439"/>
          </a:xfrm>
          <a:prstGeom prst="rect">
            <a:avLst/>
          </a:prstGeom>
          <a:noFill/>
        </p:spPr>
        <p:txBody>
          <a:bodyPr wrap="square" rtlCol="0">
            <a:spAutoFit/>
          </a:bodyPr>
          <a:lstStyle/>
          <a:p>
            <a:r>
              <a:rPr lang="en-US" sz="2000" b="1" dirty="0">
                <a:solidFill>
                  <a:srgbClr val="FFC000"/>
                </a:solidFill>
              </a:rPr>
              <a:t>Discriminative functions of negative reinforcement</a:t>
            </a:r>
          </a:p>
        </p:txBody>
      </p:sp>
      <p:sp>
        <p:nvSpPr>
          <p:cNvPr id="20" name="Nube 19">
            <a:extLst>
              <a:ext uri="{FF2B5EF4-FFF2-40B4-BE49-F238E27FC236}">
                <a16:creationId xmlns:a16="http://schemas.microsoft.com/office/drawing/2014/main" id="{E5DFF202-7D05-4AF9-AA5A-CB4DF1F15D62}"/>
              </a:ext>
            </a:extLst>
          </p:cNvPr>
          <p:cNvSpPr/>
          <p:nvPr/>
        </p:nvSpPr>
        <p:spPr>
          <a:xfrm>
            <a:off x="3397967" y="2842183"/>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life is ruined</a:t>
            </a:r>
          </a:p>
        </p:txBody>
      </p:sp>
      <p:sp>
        <p:nvSpPr>
          <p:cNvPr id="30" name="Título 1">
            <a:extLst>
              <a:ext uri="{FF2B5EF4-FFF2-40B4-BE49-F238E27FC236}">
                <a16:creationId xmlns:a16="http://schemas.microsoft.com/office/drawing/2014/main" id="{299F4765-6BCF-4EDE-BA91-10F6483F0364}"/>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9. Using the strategies to foster psychological flexibility simultaneously</a:t>
            </a:r>
          </a:p>
        </p:txBody>
      </p:sp>
    </p:spTree>
    <p:extLst>
      <p:ext uri="{BB962C8B-B14F-4D97-AF65-F5344CB8AC3E}">
        <p14:creationId xmlns:p14="http://schemas.microsoft.com/office/powerpoint/2010/main" val="5698256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Imagen 2" descr="Imagen que contiene persona, teléfono móvil, teléfono, exterior&#10;&#10;Descripción generada con confianza muy alta">
            <a:extLst>
              <a:ext uri="{FF2B5EF4-FFF2-40B4-BE49-F238E27FC236}">
                <a16:creationId xmlns:a16="http://schemas.microsoft.com/office/drawing/2014/main" id="{F94BDEAF-091E-4E29-9D6A-031B715DB78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2906" t="18708" r="9931"/>
          <a:stretch/>
        </p:blipFill>
        <p:spPr>
          <a:xfrm>
            <a:off x="4071420" y="3175609"/>
            <a:ext cx="1622622" cy="1290059"/>
          </a:xfrm>
          <a:prstGeom prst="rect">
            <a:avLst/>
          </a:prstGeom>
        </p:spPr>
      </p:pic>
      <p:sp>
        <p:nvSpPr>
          <p:cNvPr id="23" name="Nube 22">
            <a:extLst>
              <a:ext uri="{FF2B5EF4-FFF2-40B4-BE49-F238E27FC236}">
                <a16:creationId xmlns:a16="http://schemas.microsoft.com/office/drawing/2014/main" id="{F9EF28FD-2FAE-45E6-9EEC-761B9682B731}"/>
              </a:ext>
            </a:extLst>
          </p:cNvPr>
          <p:cNvSpPr/>
          <p:nvPr/>
        </p:nvSpPr>
        <p:spPr>
          <a:xfrm>
            <a:off x="7676704" y="2396387"/>
            <a:ext cx="2056929" cy="950792"/>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am thinking…</a:t>
            </a:r>
          </a:p>
        </p:txBody>
      </p:sp>
      <p:sp>
        <p:nvSpPr>
          <p:cNvPr id="27" name="Nube 26">
            <a:extLst>
              <a:ext uri="{FF2B5EF4-FFF2-40B4-BE49-F238E27FC236}">
                <a16:creationId xmlns:a16="http://schemas.microsoft.com/office/drawing/2014/main" id="{C9FF9B42-389F-4458-B7C2-6F21A3357A87}"/>
              </a:ext>
            </a:extLst>
          </p:cNvPr>
          <p:cNvSpPr/>
          <p:nvPr/>
        </p:nvSpPr>
        <p:spPr>
          <a:xfrm>
            <a:off x="7926826" y="4088671"/>
            <a:ext cx="2056928" cy="1425721"/>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It’s only my transitory thought</a:t>
            </a:r>
          </a:p>
        </p:txBody>
      </p:sp>
      <p:sp>
        <p:nvSpPr>
          <p:cNvPr id="43" name="Nube 42">
            <a:extLst>
              <a:ext uri="{FF2B5EF4-FFF2-40B4-BE49-F238E27FC236}">
                <a16:creationId xmlns:a16="http://schemas.microsoft.com/office/drawing/2014/main" id="{D627471A-898D-448B-A7B5-A522BD5E68C2}"/>
              </a:ext>
            </a:extLst>
          </p:cNvPr>
          <p:cNvSpPr/>
          <p:nvPr/>
        </p:nvSpPr>
        <p:spPr>
          <a:xfrm>
            <a:off x="8635432" y="5450461"/>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am more than it… I can choose…</a:t>
            </a:r>
          </a:p>
        </p:txBody>
      </p:sp>
      <p:sp>
        <p:nvSpPr>
          <p:cNvPr id="20" name="Nube 19">
            <a:extLst>
              <a:ext uri="{FF2B5EF4-FFF2-40B4-BE49-F238E27FC236}">
                <a16:creationId xmlns:a16="http://schemas.microsoft.com/office/drawing/2014/main" id="{E5DFF202-7D05-4AF9-AA5A-CB4DF1F15D62}"/>
              </a:ext>
            </a:extLst>
          </p:cNvPr>
          <p:cNvSpPr/>
          <p:nvPr/>
        </p:nvSpPr>
        <p:spPr>
          <a:xfrm>
            <a:off x="3397967" y="2842183"/>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life is ruined</a:t>
            </a:r>
          </a:p>
        </p:txBody>
      </p:sp>
      <p:sp>
        <p:nvSpPr>
          <p:cNvPr id="30" name="Título 1">
            <a:extLst>
              <a:ext uri="{FF2B5EF4-FFF2-40B4-BE49-F238E27FC236}">
                <a16:creationId xmlns:a16="http://schemas.microsoft.com/office/drawing/2014/main" id="{299F4765-6BCF-4EDE-BA91-10F6483F0364}"/>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9. Using the strategies to foster psychological flexibility simultaneously</a:t>
            </a:r>
          </a:p>
        </p:txBody>
      </p:sp>
      <p:sp>
        <p:nvSpPr>
          <p:cNvPr id="4" name="Rectángulo 3">
            <a:extLst>
              <a:ext uri="{FF2B5EF4-FFF2-40B4-BE49-F238E27FC236}">
                <a16:creationId xmlns:a16="http://schemas.microsoft.com/office/drawing/2014/main" id="{3F8E8E06-DE78-4093-B694-D78677BD0EAD}"/>
              </a:ext>
            </a:extLst>
          </p:cNvPr>
          <p:cNvSpPr/>
          <p:nvPr/>
        </p:nvSpPr>
        <p:spPr>
          <a:xfrm>
            <a:off x="1215385" y="1423588"/>
            <a:ext cx="6096000" cy="707886"/>
          </a:xfrm>
          <a:prstGeom prst="rect">
            <a:avLst/>
          </a:prstGeom>
        </p:spPr>
        <p:txBody>
          <a:bodyPr>
            <a:spAutoFit/>
          </a:bodyPr>
          <a:lstStyle/>
          <a:p>
            <a:pPr algn="just"/>
            <a:r>
              <a:rPr lang="en-US" sz="2000" b="1" dirty="0"/>
              <a:t>Discriminating and framing ongoing behavior in hierarchy with the deictic “I”</a:t>
            </a:r>
          </a:p>
        </p:txBody>
      </p:sp>
      <p:sp>
        <p:nvSpPr>
          <p:cNvPr id="18" name="CuadroTexto 17">
            <a:extLst>
              <a:ext uri="{FF2B5EF4-FFF2-40B4-BE49-F238E27FC236}">
                <a16:creationId xmlns:a16="http://schemas.microsoft.com/office/drawing/2014/main" id="{85A18A54-634E-42AF-AB6E-4FEC23EE6D9C}"/>
              </a:ext>
            </a:extLst>
          </p:cNvPr>
          <p:cNvSpPr txBox="1"/>
          <p:nvPr/>
        </p:nvSpPr>
        <p:spPr>
          <a:xfrm>
            <a:off x="2020490" y="2467723"/>
            <a:ext cx="1496260" cy="707886"/>
          </a:xfrm>
          <a:prstGeom prst="rect">
            <a:avLst/>
          </a:prstGeom>
          <a:noFill/>
        </p:spPr>
        <p:txBody>
          <a:bodyPr wrap="square" rtlCol="0">
            <a:spAutoFit/>
          </a:bodyPr>
          <a:lstStyle/>
          <a:p>
            <a:r>
              <a:rPr lang="en-US" sz="2000" b="1" dirty="0">
                <a:solidFill>
                  <a:srgbClr val="FF0000"/>
                </a:solidFill>
              </a:rPr>
              <a:t>Aversive functions</a:t>
            </a:r>
          </a:p>
        </p:txBody>
      </p:sp>
      <p:sp>
        <p:nvSpPr>
          <p:cNvPr id="21" name="CuadroTexto 20">
            <a:extLst>
              <a:ext uri="{FF2B5EF4-FFF2-40B4-BE49-F238E27FC236}">
                <a16:creationId xmlns:a16="http://schemas.microsoft.com/office/drawing/2014/main" id="{2EA278F7-2144-4A24-A70A-1A209C1B69EF}"/>
              </a:ext>
            </a:extLst>
          </p:cNvPr>
          <p:cNvSpPr txBox="1"/>
          <p:nvPr/>
        </p:nvSpPr>
        <p:spPr>
          <a:xfrm>
            <a:off x="2020490" y="3783386"/>
            <a:ext cx="2141229" cy="1323439"/>
          </a:xfrm>
          <a:prstGeom prst="rect">
            <a:avLst/>
          </a:prstGeom>
          <a:noFill/>
        </p:spPr>
        <p:txBody>
          <a:bodyPr wrap="square" rtlCol="0">
            <a:spAutoFit/>
          </a:bodyPr>
          <a:lstStyle/>
          <a:p>
            <a:r>
              <a:rPr lang="en-US" sz="2000" b="1" dirty="0">
                <a:solidFill>
                  <a:srgbClr val="FFC000"/>
                </a:solidFill>
              </a:rPr>
              <a:t>Discriminative functions of negative reinforcement</a:t>
            </a:r>
          </a:p>
        </p:txBody>
      </p:sp>
      <p:sp>
        <p:nvSpPr>
          <p:cNvPr id="22" name="CuadroTexto 21">
            <a:extLst>
              <a:ext uri="{FF2B5EF4-FFF2-40B4-BE49-F238E27FC236}">
                <a16:creationId xmlns:a16="http://schemas.microsoft.com/office/drawing/2014/main" id="{C7F6614C-5ACD-457F-A74D-02D72E4FFEF9}"/>
              </a:ext>
            </a:extLst>
          </p:cNvPr>
          <p:cNvSpPr txBox="1"/>
          <p:nvPr/>
        </p:nvSpPr>
        <p:spPr>
          <a:xfrm>
            <a:off x="2020490" y="2467723"/>
            <a:ext cx="1496260" cy="553998"/>
          </a:xfrm>
          <a:prstGeom prst="rect">
            <a:avLst/>
          </a:prstGeom>
          <a:noFill/>
        </p:spPr>
        <p:txBody>
          <a:bodyPr wrap="square" rtlCol="0">
            <a:spAutoFit/>
          </a:bodyPr>
          <a:lstStyle/>
          <a:p>
            <a:r>
              <a:rPr lang="en-US" sz="1500" b="1" dirty="0">
                <a:solidFill>
                  <a:srgbClr val="FF0000"/>
                </a:solidFill>
              </a:rPr>
              <a:t>Aversive functions</a:t>
            </a:r>
          </a:p>
        </p:txBody>
      </p:sp>
      <p:sp>
        <p:nvSpPr>
          <p:cNvPr id="26" name="CuadroTexto 25">
            <a:extLst>
              <a:ext uri="{FF2B5EF4-FFF2-40B4-BE49-F238E27FC236}">
                <a16:creationId xmlns:a16="http://schemas.microsoft.com/office/drawing/2014/main" id="{4CEEE913-C787-45A2-A02B-CEEE786F6E96}"/>
              </a:ext>
            </a:extLst>
          </p:cNvPr>
          <p:cNvSpPr txBox="1"/>
          <p:nvPr/>
        </p:nvSpPr>
        <p:spPr>
          <a:xfrm>
            <a:off x="2020490" y="3783385"/>
            <a:ext cx="2141229" cy="784830"/>
          </a:xfrm>
          <a:prstGeom prst="rect">
            <a:avLst/>
          </a:prstGeom>
          <a:noFill/>
        </p:spPr>
        <p:txBody>
          <a:bodyPr wrap="square" rtlCol="0">
            <a:spAutoFit/>
          </a:bodyPr>
          <a:lstStyle/>
          <a:p>
            <a:r>
              <a:rPr lang="en-US" sz="1500" b="1" dirty="0">
                <a:solidFill>
                  <a:srgbClr val="FFC000"/>
                </a:solidFill>
              </a:rPr>
              <a:t>Discriminative functions of negative reinforcement</a:t>
            </a:r>
          </a:p>
        </p:txBody>
      </p:sp>
    </p:spTree>
    <p:extLst>
      <p:ext uri="{BB962C8B-B14F-4D97-AF65-F5344CB8AC3E}">
        <p14:creationId xmlns:p14="http://schemas.microsoft.com/office/powerpoint/2010/main" val="361960980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 C 0.00221 0.00046 0.00456 0.00139 0.00677 0.00139 C 0.02383 0.00139 0.00482 -0.00046 0.0168 -0.00139 C 0.02591 -0.00231 0.03516 -0.00231 0.04427 -0.00278 C 0.05169 -0.00463 0.0526 -0.00509 0.06198 -0.00555 L 0.11784 -0.00694 C 0.12344 -0.00741 0.12904 -0.0081 0.13464 -0.0081 C 0.14714 -0.0081 0.17005 -0.00671 0.18438 -0.00555 C 0.18841 -0.00509 0.19258 -0.00463 0.19662 -0.00417 L 0.2112 -0.00278 L 0.21576 -0.00139 C 0.21706 -0.00093 0.21823 -0.00046 0.21953 0 C 0.22214 0.00046 0.22461 0.00093 0.22721 0.00139 C 0.24167 0.00347 0.23503 0.00208 0.25091 0.00394 C 0.25378 0.0044 0.25651 0.00486 0.25938 0.00532 C 0.2612 0.00579 0.26289 0.00671 0.26471 0.00671 L 0.33047 0.0081 C 0.35039 0.01042 0.33815 0.00949 0.36732 0.00949 L 0.36576 0.01088 L 0.36576 0.01088 L 0.36576 0.01088 " pathEditMode="relative" ptsTypes="AAAAAAAAAAAAAAAAAAAAAA">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randombar(horizontal)">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hidden"/>
                                      </p:to>
                                    </p:set>
                                  </p:childTnLst>
                                </p:cTn>
                              </p:par>
                              <p:par>
                                <p:cTn id="28" presetID="14"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43" grpId="0" animBg="1"/>
      <p:bldP spid="18" grpId="0"/>
      <p:bldP spid="21" grpId="0"/>
      <p:bldP spid="22"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Imagen 2" descr="Imagen que contiene persona, teléfono móvil, teléfono, exterior&#10;&#10;Descripción generada con confianza muy alta">
            <a:extLst>
              <a:ext uri="{FF2B5EF4-FFF2-40B4-BE49-F238E27FC236}">
                <a16:creationId xmlns:a16="http://schemas.microsoft.com/office/drawing/2014/main" id="{F94BDEAF-091E-4E29-9D6A-031B715DB78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2906" t="18708" r="9931"/>
          <a:stretch/>
        </p:blipFill>
        <p:spPr>
          <a:xfrm>
            <a:off x="8611929" y="3362591"/>
            <a:ext cx="1622622" cy="1290059"/>
          </a:xfrm>
          <a:prstGeom prst="rect">
            <a:avLst/>
          </a:prstGeom>
        </p:spPr>
      </p:pic>
      <p:sp>
        <p:nvSpPr>
          <p:cNvPr id="44" name="Nube 43">
            <a:extLst>
              <a:ext uri="{FF2B5EF4-FFF2-40B4-BE49-F238E27FC236}">
                <a16:creationId xmlns:a16="http://schemas.microsoft.com/office/drawing/2014/main" id="{EEB43622-ED61-47E7-A5B6-18207F4E74BF}"/>
              </a:ext>
            </a:extLst>
          </p:cNvPr>
          <p:cNvSpPr/>
          <p:nvPr/>
        </p:nvSpPr>
        <p:spPr>
          <a:xfrm>
            <a:off x="9381882" y="1702501"/>
            <a:ext cx="2810118" cy="1319637"/>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I remain stuck blaming myself, then… </a:t>
            </a:r>
          </a:p>
        </p:txBody>
      </p:sp>
      <p:sp>
        <p:nvSpPr>
          <p:cNvPr id="20" name="Nube 19">
            <a:extLst>
              <a:ext uri="{FF2B5EF4-FFF2-40B4-BE49-F238E27FC236}">
                <a16:creationId xmlns:a16="http://schemas.microsoft.com/office/drawing/2014/main" id="{E5DFF202-7D05-4AF9-AA5A-CB4DF1F15D62}"/>
              </a:ext>
            </a:extLst>
          </p:cNvPr>
          <p:cNvSpPr/>
          <p:nvPr/>
        </p:nvSpPr>
        <p:spPr>
          <a:xfrm>
            <a:off x="3397967" y="2842183"/>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life is ruined</a:t>
            </a:r>
          </a:p>
        </p:txBody>
      </p:sp>
      <p:sp>
        <p:nvSpPr>
          <p:cNvPr id="30" name="Título 1">
            <a:extLst>
              <a:ext uri="{FF2B5EF4-FFF2-40B4-BE49-F238E27FC236}">
                <a16:creationId xmlns:a16="http://schemas.microsoft.com/office/drawing/2014/main" id="{299F4765-6BCF-4EDE-BA91-10F6483F0364}"/>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9. Using the strategies to foster psychological flexibility simultaneously</a:t>
            </a:r>
          </a:p>
        </p:txBody>
      </p:sp>
      <p:sp>
        <p:nvSpPr>
          <p:cNvPr id="4" name="Rectángulo 3">
            <a:extLst>
              <a:ext uri="{FF2B5EF4-FFF2-40B4-BE49-F238E27FC236}">
                <a16:creationId xmlns:a16="http://schemas.microsoft.com/office/drawing/2014/main" id="{3F8E8E06-DE78-4093-B694-D78677BD0EAD}"/>
              </a:ext>
            </a:extLst>
          </p:cNvPr>
          <p:cNvSpPr/>
          <p:nvPr/>
        </p:nvSpPr>
        <p:spPr>
          <a:xfrm>
            <a:off x="849086" y="1362048"/>
            <a:ext cx="7065731" cy="1015663"/>
          </a:xfrm>
          <a:prstGeom prst="rect">
            <a:avLst/>
          </a:prstGeom>
        </p:spPr>
        <p:txBody>
          <a:bodyPr wrap="square">
            <a:spAutoFit/>
          </a:bodyPr>
          <a:lstStyle/>
          <a:p>
            <a:pPr algn="just"/>
            <a:r>
              <a:rPr lang="en-US" sz="2000" b="1" dirty="0"/>
              <a:t>Deriving rules that specify the relevant consequences of responding in coordination with the discriminative functions of the behavior</a:t>
            </a:r>
          </a:p>
        </p:txBody>
      </p:sp>
      <p:sp>
        <p:nvSpPr>
          <p:cNvPr id="15" name="CuadroTexto 14">
            <a:extLst>
              <a:ext uri="{FF2B5EF4-FFF2-40B4-BE49-F238E27FC236}">
                <a16:creationId xmlns:a16="http://schemas.microsoft.com/office/drawing/2014/main" id="{B290345E-5A5C-4F44-BAF8-BC26F54D79AD}"/>
              </a:ext>
            </a:extLst>
          </p:cNvPr>
          <p:cNvSpPr txBox="1"/>
          <p:nvPr/>
        </p:nvSpPr>
        <p:spPr>
          <a:xfrm>
            <a:off x="2020490" y="2467723"/>
            <a:ext cx="1496260" cy="553998"/>
          </a:xfrm>
          <a:prstGeom prst="rect">
            <a:avLst/>
          </a:prstGeom>
          <a:noFill/>
        </p:spPr>
        <p:txBody>
          <a:bodyPr wrap="square" rtlCol="0">
            <a:spAutoFit/>
          </a:bodyPr>
          <a:lstStyle/>
          <a:p>
            <a:r>
              <a:rPr lang="en-US" sz="1500" b="1" dirty="0">
                <a:solidFill>
                  <a:srgbClr val="FF0000"/>
                </a:solidFill>
              </a:rPr>
              <a:t>Aversive functions</a:t>
            </a:r>
          </a:p>
        </p:txBody>
      </p:sp>
      <p:sp>
        <p:nvSpPr>
          <p:cNvPr id="16" name="CuadroTexto 15">
            <a:extLst>
              <a:ext uri="{FF2B5EF4-FFF2-40B4-BE49-F238E27FC236}">
                <a16:creationId xmlns:a16="http://schemas.microsoft.com/office/drawing/2014/main" id="{41CB8BBD-D259-4B32-B5CF-0FE98D300F7B}"/>
              </a:ext>
            </a:extLst>
          </p:cNvPr>
          <p:cNvSpPr txBox="1"/>
          <p:nvPr/>
        </p:nvSpPr>
        <p:spPr>
          <a:xfrm>
            <a:off x="2020490" y="3783385"/>
            <a:ext cx="2141229" cy="784830"/>
          </a:xfrm>
          <a:prstGeom prst="rect">
            <a:avLst/>
          </a:prstGeom>
          <a:noFill/>
        </p:spPr>
        <p:txBody>
          <a:bodyPr wrap="square" rtlCol="0">
            <a:spAutoFit/>
          </a:bodyPr>
          <a:lstStyle/>
          <a:p>
            <a:r>
              <a:rPr lang="en-US" sz="1500" b="1" dirty="0">
                <a:solidFill>
                  <a:srgbClr val="FFC000"/>
                </a:solidFill>
              </a:rPr>
              <a:t>Discriminative functions of negative reinforcement</a:t>
            </a:r>
          </a:p>
        </p:txBody>
      </p:sp>
      <p:sp>
        <p:nvSpPr>
          <p:cNvPr id="13" name="CuadroTexto 12">
            <a:extLst>
              <a:ext uri="{FF2B5EF4-FFF2-40B4-BE49-F238E27FC236}">
                <a16:creationId xmlns:a16="http://schemas.microsoft.com/office/drawing/2014/main" id="{09620A93-968A-437E-AE7B-78FA99DFC5EC}"/>
              </a:ext>
            </a:extLst>
          </p:cNvPr>
          <p:cNvSpPr txBox="1"/>
          <p:nvPr/>
        </p:nvSpPr>
        <p:spPr>
          <a:xfrm>
            <a:off x="2020490" y="3783385"/>
            <a:ext cx="2141229" cy="461665"/>
          </a:xfrm>
          <a:prstGeom prst="rect">
            <a:avLst/>
          </a:prstGeom>
          <a:noFill/>
        </p:spPr>
        <p:txBody>
          <a:bodyPr wrap="square" rtlCol="0">
            <a:spAutoFit/>
          </a:bodyPr>
          <a:lstStyle/>
          <a:p>
            <a:r>
              <a:rPr lang="en-US" sz="1200" b="1" dirty="0">
                <a:solidFill>
                  <a:srgbClr val="FFC000"/>
                </a:solidFill>
              </a:rPr>
              <a:t>Discriminative functions of negative reinforcement</a:t>
            </a:r>
          </a:p>
        </p:txBody>
      </p:sp>
    </p:spTree>
    <p:extLst>
      <p:ext uri="{BB962C8B-B14F-4D97-AF65-F5344CB8AC3E}">
        <p14:creationId xmlns:p14="http://schemas.microsoft.com/office/powerpoint/2010/main" val="137708514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6"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3000D-F6AE-49E4-AE55-A56A60833E32}"/>
              </a:ext>
            </a:extLst>
          </p:cNvPr>
          <p:cNvSpPr>
            <a:spLocks noGrp="1"/>
          </p:cNvSpPr>
          <p:nvPr>
            <p:ph type="title"/>
          </p:nvPr>
        </p:nvSpPr>
        <p:spPr>
          <a:xfrm>
            <a:off x="614181" y="357667"/>
            <a:ext cx="10643291" cy="1049235"/>
          </a:xfrm>
        </p:spPr>
        <p:txBody>
          <a:bodyPr>
            <a:normAutofit/>
          </a:bodyPr>
          <a:lstStyle/>
          <a:p>
            <a:pPr algn="l"/>
            <a:r>
              <a:rPr lang="en-US" sz="4400" b="1" cap="none" dirty="0"/>
              <a:t>RNT-focused ACT</a:t>
            </a:r>
          </a:p>
        </p:txBody>
      </p:sp>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763474" y="1499412"/>
            <a:ext cx="10344704" cy="4205649"/>
          </a:xfrm>
        </p:spPr>
        <p:txBody>
          <a:bodyPr>
            <a:normAutofit fontScale="92500" lnSpcReduction="10000"/>
          </a:bodyPr>
          <a:lstStyle/>
          <a:p>
            <a:pPr algn="just">
              <a:lnSpc>
                <a:spcPct val="100000"/>
              </a:lnSpc>
              <a:buFont typeface="Wingdings" panose="05000000000000000000" pitchFamily="2" charset="2"/>
              <a:buChar char="§"/>
            </a:pPr>
            <a:r>
              <a:rPr lang="en-US" sz="2400" dirty="0"/>
              <a:t>Attempt to provide ACT with a deeper focus on RFT.</a:t>
            </a:r>
          </a:p>
          <a:p>
            <a:pPr algn="just">
              <a:lnSpc>
                <a:spcPct val="100000"/>
              </a:lnSpc>
              <a:buFont typeface="Wingdings" panose="05000000000000000000" pitchFamily="2" charset="2"/>
              <a:buChar char="§"/>
            </a:pPr>
            <a:r>
              <a:rPr lang="en-US" sz="2400" dirty="0"/>
              <a:t>Incorporate cutting-edge research:</a:t>
            </a:r>
          </a:p>
          <a:p>
            <a:pPr marL="893763" indent="-357188" algn="just">
              <a:lnSpc>
                <a:spcPct val="100000"/>
              </a:lnSpc>
              <a:buFont typeface="Wingdings" panose="05000000000000000000" pitchFamily="2" charset="2"/>
              <a:buChar char="ü"/>
            </a:pPr>
            <a:r>
              <a:rPr lang="en-US" sz="2400" dirty="0"/>
              <a:t>Definition of psychological flexibility in RFT terms.</a:t>
            </a:r>
          </a:p>
          <a:p>
            <a:pPr marL="893763" indent="-357188" algn="just">
              <a:lnSpc>
                <a:spcPct val="100000"/>
              </a:lnSpc>
              <a:buFont typeface="Wingdings" panose="05000000000000000000" pitchFamily="2" charset="2"/>
              <a:buChar char="ü"/>
            </a:pPr>
            <a:r>
              <a:rPr lang="en-US" sz="2400" dirty="0"/>
              <a:t>Conceptualization of values and triggers for RNT as hierarchical networks of positive and negative reinforcers.</a:t>
            </a:r>
          </a:p>
          <a:p>
            <a:pPr marL="893763" indent="-357188" algn="just">
              <a:lnSpc>
                <a:spcPct val="100000"/>
              </a:lnSpc>
              <a:buFont typeface="Wingdings" panose="05000000000000000000" pitchFamily="2" charset="2"/>
              <a:buChar char="ü"/>
            </a:pPr>
            <a:r>
              <a:rPr lang="en-US" sz="2400" dirty="0"/>
              <a:t>Temporal specification of experiential avoidance cycles.</a:t>
            </a:r>
          </a:p>
          <a:p>
            <a:pPr marL="893763" indent="-357188" algn="just">
              <a:lnSpc>
                <a:spcPct val="100000"/>
              </a:lnSpc>
              <a:buFont typeface="Wingdings" panose="05000000000000000000" pitchFamily="2" charset="2"/>
              <a:buChar char="ü"/>
            </a:pPr>
            <a:r>
              <a:rPr lang="en-US" sz="2400" dirty="0"/>
              <a:t>RFT conceptualization of worry/rumination.</a:t>
            </a:r>
          </a:p>
          <a:p>
            <a:pPr marL="893763" indent="-357188" algn="just">
              <a:lnSpc>
                <a:spcPct val="100000"/>
              </a:lnSpc>
              <a:buFont typeface="Wingdings" panose="05000000000000000000" pitchFamily="2" charset="2"/>
              <a:buChar char="ü"/>
            </a:pPr>
            <a:r>
              <a:rPr lang="en-US" sz="2400" dirty="0"/>
              <a:t>Empirical evidence on the relational framings involved in </a:t>
            </a:r>
            <a:r>
              <a:rPr lang="en-US" sz="2400" dirty="0" err="1"/>
              <a:t>defusion</a:t>
            </a:r>
            <a:r>
              <a:rPr lang="en-US" sz="2400" dirty="0"/>
              <a:t>.</a:t>
            </a:r>
          </a:p>
          <a:p>
            <a:pPr marL="893763" indent="-357188" algn="just">
              <a:lnSpc>
                <a:spcPct val="100000"/>
              </a:lnSpc>
              <a:buFont typeface="Wingdings" panose="05000000000000000000" pitchFamily="2" charset="2"/>
              <a:buChar char="ü"/>
            </a:pPr>
            <a:r>
              <a:rPr lang="en-US" sz="2400" dirty="0"/>
              <a:t>Empirical evidence on the components of metaphors that enhance their efficacy.</a:t>
            </a:r>
          </a:p>
          <a:p>
            <a:pPr marL="893763" indent="-357188" algn="just">
              <a:lnSpc>
                <a:spcPct val="100000"/>
              </a:lnSpc>
              <a:buFont typeface="Wingdings" panose="05000000000000000000" pitchFamily="2" charset="2"/>
              <a:buChar char="ü"/>
            </a:pPr>
            <a:endParaRPr lang="en-US" sz="2400" dirty="0"/>
          </a:p>
        </p:txBody>
      </p:sp>
    </p:spTree>
    <p:extLst>
      <p:ext uri="{BB962C8B-B14F-4D97-AF65-F5344CB8AC3E}">
        <p14:creationId xmlns:p14="http://schemas.microsoft.com/office/powerpoint/2010/main" val="1945408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Imagen 2" descr="Imagen que contiene persona, teléfono móvil, teléfono, exterior&#10;&#10;Descripción generada con confianza muy alta">
            <a:extLst>
              <a:ext uri="{FF2B5EF4-FFF2-40B4-BE49-F238E27FC236}">
                <a16:creationId xmlns:a16="http://schemas.microsoft.com/office/drawing/2014/main" id="{F94BDEAF-091E-4E29-9D6A-031B715DB78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2906" t="18708" r="9931"/>
          <a:stretch/>
        </p:blipFill>
        <p:spPr>
          <a:xfrm>
            <a:off x="8611929" y="3362591"/>
            <a:ext cx="1622622" cy="1290059"/>
          </a:xfrm>
          <a:prstGeom prst="rect">
            <a:avLst/>
          </a:prstGeom>
        </p:spPr>
      </p:pic>
      <p:sp>
        <p:nvSpPr>
          <p:cNvPr id="45" name="Nube 44">
            <a:extLst>
              <a:ext uri="{FF2B5EF4-FFF2-40B4-BE49-F238E27FC236}">
                <a16:creationId xmlns:a16="http://schemas.microsoft.com/office/drawing/2014/main" id="{DC132A2C-7D6D-4C22-86E5-F42A31BCBCD1}"/>
              </a:ext>
            </a:extLst>
          </p:cNvPr>
          <p:cNvSpPr/>
          <p:nvPr/>
        </p:nvSpPr>
        <p:spPr>
          <a:xfrm>
            <a:off x="9677400" y="3141677"/>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best thing I can do right now is…</a:t>
            </a:r>
          </a:p>
        </p:txBody>
      </p:sp>
      <p:sp>
        <p:nvSpPr>
          <p:cNvPr id="20" name="Nube 19">
            <a:extLst>
              <a:ext uri="{FF2B5EF4-FFF2-40B4-BE49-F238E27FC236}">
                <a16:creationId xmlns:a16="http://schemas.microsoft.com/office/drawing/2014/main" id="{E5DFF202-7D05-4AF9-AA5A-CB4DF1F15D62}"/>
              </a:ext>
            </a:extLst>
          </p:cNvPr>
          <p:cNvSpPr/>
          <p:nvPr/>
        </p:nvSpPr>
        <p:spPr>
          <a:xfrm>
            <a:off x="3397967" y="2842183"/>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life is ruined</a:t>
            </a:r>
          </a:p>
        </p:txBody>
      </p:sp>
      <p:sp>
        <p:nvSpPr>
          <p:cNvPr id="30" name="Título 1">
            <a:extLst>
              <a:ext uri="{FF2B5EF4-FFF2-40B4-BE49-F238E27FC236}">
                <a16:creationId xmlns:a16="http://schemas.microsoft.com/office/drawing/2014/main" id="{299F4765-6BCF-4EDE-BA91-10F6483F0364}"/>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9. Using the strategies to foster psychological flexibility simultaneously</a:t>
            </a:r>
          </a:p>
        </p:txBody>
      </p:sp>
      <p:sp>
        <p:nvSpPr>
          <p:cNvPr id="4" name="Rectángulo 3">
            <a:extLst>
              <a:ext uri="{FF2B5EF4-FFF2-40B4-BE49-F238E27FC236}">
                <a16:creationId xmlns:a16="http://schemas.microsoft.com/office/drawing/2014/main" id="{3F8E8E06-DE78-4093-B694-D78677BD0EAD}"/>
              </a:ext>
            </a:extLst>
          </p:cNvPr>
          <p:cNvSpPr/>
          <p:nvPr/>
        </p:nvSpPr>
        <p:spPr>
          <a:xfrm>
            <a:off x="849086" y="1362048"/>
            <a:ext cx="7065731" cy="1015663"/>
          </a:xfrm>
          <a:prstGeom prst="rect">
            <a:avLst/>
          </a:prstGeom>
        </p:spPr>
        <p:txBody>
          <a:bodyPr wrap="square">
            <a:spAutoFit/>
          </a:bodyPr>
          <a:lstStyle/>
          <a:p>
            <a:pPr algn="just"/>
            <a:r>
              <a:rPr lang="en-US" sz="2000" b="1" dirty="0"/>
              <a:t>Deriving rules that specify which behavior permits advancing towards hierarchical positive reinforcers, and behaving accordingly</a:t>
            </a:r>
          </a:p>
        </p:txBody>
      </p:sp>
      <p:sp>
        <p:nvSpPr>
          <p:cNvPr id="18" name="CuadroTexto 17">
            <a:extLst>
              <a:ext uri="{FF2B5EF4-FFF2-40B4-BE49-F238E27FC236}">
                <a16:creationId xmlns:a16="http://schemas.microsoft.com/office/drawing/2014/main" id="{6AFC3F51-88AF-49BB-8AB8-5DFF0F0960C3}"/>
              </a:ext>
            </a:extLst>
          </p:cNvPr>
          <p:cNvSpPr txBox="1"/>
          <p:nvPr/>
        </p:nvSpPr>
        <p:spPr>
          <a:xfrm>
            <a:off x="85038" y="2815797"/>
            <a:ext cx="2921602" cy="1631216"/>
          </a:xfrm>
          <a:prstGeom prst="rect">
            <a:avLst/>
          </a:prstGeom>
          <a:noFill/>
        </p:spPr>
        <p:txBody>
          <a:bodyPr wrap="square" rtlCol="0">
            <a:spAutoFit/>
          </a:bodyPr>
          <a:lstStyle/>
          <a:p>
            <a:r>
              <a:rPr lang="en-US" sz="2000" b="1" dirty="0">
                <a:solidFill>
                  <a:srgbClr val="92D050"/>
                </a:solidFill>
              </a:rPr>
              <a:t>Discriminative functions of positive reinforcement linked to appetitive </a:t>
            </a:r>
            <a:r>
              <a:rPr lang="en-US" sz="2000" b="1" dirty="0" err="1">
                <a:solidFill>
                  <a:srgbClr val="92D050"/>
                </a:solidFill>
              </a:rPr>
              <a:t>augmentals</a:t>
            </a:r>
            <a:endParaRPr lang="en-US" sz="2000" b="1" dirty="0">
              <a:solidFill>
                <a:srgbClr val="92D050"/>
              </a:solidFill>
            </a:endParaRPr>
          </a:p>
        </p:txBody>
      </p:sp>
      <p:sp>
        <p:nvSpPr>
          <p:cNvPr id="15" name="CuadroTexto 14">
            <a:extLst>
              <a:ext uri="{FF2B5EF4-FFF2-40B4-BE49-F238E27FC236}">
                <a16:creationId xmlns:a16="http://schemas.microsoft.com/office/drawing/2014/main" id="{B290345E-5A5C-4F44-BAF8-BC26F54D79AD}"/>
              </a:ext>
            </a:extLst>
          </p:cNvPr>
          <p:cNvSpPr txBox="1"/>
          <p:nvPr/>
        </p:nvSpPr>
        <p:spPr>
          <a:xfrm>
            <a:off x="2020490" y="2467723"/>
            <a:ext cx="1496260" cy="553998"/>
          </a:xfrm>
          <a:prstGeom prst="rect">
            <a:avLst/>
          </a:prstGeom>
          <a:noFill/>
        </p:spPr>
        <p:txBody>
          <a:bodyPr wrap="square" rtlCol="0">
            <a:spAutoFit/>
          </a:bodyPr>
          <a:lstStyle/>
          <a:p>
            <a:r>
              <a:rPr lang="en-US" sz="1500" b="1" dirty="0">
                <a:solidFill>
                  <a:srgbClr val="FF0000"/>
                </a:solidFill>
              </a:rPr>
              <a:t>Aversive functions</a:t>
            </a:r>
          </a:p>
        </p:txBody>
      </p:sp>
      <p:sp>
        <p:nvSpPr>
          <p:cNvPr id="13" name="CuadroTexto 12">
            <a:extLst>
              <a:ext uri="{FF2B5EF4-FFF2-40B4-BE49-F238E27FC236}">
                <a16:creationId xmlns:a16="http://schemas.microsoft.com/office/drawing/2014/main" id="{09620A93-968A-437E-AE7B-78FA99DFC5EC}"/>
              </a:ext>
            </a:extLst>
          </p:cNvPr>
          <p:cNvSpPr txBox="1"/>
          <p:nvPr/>
        </p:nvSpPr>
        <p:spPr>
          <a:xfrm>
            <a:off x="2020490" y="3783385"/>
            <a:ext cx="2141229" cy="461665"/>
          </a:xfrm>
          <a:prstGeom prst="rect">
            <a:avLst/>
          </a:prstGeom>
          <a:noFill/>
        </p:spPr>
        <p:txBody>
          <a:bodyPr wrap="square" rtlCol="0">
            <a:spAutoFit/>
          </a:bodyPr>
          <a:lstStyle/>
          <a:p>
            <a:r>
              <a:rPr lang="en-US" sz="1200" b="1" dirty="0">
                <a:solidFill>
                  <a:srgbClr val="FFC000"/>
                </a:solidFill>
              </a:rPr>
              <a:t>Discriminative functions of negative reinforcement</a:t>
            </a:r>
          </a:p>
        </p:txBody>
      </p:sp>
    </p:spTree>
    <p:extLst>
      <p:ext uri="{BB962C8B-B14F-4D97-AF65-F5344CB8AC3E}">
        <p14:creationId xmlns:p14="http://schemas.microsoft.com/office/powerpoint/2010/main" val="3708458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Imagen 2" descr="Imagen que contiene persona, teléfono móvil, teléfono, exterior&#10;&#10;Descripción generada con confianza muy alta">
            <a:extLst>
              <a:ext uri="{FF2B5EF4-FFF2-40B4-BE49-F238E27FC236}">
                <a16:creationId xmlns:a16="http://schemas.microsoft.com/office/drawing/2014/main" id="{F94BDEAF-091E-4E29-9D6A-031B715DB78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2906" t="18708" r="9931"/>
          <a:stretch/>
        </p:blipFill>
        <p:spPr>
          <a:xfrm>
            <a:off x="8611929" y="3362591"/>
            <a:ext cx="1622622" cy="1290059"/>
          </a:xfrm>
          <a:prstGeom prst="rect">
            <a:avLst/>
          </a:prstGeom>
        </p:spPr>
      </p:pic>
      <p:sp>
        <p:nvSpPr>
          <p:cNvPr id="20" name="Nube 19">
            <a:extLst>
              <a:ext uri="{FF2B5EF4-FFF2-40B4-BE49-F238E27FC236}">
                <a16:creationId xmlns:a16="http://schemas.microsoft.com/office/drawing/2014/main" id="{E5DFF202-7D05-4AF9-AA5A-CB4DF1F15D62}"/>
              </a:ext>
            </a:extLst>
          </p:cNvPr>
          <p:cNvSpPr/>
          <p:nvPr/>
        </p:nvSpPr>
        <p:spPr>
          <a:xfrm>
            <a:off x="3397967" y="2842183"/>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life is ruined</a:t>
            </a:r>
          </a:p>
        </p:txBody>
      </p:sp>
      <p:sp>
        <p:nvSpPr>
          <p:cNvPr id="28" name="Nube 27">
            <a:extLst>
              <a:ext uri="{FF2B5EF4-FFF2-40B4-BE49-F238E27FC236}">
                <a16:creationId xmlns:a16="http://schemas.microsoft.com/office/drawing/2014/main" id="{7F224A35-B377-49B1-BB12-AB07ADA458CD}"/>
              </a:ext>
            </a:extLst>
          </p:cNvPr>
          <p:cNvSpPr/>
          <p:nvPr/>
        </p:nvSpPr>
        <p:spPr>
          <a:xfrm>
            <a:off x="9636042" y="4041065"/>
            <a:ext cx="2810118" cy="1774163"/>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I behave this way every time I feel sad, then…</a:t>
            </a:r>
          </a:p>
        </p:txBody>
      </p:sp>
      <p:sp>
        <p:nvSpPr>
          <p:cNvPr id="30" name="Título 1">
            <a:extLst>
              <a:ext uri="{FF2B5EF4-FFF2-40B4-BE49-F238E27FC236}">
                <a16:creationId xmlns:a16="http://schemas.microsoft.com/office/drawing/2014/main" id="{299F4765-6BCF-4EDE-BA91-10F6483F0364}"/>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9. Using the strategies to foster psychological flexibility simultaneously</a:t>
            </a:r>
          </a:p>
        </p:txBody>
      </p:sp>
      <p:sp>
        <p:nvSpPr>
          <p:cNvPr id="4" name="Rectángulo 3">
            <a:extLst>
              <a:ext uri="{FF2B5EF4-FFF2-40B4-BE49-F238E27FC236}">
                <a16:creationId xmlns:a16="http://schemas.microsoft.com/office/drawing/2014/main" id="{3F8E8E06-DE78-4093-B694-D78677BD0EAD}"/>
              </a:ext>
            </a:extLst>
          </p:cNvPr>
          <p:cNvSpPr/>
          <p:nvPr/>
        </p:nvSpPr>
        <p:spPr>
          <a:xfrm>
            <a:off x="849086" y="1362048"/>
            <a:ext cx="7065731" cy="707886"/>
          </a:xfrm>
          <a:prstGeom prst="rect">
            <a:avLst/>
          </a:prstGeom>
        </p:spPr>
        <p:txBody>
          <a:bodyPr wrap="square">
            <a:spAutoFit/>
          </a:bodyPr>
          <a:lstStyle/>
          <a:p>
            <a:pPr algn="just"/>
            <a:r>
              <a:rPr lang="en-US" sz="2000" b="1" dirty="0"/>
              <a:t>Deriving rules that specify the relevant consequences of responding according to own values </a:t>
            </a:r>
          </a:p>
        </p:txBody>
      </p:sp>
      <p:sp>
        <p:nvSpPr>
          <p:cNvPr id="18" name="CuadroTexto 17">
            <a:extLst>
              <a:ext uri="{FF2B5EF4-FFF2-40B4-BE49-F238E27FC236}">
                <a16:creationId xmlns:a16="http://schemas.microsoft.com/office/drawing/2014/main" id="{6AFC3F51-88AF-49BB-8AB8-5DFF0F0960C3}"/>
              </a:ext>
            </a:extLst>
          </p:cNvPr>
          <p:cNvSpPr txBox="1"/>
          <p:nvPr/>
        </p:nvSpPr>
        <p:spPr>
          <a:xfrm>
            <a:off x="85038" y="2815797"/>
            <a:ext cx="2921602" cy="1631216"/>
          </a:xfrm>
          <a:prstGeom prst="rect">
            <a:avLst/>
          </a:prstGeom>
          <a:noFill/>
        </p:spPr>
        <p:txBody>
          <a:bodyPr wrap="square" rtlCol="0">
            <a:spAutoFit/>
          </a:bodyPr>
          <a:lstStyle/>
          <a:p>
            <a:r>
              <a:rPr lang="en-US" sz="2000" b="1" dirty="0">
                <a:solidFill>
                  <a:srgbClr val="92D050"/>
                </a:solidFill>
              </a:rPr>
              <a:t>Discriminative functions of positive reinforcement linked to appetitive </a:t>
            </a:r>
            <a:r>
              <a:rPr lang="en-US" sz="2000" b="1" dirty="0" err="1">
                <a:solidFill>
                  <a:srgbClr val="92D050"/>
                </a:solidFill>
              </a:rPr>
              <a:t>augmentals</a:t>
            </a:r>
            <a:endParaRPr lang="en-US" sz="2000" b="1" dirty="0">
              <a:solidFill>
                <a:srgbClr val="92D050"/>
              </a:solidFill>
            </a:endParaRPr>
          </a:p>
        </p:txBody>
      </p:sp>
      <p:sp>
        <p:nvSpPr>
          <p:cNvPr id="15" name="CuadroTexto 14">
            <a:extLst>
              <a:ext uri="{FF2B5EF4-FFF2-40B4-BE49-F238E27FC236}">
                <a16:creationId xmlns:a16="http://schemas.microsoft.com/office/drawing/2014/main" id="{B290345E-5A5C-4F44-BAF8-BC26F54D79AD}"/>
              </a:ext>
            </a:extLst>
          </p:cNvPr>
          <p:cNvSpPr txBox="1"/>
          <p:nvPr/>
        </p:nvSpPr>
        <p:spPr>
          <a:xfrm>
            <a:off x="2020490" y="2467723"/>
            <a:ext cx="1496260" cy="553998"/>
          </a:xfrm>
          <a:prstGeom prst="rect">
            <a:avLst/>
          </a:prstGeom>
          <a:noFill/>
        </p:spPr>
        <p:txBody>
          <a:bodyPr wrap="square" rtlCol="0">
            <a:spAutoFit/>
          </a:bodyPr>
          <a:lstStyle/>
          <a:p>
            <a:r>
              <a:rPr lang="en-US" sz="1500" b="1" dirty="0">
                <a:solidFill>
                  <a:srgbClr val="FF0000"/>
                </a:solidFill>
              </a:rPr>
              <a:t>Aversive functions</a:t>
            </a:r>
          </a:p>
        </p:txBody>
      </p:sp>
      <p:sp>
        <p:nvSpPr>
          <p:cNvPr id="13" name="CuadroTexto 12">
            <a:extLst>
              <a:ext uri="{FF2B5EF4-FFF2-40B4-BE49-F238E27FC236}">
                <a16:creationId xmlns:a16="http://schemas.microsoft.com/office/drawing/2014/main" id="{09620A93-968A-437E-AE7B-78FA99DFC5EC}"/>
              </a:ext>
            </a:extLst>
          </p:cNvPr>
          <p:cNvSpPr txBox="1"/>
          <p:nvPr/>
        </p:nvSpPr>
        <p:spPr>
          <a:xfrm>
            <a:off x="2020490" y="3783385"/>
            <a:ext cx="2141229" cy="461665"/>
          </a:xfrm>
          <a:prstGeom prst="rect">
            <a:avLst/>
          </a:prstGeom>
          <a:noFill/>
        </p:spPr>
        <p:txBody>
          <a:bodyPr wrap="square" rtlCol="0">
            <a:spAutoFit/>
          </a:bodyPr>
          <a:lstStyle/>
          <a:p>
            <a:r>
              <a:rPr lang="en-US" sz="1200" b="1" dirty="0">
                <a:solidFill>
                  <a:srgbClr val="FFC000"/>
                </a:solidFill>
              </a:rPr>
              <a:t>Discriminative functions of negative reinforcement</a:t>
            </a:r>
          </a:p>
        </p:txBody>
      </p:sp>
      <p:sp>
        <p:nvSpPr>
          <p:cNvPr id="14" name="CuadroTexto 13">
            <a:extLst>
              <a:ext uri="{FF2B5EF4-FFF2-40B4-BE49-F238E27FC236}">
                <a16:creationId xmlns:a16="http://schemas.microsoft.com/office/drawing/2014/main" id="{0575A0DA-5876-4247-98E6-90F092EF5C32}"/>
              </a:ext>
            </a:extLst>
          </p:cNvPr>
          <p:cNvSpPr txBox="1"/>
          <p:nvPr/>
        </p:nvSpPr>
        <p:spPr>
          <a:xfrm>
            <a:off x="95682" y="2118061"/>
            <a:ext cx="2921602" cy="3108543"/>
          </a:xfrm>
          <a:prstGeom prst="rect">
            <a:avLst/>
          </a:prstGeom>
          <a:noFill/>
        </p:spPr>
        <p:txBody>
          <a:bodyPr wrap="square" rtlCol="0">
            <a:spAutoFit/>
          </a:bodyPr>
          <a:lstStyle/>
          <a:p>
            <a:r>
              <a:rPr lang="en-US" sz="2800" b="1" dirty="0">
                <a:solidFill>
                  <a:srgbClr val="92D050"/>
                </a:solidFill>
              </a:rPr>
              <a:t>Discriminative functions of positive reinforcement linked to appetitive </a:t>
            </a:r>
            <a:r>
              <a:rPr lang="en-US" sz="2800" b="1" dirty="0" err="1">
                <a:solidFill>
                  <a:srgbClr val="92D050"/>
                </a:solidFill>
              </a:rPr>
              <a:t>augmentals</a:t>
            </a:r>
            <a:endParaRPr lang="en-US" sz="2800" b="1" dirty="0">
              <a:solidFill>
                <a:srgbClr val="92D050"/>
              </a:solidFill>
            </a:endParaRPr>
          </a:p>
        </p:txBody>
      </p:sp>
    </p:spTree>
    <p:extLst>
      <p:ext uri="{BB962C8B-B14F-4D97-AF65-F5344CB8AC3E}">
        <p14:creationId xmlns:p14="http://schemas.microsoft.com/office/powerpoint/2010/main" val="20397236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par>
                                <p:cTn id="12" presetID="14" presetClass="entr" presetSubtype="1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0" name="Título 1">
            <a:extLst>
              <a:ext uri="{FF2B5EF4-FFF2-40B4-BE49-F238E27FC236}">
                <a16:creationId xmlns:a16="http://schemas.microsoft.com/office/drawing/2014/main" id="{299F4765-6BCF-4EDE-BA91-10F6483F0364}"/>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pic>
        <p:nvPicPr>
          <p:cNvPr id="2" name="Imagen 1">
            <a:extLst>
              <a:ext uri="{FF2B5EF4-FFF2-40B4-BE49-F238E27FC236}">
                <a16:creationId xmlns:a16="http://schemas.microsoft.com/office/drawing/2014/main" id="{AB5504AA-6589-4C71-9269-E52D37AFC930}"/>
              </a:ext>
            </a:extLst>
          </p:cNvPr>
          <p:cNvPicPr>
            <a:picLocks noChangeAspect="1"/>
          </p:cNvPicPr>
          <p:nvPr/>
        </p:nvPicPr>
        <p:blipFill rotWithShape="1">
          <a:blip r:embed="rId3"/>
          <a:srcRect l="15164" t="22174" r="18967" b="39275"/>
          <a:stretch/>
        </p:blipFill>
        <p:spPr>
          <a:xfrm>
            <a:off x="1232454" y="1362049"/>
            <a:ext cx="4956983" cy="1631878"/>
          </a:xfrm>
          <a:prstGeom prst="rect">
            <a:avLst/>
          </a:prstGeom>
        </p:spPr>
      </p:pic>
      <p:pic>
        <p:nvPicPr>
          <p:cNvPr id="3" name="Imagen 2">
            <a:extLst>
              <a:ext uri="{FF2B5EF4-FFF2-40B4-BE49-F238E27FC236}">
                <a16:creationId xmlns:a16="http://schemas.microsoft.com/office/drawing/2014/main" id="{11F36489-423C-4976-8370-EE9D0DC356A6}"/>
              </a:ext>
            </a:extLst>
          </p:cNvPr>
          <p:cNvPicPr>
            <a:picLocks noChangeAspect="1"/>
          </p:cNvPicPr>
          <p:nvPr/>
        </p:nvPicPr>
        <p:blipFill rotWithShape="1">
          <a:blip r:embed="rId4"/>
          <a:srcRect l="29186" t="35217" r="31195" b="41304"/>
          <a:stretch/>
        </p:blipFill>
        <p:spPr>
          <a:xfrm>
            <a:off x="6765658" y="1797122"/>
            <a:ext cx="4895633" cy="1631878"/>
          </a:xfrm>
          <a:prstGeom prst="rect">
            <a:avLst/>
          </a:prstGeom>
        </p:spPr>
      </p:pic>
      <p:pic>
        <p:nvPicPr>
          <p:cNvPr id="5" name="Imagen 4">
            <a:extLst>
              <a:ext uri="{FF2B5EF4-FFF2-40B4-BE49-F238E27FC236}">
                <a16:creationId xmlns:a16="http://schemas.microsoft.com/office/drawing/2014/main" id="{4D20967B-2F71-42F8-A8E5-89707F32776F}"/>
              </a:ext>
            </a:extLst>
          </p:cNvPr>
          <p:cNvPicPr>
            <a:picLocks noChangeAspect="1"/>
          </p:cNvPicPr>
          <p:nvPr/>
        </p:nvPicPr>
        <p:blipFill rotWithShape="1">
          <a:blip r:embed="rId5"/>
          <a:srcRect l="22581" t="27101" r="24185" b="42899"/>
          <a:stretch/>
        </p:blipFill>
        <p:spPr>
          <a:xfrm>
            <a:off x="1232454" y="3086798"/>
            <a:ext cx="4903973" cy="1554552"/>
          </a:xfrm>
          <a:prstGeom prst="rect">
            <a:avLst/>
          </a:prstGeom>
        </p:spPr>
      </p:pic>
      <p:pic>
        <p:nvPicPr>
          <p:cNvPr id="7" name="Imagen 6">
            <a:extLst>
              <a:ext uri="{FF2B5EF4-FFF2-40B4-BE49-F238E27FC236}">
                <a16:creationId xmlns:a16="http://schemas.microsoft.com/office/drawing/2014/main" id="{FEB0AC9B-D303-4809-8B16-2ECBF2191AC3}"/>
              </a:ext>
            </a:extLst>
          </p:cNvPr>
          <p:cNvPicPr>
            <a:picLocks noChangeAspect="1"/>
          </p:cNvPicPr>
          <p:nvPr/>
        </p:nvPicPr>
        <p:blipFill rotWithShape="1">
          <a:blip r:embed="rId6"/>
          <a:srcRect l="29339" t="28209" r="10331" b="34178"/>
          <a:stretch/>
        </p:blipFill>
        <p:spPr>
          <a:xfrm>
            <a:off x="6765658" y="4043161"/>
            <a:ext cx="4895632" cy="1716824"/>
          </a:xfrm>
          <a:prstGeom prst="rect">
            <a:avLst/>
          </a:prstGeom>
        </p:spPr>
      </p:pic>
      <p:pic>
        <p:nvPicPr>
          <p:cNvPr id="8" name="Imagen 7">
            <a:extLst>
              <a:ext uri="{FF2B5EF4-FFF2-40B4-BE49-F238E27FC236}">
                <a16:creationId xmlns:a16="http://schemas.microsoft.com/office/drawing/2014/main" id="{C1172C14-9535-46F7-94FE-4E5EC4F7BCA7}"/>
              </a:ext>
            </a:extLst>
          </p:cNvPr>
          <p:cNvPicPr>
            <a:picLocks noChangeAspect="1"/>
          </p:cNvPicPr>
          <p:nvPr/>
        </p:nvPicPr>
        <p:blipFill rotWithShape="1">
          <a:blip r:embed="rId7"/>
          <a:srcRect l="22744" t="26812" r="23614" b="41304"/>
          <a:stretch/>
        </p:blipFill>
        <p:spPr>
          <a:xfrm>
            <a:off x="1212576" y="4802000"/>
            <a:ext cx="4923851" cy="1646273"/>
          </a:xfrm>
          <a:prstGeom prst="rect">
            <a:avLst/>
          </a:prstGeom>
        </p:spPr>
      </p:pic>
    </p:spTree>
    <p:extLst>
      <p:ext uri="{BB962C8B-B14F-4D97-AF65-F5344CB8AC3E}">
        <p14:creationId xmlns:p14="http://schemas.microsoft.com/office/powerpoint/2010/main" val="527614470"/>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0" name="Título 1">
            <a:extLst>
              <a:ext uri="{FF2B5EF4-FFF2-40B4-BE49-F238E27FC236}">
                <a16:creationId xmlns:a16="http://schemas.microsoft.com/office/drawing/2014/main" id="{299F4765-6BCF-4EDE-BA91-10F6483F0364}"/>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pic>
        <p:nvPicPr>
          <p:cNvPr id="2" name="Imagen 1">
            <a:extLst>
              <a:ext uri="{FF2B5EF4-FFF2-40B4-BE49-F238E27FC236}">
                <a16:creationId xmlns:a16="http://schemas.microsoft.com/office/drawing/2014/main" id="{AB5504AA-6589-4C71-9269-E52D37AFC930}"/>
              </a:ext>
            </a:extLst>
          </p:cNvPr>
          <p:cNvPicPr>
            <a:picLocks noChangeAspect="1"/>
          </p:cNvPicPr>
          <p:nvPr/>
        </p:nvPicPr>
        <p:blipFill rotWithShape="1">
          <a:blip r:embed="rId3"/>
          <a:srcRect l="15164" t="22174" r="18967" b="39275"/>
          <a:stretch/>
        </p:blipFill>
        <p:spPr>
          <a:xfrm>
            <a:off x="1232454" y="1362049"/>
            <a:ext cx="4956983" cy="1631878"/>
          </a:xfrm>
          <a:prstGeom prst="rect">
            <a:avLst/>
          </a:prstGeom>
        </p:spPr>
      </p:pic>
      <p:pic>
        <p:nvPicPr>
          <p:cNvPr id="3" name="Imagen 2">
            <a:extLst>
              <a:ext uri="{FF2B5EF4-FFF2-40B4-BE49-F238E27FC236}">
                <a16:creationId xmlns:a16="http://schemas.microsoft.com/office/drawing/2014/main" id="{11F36489-423C-4976-8370-EE9D0DC356A6}"/>
              </a:ext>
            </a:extLst>
          </p:cNvPr>
          <p:cNvPicPr>
            <a:picLocks noChangeAspect="1"/>
          </p:cNvPicPr>
          <p:nvPr/>
        </p:nvPicPr>
        <p:blipFill rotWithShape="1">
          <a:blip r:embed="rId4"/>
          <a:srcRect l="29186" t="35217" r="31195" b="41304"/>
          <a:stretch/>
        </p:blipFill>
        <p:spPr>
          <a:xfrm>
            <a:off x="6765658" y="1797122"/>
            <a:ext cx="4895633" cy="1631878"/>
          </a:xfrm>
          <a:prstGeom prst="rect">
            <a:avLst/>
          </a:prstGeom>
        </p:spPr>
      </p:pic>
      <p:pic>
        <p:nvPicPr>
          <p:cNvPr id="5" name="Imagen 4">
            <a:extLst>
              <a:ext uri="{FF2B5EF4-FFF2-40B4-BE49-F238E27FC236}">
                <a16:creationId xmlns:a16="http://schemas.microsoft.com/office/drawing/2014/main" id="{4D20967B-2F71-42F8-A8E5-89707F32776F}"/>
              </a:ext>
            </a:extLst>
          </p:cNvPr>
          <p:cNvPicPr>
            <a:picLocks noChangeAspect="1"/>
          </p:cNvPicPr>
          <p:nvPr/>
        </p:nvPicPr>
        <p:blipFill rotWithShape="1">
          <a:blip r:embed="rId5"/>
          <a:srcRect l="22581" t="27101" r="24185" b="42899"/>
          <a:stretch/>
        </p:blipFill>
        <p:spPr>
          <a:xfrm>
            <a:off x="1232454" y="3086798"/>
            <a:ext cx="4903973" cy="1554552"/>
          </a:xfrm>
          <a:prstGeom prst="rect">
            <a:avLst/>
          </a:prstGeom>
        </p:spPr>
      </p:pic>
      <p:pic>
        <p:nvPicPr>
          <p:cNvPr id="7" name="Imagen 6">
            <a:extLst>
              <a:ext uri="{FF2B5EF4-FFF2-40B4-BE49-F238E27FC236}">
                <a16:creationId xmlns:a16="http://schemas.microsoft.com/office/drawing/2014/main" id="{FEB0AC9B-D303-4809-8B16-2ECBF2191AC3}"/>
              </a:ext>
            </a:extLst>
          </p:cNvPr>
          <p:cNvPicPr>
            <a:picLocks noChangeAspect="1"/>
          </p:cNvPicPr>
          <p:nvPr/>
        </p:nvPicPr>
        <p:blipFill rotWithShape="1">
          <a:blip r:embed="rId6"/>
          <a:srcRect l="29339" t="28209" r="10331" b="34178"/>
          <a:stretch/>
        </p:blipFill>
        <p:spPr>
          <a:xfrm>
            <a:off x="6765658" y="4043161"/>
            <a:ext cx="4895632" cy="1716824"/>
          </a:xfrm>
          <a:prstGeom prst="rect">
            <a:avLst/>
          </a:prstGeom>
        </p:spPr>
      </p:pic>
      <p:pic>
        <p:nvPicPr>
          <p:cNvPr id="8" name="Imagen 7">
            <a:extLst>
              <a:ext uri="{FF2B5EF4-FFF2-40B4-BE49-F238E27FC236}">
                <a16:creationId xmlns:a16="http://schemas.microsoft.com/office/drawing/2014/main" id="{C1172C14-9535-46F7-94FE-4E5EC4F7BCA7}"/>
              </a:ext>
            </a:extLst>
          </p:cNvPr>
          <p:cNvPicPr>
            <a:picLocks noChangeAspect="1"/>
          </p:cNvPicPr>
          <p:nvPr/>
        </p:nvPicPr>
        <p:blipFill rotWithShape="1">
          <a:blip r:embed="rId7"/>
          <a:srcRect l="22744" t="26812" r="23614" b="41304"/>
          <a:stretch/>
        </p:blipFill>
        <p:spPr>
          <a:xfrm>
            <a:off x="1212576" y="4802000"/>
            <a:ext cx="4923851" cy="1646273"/>
          </a:xfrm>
          <a:prstGeom prst="rect">
            <a:avLst/>
          </a:prstGeom>
        </p:spPr>
      </p:pic>
    </p:spTree>
    <p:extLst>
      <p:ext uri="{BB962C8B-B14F-4D97-AF65-F5344CB8AC3E}">
        <p14:creationId xmlns:p14="http://schemas.microsoft.com/office/powerpoint/2010/main" val="3207646091"/>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10. Repetitive negative thinking (RNT) as the first and predominant reaction in coordination</a:t>
            </a:r>
          </a:p>
        </p:txBody>
      </p:sp>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960408" y="1464689"/>
            <a:ext cx="9443049" cy="4409024"/>
          </a:xfrm>
        </p:spPr>
        <p:txBody>
          <a:bodyPr>
            <a:normAutofit/>
          </a:bodyPr>
          <a:lstStyle/>
          <a:p>
            <a:pPr algn="just">
              <a:buFont typeface="Wingdings" panose="05000000000000000000" pitchFamily="2" charset="2"/>
              <a:buChar char="§"/>
            </a:pPr>
            <a:r>
              <a:rPr lang="en-US" sz="2400" dirty="0"/>
              <a:t>RNT is a predominant, experiential avoidance strategy.</a:t>
            </a:r>
          </a:p>
          <a:p>
            <a:pPr algn="just">
              <a:buFont typeface="Wingdings" panose="05000000000000000000" pitchFamily="2" charset="2"/>
              <a:buChar char="§"/>
            </a:pPr>
            <a:r>
              <a:rPr lang="en-US" sz="2400" dirty="0"/>
              <a:t>Throughout most learning histories, RNT usually become the predominant first reaction to private events with aversive functions due to the extreme human’s fluency in relational framing.</a:t>
            </a:r>
          </a:p>
          <a:p>
            <a:pPr algn="just">
              <a:buFont typeface="Wingdings" panose="05000000000000000000" pitchFamily="2" charset="2"/>
              <a:buChar char="§"/>
            </a:pPr>
            <a:r>
              <a:rPr lang="en-US" sz="2400" dirty="0"/>
              <a:t>However, RNT usually has a paradoxical effect because it prolongs negative affect as it is focused on negative content</a:t>
            </a:r>
            <a:r>
              <a:rPr lang="es-CO" sz="2400" dirty="0"/>
              <a:t> (</a:t>
            </a:r>
            <a:r>
              <a:rPr lang="es-CO" sz="2400" dirty="0" err="1"/>
              <a:t>Ehring</a:t>
            </a:r>
            <a:r>
              <a:rPr lang="es-CO" sz="2400" dirty="0"/>
              <a:t> &amp; Watkins, 2008; Newman &amp; Llera, 2011).</a:t>
            </a:r>
          </a:p>
          <a:p>
            <a:pPr algn="just">
              <a:buFont typeface="Wingdings" panose="05000000000000000000" pitchFamily="2" charset="2"/>
              <a:buChar char="§"/>
            </a:pPr>
            <a:endParaRPr lang="en-US" sz="2400" dirty="0"/>
          </a:p>
          <a:p>
            <a:pPr marL="0" indent="0" algn="just">
              <a:buNone/>
            </a:pPr>
            <a:endParaRPr lang="en-US" sz="2400" dirty="0"/>
          </a:p>
        </p:txBody>
      </p:sp>
    </p:spTree>
    <p:extLst>
      <p:ext uri="{BB962C8B-B14F-4D97-AF65-F5344CB8AC3E}">
        <p14:creationId xmlns:p14="http://schemas.microsoft.com/office/powerpoint/2010/main" val="784395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10. Repetitive negative thinking (RNT) as the first and predominant reaction in coordination</a:t>
            </a:r>
          </a:p>
        </p:txBody>
      </p:sp>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960408" y="1464689"/>
            <a:ext cx="9443049" cy="4409024"/>
          </a:xfrm>
        </p:spPr>
        <p:txBody>
          <a:bodyPr>
            <a:normAutofit/>
          </a:bodyPr>
          <a:lstStyle/>
          <a:p>
            <a:pPr algn="just">
              <a:buFont typeface="Wingdings" panose="05000000000000000000" pitchFamily="2" charset="2"/>
              <a:buChar char="§"/>
            </a:pPr>
            <a:r>
              <a:rPr lang="en-US" sz="2400" dirty="0"/>
              <a:t>The negative affect prolonged due to RNT leads to engaging in additional experiential avoidance strategies that are usually more effective in reducing distress on the short term.</a:t>
            </a:r>
          </a:p>
          <a:p>
            <a:pPr marL="801688" indent="-260350" algn="just">
              <a:buFont typeface="Wingdings" panose="05000000000000000000" pitchFamily="2" charset="2"/>
              <a:buChar char="ü"/>
            </a:pPr>
            <a:r>
              <a:rPr lang="en-US" sz="2400" dirty="0"/>
              <a:t>Drinking alcohol (Caselli et al., 2013)</a:t>
            </a:r>
          </a:p>
          <a:p>
            <a:pPr marL="801688" indent="-260350" algn="just">
              <a:buFont typeface="Wingdings" panose="05000000000000000000" pitchFamily="2" charset="2"/>
              <a:buChar char="ü"/>
            </a:pPr>
            <a:r>
              <a:rPr lang="en-US" sz="2400" dirty="0"/>
              <a:t>Overeating (e.g., Nolen-Hoeksema et al., 2007)</a:t>
            </a:r>
          </a:p>
          <a:p>
            <a:pPr marL="801688" indent="-260350" algn="just">
              <a:buFont typeface="Wingdings" panose="05000000000000000000" pitchFamily="2" charset="2"/>
              <a:buChar char="ü"/>
            </a:pPr>
            <a:r>
              <a:rPr lang="en-US" sz="2400" dirty="0"/>
              <a:t>Thought suppression (e.g., Wells, 2002)</a:t>
            </a:r>
          </a:p>
          <a:p>
            <a:pPr marL="801688" indent="-260350" algn="just">
              <a:buFont typeface="Wingdings" panose="05000000000000000000" pitchFamily="2" charset="2"/>
              <a:buChar char="ü"/>
            </a:pPr>
            <a:r>
              <a:rPr lang="es-ES" sz="2400" dirty="0"/>
              <a:t>…</a:t>
            </a:r>
          </a:p>
          <a:p>
            <a:pPr algn="just">
              <a:buFont typeface="Wingdings" panose="05000000000000000000" pitchFamily="2" charset="2"/>
              <a:buChar char="§"/>
            </a:pPr>
            <a:endParaRPr lang="es-CO" sz="2400" dirty="0"/>
          </a:p>
          <a:p>
            <a:pPr algn="just">
              <a:buFont typeface="Wingdings" panose="05000000000000000000" pitchFamily="2" charset="2"/>
              <a:buChar char="§"/>
            </a:pPr>
            <a:endParaRPr lang="en-US" sz="2400" dirty="0"/>
          </a:p>
          <a:p>
            <a:pPr marL="0" indent="0" algn="just">
              <a:buNone/>
            </a:pPr>
            <a:endParaRPr lang="en-US" sz="2400" dirty="0"/>
          </a:p>
        </p:txBody>
      </p:sp>
    </p:spTree>
    <p:extLst>
      <p:ext uri="{BB962C8B-B14F-4D97-AF65-F5344CB8AC3E}">
        <p14:creationId xmlns:p14="http://schemas.microsoft.com/office/powerpoint/2010/main" val="4280810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10. Repetitive negative thinking (RNT) as the first and predominant reaction in coordination</a:t>
            </a:r>
          </a:p>
        </p:txBody>
      </p:sp>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960408" y="1464689"/>
            <a:ext cx="9443049" cy="4409024"/>
          </a:xfrm>
        </p:spPr>
        <p:txBody>
          <a:bodyPr>
            <a:normAutofit fontScale="92500" lnSpcReduction="10000"/>
          </a:bodyPr>
          <a:lstStyle/>
          <a:p>
            <a:pPr algn="just">
              <a:buFont typeface="Wingdings" panose="05000000000000000000" pitchFamily="2" charset="2"/>
              <a:buChar char="§"/>
            </a:pPr>
            <a:r>
              <a:rPr lang="en-US" sz="2400" dirty="0"/>
              <a:t>Engaging in RNT extends and strengthens the relational networks related to the triggers due to the derivation of new thoughts and the repetition of old ones.</a:t>
            </a:r>
          </a:p>
          <a:p>
            <a:pPr algn="just">
              <a:buFont typeface="Wingdings" panose="05000000000000000000" pitchFamily="2" charset="2"/>
              <a:buChar char="§"/>
            </a:pPr>
            <a:r>
              <a:rPr lang="en-US" sz="2400" dirty="0"/>
              <a:t>In RFT (MDML) terms, RNT:</a:t>
            </a:r>
          </a:p>
          <a:p>
            <a:pPr marL="893763" indent="-357188" algn="just">
              <a:buFont typeface="Wingdings" panose="05000000000000000000" pitchFamily="2" charset="2"/>
              <a:buChar char="ü"/>
            </a:pPr>
            <a:r>
              <a:rPr lang="en-US" sz="2400" dirty="0"/>
              <a:t>Makes relational network more complex because myriads of relations are established.</a:t>
            </a:r>
          </a:p>
          <a:p>
            <a:pPr marL="893763" indent="-357188" algn="just">
              <a:buFont typeface="Wingdings" panose="05000000000000000000" pitchFamily="2" charset="2"/>
              <a:buChar char="ü"/>
            </a:pPr>
            <a:r>
              <a:rPr lang="en-US" sz="2400" dirty="0"/>
              <a:t>Reduces the derivation level due to the repetition of the thinking process.</a:t>
            </a:r>
          </a:p>
          <a:p>
            <a:pPr marL="893763" indent="-357188" algn="just">
              <a:buFont typeface="Wingdings" panose="05000000000000000000" pitchFamily="2" charset="2"/>
              <a:buChar char="ü"/>
            </a:pPr>
            <a:r>
              <a:rPr lang="en-US" sz="2400" dirty="0"/>
              <a:t>Reduces relational flexibility because triggering stimuli are always related in the same way. </a:t>
            </a:r>
          </a:p>
          <a:p>
            <a:pPr marL="0" indent="0" algn="just">
              <a:buNone/>
            </a:pPr>
            <a:endParaRPr lang="es-ES" sz="2400" dirty="0"/>
          </a:p>
          <a:p>
            <a:pPr algn="just">
              <a:buFont typeface="Wingdings" panose="05000000000000000000" pitchFamily="2" charset="2"/>
              <a:buChar char="§"/>
            </a:pPr>
            <a:endParaRPr lang="es-CO" sz="2400" dirty="0"/>
          </a:p>
          <a:p>
            <a:pPr algn="just">
              <a:buFont typeface="Wingdings" panose="05000000000000000000" pitchFamily="2" charset="2"/>
              <a:buChar char="§"/>
            </a:pPr>
            <a:endParaRPr lang="en-US" sz="2400" dirty="0"/>
          </a:p>
          <a:p>
            <a:pPr marL="0" indent="0" algn="just">
              <a:buNone/>
            </a:pPr>
            <a:endParaRPr lang="en-US" sz="2400" dirty="0"/>
          </a:p>
        </p:txBody>
      </p:sp>
    </p:spTree>
    <p:extLst>
      <p:ext uri="{BB962C8B-B14F-4D97-AF65-F5344CB8AC3E}">
        <p14:creationId xmlns:p14="http://schemas.microsoft.com/office/powerpoint/2010/main" val="93333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0">
            <a:extLst>
              <a:ext uri="{FF2B5EF4-FFF2-40B4-BE49-F238E27FC236}">
                <a16:creationId xmlns:a16="http://schemas.microsoft.com/office/drawing/2014/main" id="{2CA0C0AF-7DBC-424B-B590-22097A0B0819}"/>
              </a:ext>
            </a:extLst>
          </p:cNvPr>
          <p:cNvSpPr txBox="1"/>
          <p:nvPr/>
        </p:nvSpPr>
        <p:spPr>
          <a:xfrm>
            <a:off x="579042" y="246658"/>
            <a:ext cx="10789185" cy="461600"/>
          </a:xfrm>
          <a:prstGeom prst="rect">
            <a:avLst/>
          </a:prstGeom>
          <a:noFill/>
          <a:ln>
            <a:noFill/>
          </a:ln>
        </p:spPr>
        <p:txBody>
          <a:bodyPr lIns="121897" tIns="60932" rIns="121897" bIns="60932" anchor="t" anchorCtr="0">
            <a:noAutofit/>
          </a:bodyPr>
          <a:lstStyle/>
          <a:p>
            <a:pPr>
              <a:spcAft>
                <a:spcPts val="600"/>
              </a:spcAft>
              <a:buClr>
                <a:schemeClr val="lt1"/>
              </a:buClr>
              <a:buSzPct val="25000"/>
            </a:pPr>
            <a:r>
              <a:rPr lang="en-US" sz="4400" b="1" dirty="0">
                <a:solidFill>
                  <a:schemeClr val="accent1"/>
                </a:solidFill>
                <a:ea typeface="Calibri"/>
                <a:cs typeface="Calibri"/>
                <a:sym typeface="Calibri"/>
              </a:rPr>
              <a:t>Example</a:t>
            </a:r>
          </a:p>
        </p:txBody>
      </p:sp>
      <p:pic>
        <p:nvPicPr>
          <p:cNvPr id="5" name="Imagen 4">
            <a:extLst>
              <a:ext uri="{FF2B5EF4-FFF2-40B4-BE49-F238E27FC236}">
                <a16:creationId xmlns:a16="http://schemas.microsoft.com/office/drawing/2014/main" id="{746F238C-3D7E-4C1C-966B-4D541E125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67" y="1076400"/>
            <a:ext cx="5707066" cy="5742545"/>
          </a:xfrm>
          <a:prstGeom prst="rect">
            <a:avLst/>
          </a:prstGeom>
        </p:spPr>
      </p:pic>
      <p:sp>
        <p:nvSpPr>
          <p:cNvPr id="6" name="Diagrama de flujo: conector 5">
            <a:extLst>
              <a:ext uri="{FF2B5EF4-FFF2-40B4-BE49-F238E27FC236}">
                <a16:creationId xmlns:a16="http://schemas.microsoft.com/office/drawing/2014/main" id="{EA980C1A-926A-44A8-87E5-3B02B7CD2297}"/>
              </a:ext>
            </a:extLst>
          </p:cNvPr>
          <p:cNvSpPr/>
          <p:nvPr/>
        </p:nvSpPr>
        <p:spPr>
          <a:xfrm>
            <a:off x="4483434" y="2246093"/>
            <a:ext cx="3355543" cy="3403158"/>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Pernicious</a:t>
            </a:r>
            <a:r>
              <a:rPr lang="es-CO" sz="3200" b="1" dirty="0">
                <a:solidFill>
                  <a:schemeClr val="tx1"/>
                </a:solidFill>
              </a:rPr>
              <a:t> </a:t>
            </a:r>
            <a:r>
              <a:rPr lang="en-US" sz="3200" b="1" dirty="0">
                <a:solidFill>
                  <a:schemeClr val="tx1"/>
                </a:solidFill>
              </a:rPr>
              <a:t>cycle of </a:t>
            </a:r>
            <a:r>
              <a:rPr lang="es-CO" sz="3200" b="1" dirty="0">
                <a:solidFill>
                  <a:schemeClr val="tx1"/>
                </a:solidFill>
              </a:rPr>
              <a:t>RNT</a:t>
            </a:r>
          </a:p>
        </p:txBody>
      </p:sp>
      <p:sp>
        <p:nvSpPr>
          <p:cNvPr id="7" name="Bocadillo nube: nube 6">
            <a:extLst>
              <a:ext uri="{FF2B5EF4-FFF2-40B4-BE49-F238E27FC236}">
                <a16:creationId xmlns:a16="http://schemas.microsoft.com/office/drawing/2014/main" id="{3B11FF10-F94A-4C56-819B-39851DE42715}"/>
              </a:ext>
            </a:extLst>
          </p:cNvPr>
          <p:cNvSpPr/>
          <p:nvPr/>
        </p:nvSpPr>
        <p:spPr>
          <a:xfrm>
            <a:off x="5243783" y="5283505"/>
            <a:ext cx="1600932" cy="1236826"/>
          </a:xfrm>
          <a:prstGeom prst="cloud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Why is she so weird</a:t>
            </a:r>
            <a:r>
              <a:rPr lang="es-CO" sz="1600" dirty="0">
                <a:solidFill>
                  <a:schemeClr val="bg1"/>
                </a:solidFill>
              </a:rPr>
              <a:t>?</a:t>
            </a:r>
          </a:p>
        </p:txBody>
      </p:sp>
      <p:sp>
        <p:nvSpPr>
          <p:cNvPr id="8" name="Bocadillo nube: nube 7">
            <a:extLst>
              <a:ext uri="{FF2B5EF4-FFF2-40B4-BE49-F238E27FC236}">
                <a16:creationId xmlns:a16="http://schemas.microsoft.com/office/drawing/2014/main" id="{2F0A8A05-7850-4199-9A09-789B53731615}"/>
              </a:ext>
            </a:extLst>
          </p:cNvPr>
          <p:cNvSpPr/>
          <p:nvPr/>
        </p:nvSpPr>
        <p:spPr>
          <a:xfrm>
            <a:off x="3403814" y="4986274"/>
            <a:ext cx="1856540" cy="1325954"/>
          </a:xfrm>
          <a:prstGeom prst="cloud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Does she love me?</a:t>
            </a:r>
          </a:p>
        </p:txBody>
      </p:sp>
      <p:sp>
        <p:nvSpPr>
          <p:cNvPr id="9" name="Bocadillo nube: nube 8">
            <a:extLst>
              <a:ext uri="{FF2B5EF4-FFF2-40B4-BE49-F238E27FC236}">
                <a16:creationId xmlns:a16="http://schemas.microsoft.com/office/drawing/2014/main" id="{AA207D1D-E3FB-4705-B6D9-BD380C1A25CB}"/>
              </a:ext>
            </a:extLst>
          </p:cNvPr>
          <p:cNvSpPr/>
          <p:nvPr/>
        </p:nvSpPr>
        <p:spPr>
          <a:xfrm>
            <a:off x="3015912" y="3816580"/>
            <a:ext cx="1600932" cy="1158546"/>
          </a:xfrm>
          <a:prstGeom prst="cloud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Does she have a lover?</a:t>
            </a:r>
          </a:p>
        </p:txBody>
      </p:sp>
      <p:sp>
        <p:nvSpPr>
          <p:cNvPr id="10" name="Bocadillo nube: nube 9">
            <a:extLst>
              <a:ext uri="{FF2B5EF4-FFF2-40B4-BE49-F238E27FC236}">
                <a16:creationId xmlns:a16="http://schemas.microsoft.com/office/drawing/2014/main" id="{B21F3119-2BE2-440E-B112-166BB57CCACE}"/>
              </a:ext>
            </a:extLst>
          </p:cNvPr>
          <p:cNvSpPr/>
          <p:nvPr/>
        </p:nvSpPr>
        <p:spPr>
          <a:xfrm>
            <a:off x="6992358" y="1567503"/>
            <a:ext cx="2052968" cy="1307650"/>
          </a:xfrm>
          <a:prstGeom prst="cloud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None of my relationship works</a:t>
            </a:r>
          </a:p>
        </p:txBody>
      </p:sp>
      <p:sp>
        <p:nvSpPr>
          <p:cNvPr id="11" name="Bocadillo nube: nube 10">
            <a:extLst>
              <a:ext uri="{FF2B5EF4-FFF2-40B4-BE49-F238E27FC236}">
                <a16:creationId xmlns:a16="http://schemas.microsoft.com/office/drawing/2014/main" id="{7D936057-21B9-4944-8036-879469BE3EA0}"/>
              </a:ext>
            </a:extLst>
          </p:cNvPr>
          <p:cNvSpPr/>
          <p:nvPr/>
        </p:nvSpPr>
        <p:spPr>
          <a:xfrm>
            <a:off x="7648238" y="4112797"/>
            <a:ext cx="1600932" cy="1014480"/>
          </a:xfrm>
          <a:prstGeom prst="cloud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I am a failure</a:t>
            </a:r>
          </a:p>
        </p:txBody>
      </p:sp>
      <p:sp>
        <p:nvSpPr>
          <p:cNvPr id="12" name="Bocadillo nube: nube 11">
            <a:extLst>
              <a:ext uri="{FF2B5EF4-FFF2-40B4-BE49-F238E27FC236}">
                <a16:creationId xmlns:a16="http://schemas.microsoft.com/office/drawing/2014/main" id="{D5F9D7F5-9BB0-4BB2-9C34-765D9F27991E}"/>
              </a:ext>
            </a:extLst>
          </p:cNvPr>
          <p:cNvSpPr/>
          <p:nvPr/>
        </p:nvSpPr>
        <p:spPr>
          <a:xfrm>
            <a:off x="3041865" y="2588985"/>
            <a:ext cx="1803519" cy="1076401"/>
          </a:xfrm>
          <a:prstGeom prst="cloud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She is betraying me</a:t>
            </a:r>
          </a:p>
        </p:txBody>
      </p:sp>
      <p:sp>
        <p:nvSpPr>
          <p:cNvPr id="13" name="Bocadillo nube: nube 12">
            <a:extLst>
              <a:ext uri="{FF2B5EF4-FFF2-40B4-BE49-F238E27FC236}">
                <a16:creationId xmlns:a16="http://schemas.microsoft.com/office/drawing/2014/main" id="{4123279D-5097-4B9D-8A78-7EB21CB6C0B3}"/>
              </a:ext>
            </a:extLst>
          </p:cNvPr>
          <p:cNvSpPr/>
          <p:nvPr/>
        </p:nvSpPr>
        <p:spPr>
          <a:xfrm>
            <a:off x="4072042" y="1475971"/>
            <a:ext cx="1522381" cy="1076401"/>
          </a:xfrm>
          <a:prstGeom prst="cloud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So, now what?</a:t>
            </a:r>
          </a:p>
        </p:txBody>
      </p:sp>
      <p:sp>
        <p:nvSpPr>
          <p:cNvPr id="14" name="Bocadillo nube: nube 13">
            <a:extLst>
              <a:ext uri="{FF2B5EF4-FFF2-40B4-BE49-F238E27FC236}">
                <a16:creationId xmlns:a16="http://schemas.microsoft.com/office/drawing/2014/main" id="{383FA440-0236-47F1-BE38-063FEA10F4BB}"/>
              </a:ext>
            </a:extLst>
          </p:cNvPr>
          <p:cNvSpPr/>
          <p:nvPr/>
        </p:nvSpPr>
        <p:spPr>
          <a:xfrm>
            <a:off x="5594423" y="1042370"/>
            <a:ext cx="1700721" cy="1076401"/>
          </a:xfrm>
          <a:prstGeom prst="cloud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She is going to leave me</a:t>
            </a:r>
          </a:p>
        </p:txBody>
      </p:sp>
      <p:sp>
        <p:nvSpPr>
          <p:cNvPr id="15" name="Bocadillo nube: nube 14">
            <a:extLst>
              <a:ext uri="{FF2B5EF4-FFF2-40B4-BE49-F238E27FC236}">
                <a16:creationId xmlns:a16="http://schemas.microsoft.com/office/drawing/2014/main" id="{461D37B6-9C7F-450F-B9D9-56461F4A39AD}"/>
              </a:ext>
            </a:extLst>
          </p:cNvPr>
          <p:cNvSpPr/>
          <p:nvPr/>
        </p:nvSpPr>
        <p:spPr>
          <a:xfrm>
            <a:off x="7650121" y="2902003"/>
            <a:ext cx="1728028" cy="1076401"/>
          </a:xfrm>
          <a:prstGeom prst="cloud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What is wrong with me?</a:t>
            </a:r>
          </a:p>
        </p:txBody>
      </p:sp>
      <p:sp>
        <p:nvSpPr>
          <p:cNvPr id="16" name="Bocadillo nube: nube 15">
            <a:extLst>
              <a:ext uri="{FF2B5EF4-FFF2-40B4-BE49-F238E27FC236}">
                <a16:creationId xmlns:a16="http://schemas.microsoft.com/office/drawing/2014/main" id="{71BC7683-0869-4F6A-818C-5239725C117D}"/>
              </a:ext>
            </a:extLst>
          </p:cNvPr>
          <p:cNvSpPr/>
          <p:nvPr/>
        </p:nvSpPr>
        <p:spPr>
          <a:xfrm>
            <a:off x="6847772" y="5097470"/>
            <a:ext cx="1600932" cy="1014480"/>
          </a:xfrm>
          <a:prstGeom prst="cloud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I don’t deserve to live</a:t>
            </a:r>
          </a:p>
        </p:txBody>
      </p:sp>
      <p:pic>
        <p:nvPicPr>
          <p:cNvPr id="17" name="Imagen 16">
            <a:extLst>
              <a:ext uri="{FF2B5EF4-FFF2-40B4-BE49-F238E27FC236}">
                <a16:creationId xmlns:a16="http://schemas.microsoft.com/office/drawing/2014/main" id="{23528CD7-1503-4C9F-869C-82E888A0AB3F}"/>
              </a:ext>
            </a:extLst>
          </p:cNvPr>
          <p:cNvPicPr>
            <a:picLocks noChangeAspect="1"/>
          </p:cNvPicPr>
          <p:nvPr/>
        </p:nvPicPr>
        <p:blipFill>
          <a:blip r:embed="rId4"/>
          <a:stretch>
            <a:fillRect/>
          </a:stretch>
        </p:blipFill>
        <p:spPr>
          <a:xfrm>
            <a:off x="432654" y="2646211"/>
            <a:ext cx="1924050" cy="2038350"/>
          </a:xfrm>
          <a:prstGeom prst="rect">
            <a:avLst/>
          </a:prstGeom>
        </p:spPr>
      </p:pic>
      <p:pic>
        <p:nvPicPr>
          <p:cNvPr id="18" name="Imagen 17">
            <a:extLst>
              <a:ext uri="{FF2B5EF4-FFF2-40B4-BE49-F238E27FC236}">
                <a16:creationId xmlns:a16="http://schemas.microsoft.com/office/drawing/2014/main" id="{CC86B058-25EC-4FB3-8856-98BD850D2360}"/>
              </a:ext>
            </a:extLst>
          </p:cNvPr>
          <p:cNvPicPr>
            <a:picLocks noChangeAspect="1"/>
          </p:cNvPicPr>
          <p:nvPr/>
        </p:nvPicPr>
        <p:blipFill>
          <a:blip r:embed="rId5"/>
          <a:stretch>
            <a:fillRect/>
          </a:stretch>
        </p:blipFill>
        <p:spPr>
          <a:xfrm>
            <a:off x="9749999" y="2733301"/>
            <a:ext cx="1943100" cy="1952625"/>
          </a:xfrm>
          <a:prstGeom prst="rect">
            <a:avLst/>
          </a:prstGeom>
        </p:spPr>
      </p:pic>
    </p:spTree>
    <p:extLst>
      <p:ext uri="{BB962C8B-B14F-4D97-AF65-F5344CB8AC3E}">
        <p14:creationId xmlns:p14="http://schemas.microsoft.com/office/powerpoint/2010/main" val="14491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D636B3D-0D10-4BDD-ADD8-7AEC8B1CE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67" y="1076400"/>
            <a:ext cx="5707066" cy="5742545"/>
          </a:xfrm>
          <a:prstGeom prst="rect">
            <a:avLst/>
          </a:prstGeom>
          <a:noFill/>
        </p:spPr>
      </p:pic>
      <p:sp>
        <p:nvSpPr>
          <p:cNvPr id="12" name="Diagrama de flujo: conector 11">
            <a:extLst>
              <a:ext uri="{FF2B5EF4-FFF2-40B4-BE49-F238E27FC236}">
                <a16:creationId xmlns:a16="http://schemas.microsoft.com/office/drawing/2014/main" id="{75E5EBC8-B045-43AD-9D7D-C5A742D1BDAA}"/>
              </a:ext>
            </a:extLst>
          </p:cNvPr>
          <p:cNvSpPr/>
          <p:nvPr/>
        </p:nvSpPr>
        <p:spPr>
          <a:xfrm>
            <a:off x="4483434" y="2246093"/>
            <a:ext cx="3355543" cy="3403158"/>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Pernicious</a:t>
            </a:r>
            <a:r>
              <a:rPr lang="es-CO" sz="3200" b="1" dirty="0">
                <a:solidFill>
                  <a:schemeClr val="tx1"/>
                </a:solidFill>
              </a:rPr>
              <a:t> </a:t>
            </a:r>
            <a:r>
              <a:rPr lang="en-US" sz="3200" b="1" dirty="0">
                <a:solidFill>
                  <a:schemeClr val="tx1"/>
                </a:solidFill>
              </a:rPr>
              <a:t>cycle of </a:t>
            </a:r>
            <a:r>
              <a:rPr lang="es-CO" sz="3200" b="1" dirty="0">
                <a:solidFill>
                  <a:schemeClr val="tx1"/>
                </a:solidFill>
              </a:rPr>
              <a:t>RNT</a:t>
            </a:r>
          </a:p>
        </p:txBody>
      </p:sp>
      <p:sp>
        <p:nvSpPr>
          <p:cNvPr id="13" name="Flecha: hacia arriba 12">
            <a:extLst>
              <a:ext uri="{FF2B5EF4-FFF2-40B4-BE49-F238E27FC236}">
                <a16:creationId xmlns:a16="http://schemas.microsoft.com/office/drawing/2014/main" id="{A77BFBC7-E9ED-4D90-83D9-977BE7CBB19E}"/>
              </a:ext>
            </a:extLst>
          </p:cNvPr>
          <p:cNvSpPr/>
          <p:nvPr/>
        </p:nvSpPr>
        <p:spPr>
          <a:xfrm>
            <a:off x="1789611" y="2272400"/>
            <a:ext cx="4663439" cy="4546545"/>
          </a:xfrm>
          <a:prstGeom prst="upArrow">
            <a:avLst/>
          </a:prstGeom>
          <a:solidFill>
            <a:srgbClr val="82E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Negative affect is amplified and maintained over time (e.g., Newman &amp; </a:t>
            </a:r>
            <a:r>
              <a:rPr lang="en-US" sz="2000" b="1" dirty="0" err="1">
                <a:solidFill>
                  <a:schemeClr val="bg1"/>
                </a:solidFill>
              </a:rPr>
              <a:t>Llera</a:t>
            </a:r>
            <a:r>
              <a:rPr lang="en-US" sz="2000" b="1" dirty="0">
                <a:solidFill>
                  <a:schemeClr val="bg1"/>
                </a:solidFill>
              </a:rPr>
              <a:t>, 2011)</a:t>
            </a:r>
          </a:p>
        </p:txBody>
      </p:sp>
      <p:sp>
        <p:nvSpPr>
          <p:cNvPr id="14" name="Flecha: a la derecha 13">
            <a:extLst>
              <a:ext uri="{FF2B5EF4-FFF2-40B4-BE49-F238E27FC236}">
                <a16:creationId xmlns:a16="http://schemas.microsoft.com/office/drawing/2014/main" id="{9A99D477-0B3C-44D9-ADB5-D372B78DDD97}"/>
              </a:ext>
            </a:extLst>
          </p:cNvPr>
          <p:cNvSpPr/>
          <p:nvPr/>
        </p:nvSpPr>
        <p:spPr>
          <a:xfrm>
            <a:off x="3175538" y="184308"/>
            <a:ext cx="4251569" cy="3821243"/>
          </a:xfrm>
          <a:prstGeom prst="rightArrow">
            <a:avLst/>
          </a:prstGeom>
          <a:solidFill>
            <a:srgbClr val="FFD2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Sustained RNT leads to engaging in other experiential avoidance strategies (Ruiz et al., 2016)</a:t>
            </a:r>
          </a:p>
        </p:txBody>
      </p:sp>
      <p:sp>
        <p:nvSpPr>
          <p:cNvPr id="15" name="Rectángulo 14">
            <a:extLst>
              <a:ext uri="{FF2B5EF4-FFF2-40B4-BE49-F238E27FC236}">
                <a16:creationId xmlns:a16="http://schemas.microsoft.com/office/drawing/2014/main" id="{046A170F-CB81-42BE-96CE-2AEF4A26F068}"/>
              </a:ext>
            </a:extLst>
          </p:cNvPr>
          <p:cNvSpPr/>
          <p:nvPr/>
        </p:nvSpPr>
        <p:spPr>
          <a:xfrm>
            <a:off x="7067540" y="1147468"/>
            <a:ext cx="1948922" cy="4735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Sleeping</a:t>
            </a:r>
          </a:p>
        </p:txBody>
      </p:sp>
      <p:sp>
        <p:nvSpPr>
          <p:cNvPr id="16" name="Rectángulo 15">
            <a:extLst>
              <a:ext uri="{FF2B5EF4-FFF2-40B4-BE49-F238E27FC236}">
                <a16:creationId xmlns:a16="http://schemas.microsoft.com/office/drawing/2014/main" id="{90D0D3D6-98B6-4ECB-ACD4-F2EB049B688A}"/>
              </a:ext>
            </a:extLst>
          </p:cNvPr>
          <p:cNvSpPr/>
          <p:nvPr/>
        </p:nvSpPr>
        <p:spPr>
          <a:xfrm>
            <a:off x="9191630" y="1156841"/>
            <a:ext cx="1948922" cy="4735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Isolating</a:t>
            </a:r>
          </a:p>
        </p:txBody>
      </p:sp>
      <p:sp>
        <p:nvSpPr>
          <p:cNvPr id="17" name="Rectángulo 16">
            <a:extLst>
              <a:ext uri="{FF2B5EF4-FFF2-40B4-BE49-F238E27FC236}">
                <a16:creationId xmlns:a16="http://schemas.microsoft.com/office/drawing/2014/main" id="{B833BACA-2AB2-4AB6-8295-E96F39575CBA}"/>
              </a:ext>
            </a:extLst>
          </p:cNvPr>
          <p:cNvSpPr/>
          <p:nvPr/>
        </p:nvSpPr>
        <p:spPr>
          <a:xfrm>
            <a:off x="9960156" y="1783863"/>
            <a:ext cx="1948922" cy="8100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 to the cinema to stop thinking</a:t>
            </a:r>
          </a:p>
        </p:txBody>
      </p:sp>
      <p:sp>
        <p:nvSpPr>
          <p:cNvPr id="18" name="Rectángulo 17">
            <a:extLst>
              <a:ext uri="{FF2B5EF4-FFF2-40B4-BE49-F238E27FC236}">
                <a16:creationId xmlns:a16="http://schemas.microsoft.com/office/drawing/2014/main" id="{DC28F3EA-68AD-4C53-9A93-33A32A69758A}"/>
              </a:ext>
            </a:extLst>
          </p:cNvPr>
          <p:cNvSpPr/>
          <p:nvPr/>
        </p:nvSpPr>
        <p:spPr>
          <a:xfrm>
            <a:off x="9960156" y="2700253"/>
            <a:ext cx="1948922" cy="5958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Drinking alcohol</a:t>
            </a:r>
          </a:p>
        </p:txBody>
      </p:sp>
      <p:sp>
        <p:nvSpPr>
          <p:cNvPr id="20" name="Shape 110">
            <a:extLst>
              <a:ext uri="{FF2B5EF4-FFF2-40B4-BE49-F238E27FC236}">
                <a16:creationId xmlns:a16="http://schemas.microsoft.com/office/drawing/2014/main" id="{05A5238D-F607-4487-BA31-4BB996528A84}"/>
              </a:ext>
            </a:extLst>
          </p:cNvPr>
          <p:cNvSpPr txBox="1"/>
          <p:nvPr/>
        </p:nvSpPr>
        <p:spPr>
          <a:xfrm>
            <a:off x="579042" y="246658"/>
            <a:ext cx="10789185" cy="461600"/>
          </a:xfrm>
          <a:prstGeom prst="rect">
            <a:avLst/>
          </a:prstGeom>
          <a:noFill/>
          <a:ln>
            <a:noFill/>
          </a:ln>
        </p:spPr>
        <p:txBody>
          <a:bodyPr lIns="121897" tIns="60932" rIns="121897" bIns="60932" anchor="t" anchorCtr="0">
            <a:noAutofit/>
          </a:bodyPr>
          <a:lstStyle/>
          <a:p>
            <a:pPr>
              <a:spcAft>
                <a:spcPts val="600"/>
              </a:spcAft>
              <a:buClr>
                <a:schemeClr val="lt1"/>
              </a:buClr>
              <a:buSzPct val="25000"/>
            </a:pPr>
            <a:r>
              <a:rPr lang="en-US" sz="4400" b="1" dirty="0">
                <a:solidFill>
                  <a:schemeClr val="accent1"/>
                </a:solidFill>
                <a:ea typeface="Calibri"/>
                <a:cs typeface="Calibri"/>
                <a:sym typeface="Calibri"/>
              </a:rPr>
              <a:t>Example</a:t>
            </a:r>
          </a:p>
        </p:txBody>
      </p:sp>
    </p:spTree>
    <p:extLst>
      <p:ext uri="{BB962C8B-B14F-4D97-AF65-F5344CB8AC3E}">
        <p14:creationId xmlns:p14="http://schemas.microsoft.com/office/powerpoint/2010/main" val="70680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13DEFA5-2CBC-4393-958A-40B915672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67" y="1076400"/>
            <a:ext cx="5707066" cy="5742545"/>
          </a:xfrm>
          <a:prstGeom prst="rect">
            <a:avLst/>
          </a:prstGeom>
        </p:spPr>
      </p:pic>
      <p:sp>
        <p:nvSpPr>
          <p:cNvPr id="3" name="Diagrama de flujo: conector 2">
            <a:extLst>
              <a:ext uri="{FF2B5EF4-FFF2-40B4-BE49-F238E27FC236}">
                <a16:creationId xmlns:a16="http://schemas.microsoft.com/office/drawing/2014/main" id="{CCCA7D4D-41A4-42A4-B54A-73EDA79D5698}"/>
              </a:ext>
            </a:extLst>
          </p:cNvPr>
          <p:cNvSpPr/>
          <p:nvPr/>
        </p:nvSpPr>
        <p:spPr>
          <a:xfrm>
            <a:off x="4483434" y="2246093"/>
            <a:ext cx="3355543" cy="3403158"/>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Pernicious</a:t>
            </a:r>
            <a:r>
              <a:rPr lang="es-CO" sz="3200" b="1" dirty="0">
                <a:solidFill>
                  <a:schemeClr val="tx1"/>
                </a:solidFill>
              </a:rPr>
              <a:t> </a:t>
            </a:r>
            <a:r>
              <a:rPr lang="en-US" sz="3200" b="1" dirty="0">
                <a:solidFill>
                  <a:schemeClr val="tx1"/>
                </a:solidFill>
              </a:rPr>
              <a:t>cycle of </a:t>
            </a:r>
            <a:r>
              <a:rPr lang="es-CO" sz="3200" b="1" dirty="0">
                <a:solidFill>
                  <a:schemeClr val="tx1"/>
                </a:solidFill>
              </a:rPr>
              <a:t>RNT</a:t>
            </a:r>
          </a:p>
        </p:txBody>
      </p:sp>
      <p:sp>
        <p:nvSpPr>
          <p:cNvPr id="4" name="Flecha: hacia abajo 3">
            <a:extLst>
              <a:ext uri="{FF2B5EF4-FFF2-40B4-BE49-F238E27FC236}">
                <a16:creationId xmlns:a16="http://schemas.microsoft.com/office/drawing/2014/main" id="{02BB84BD-0513-4080-98A0-59ED0571DF90}"/>
              </a:ext>
            </a:extLst>
          </p:cNvPr>
          <p:cNvSpPr/>
          <p:nvPr/>
        </p:nvSpPr>
        <p:spPr>
          <a:xfrm>
            <a:off x="6282025" y="1511652"/>
            <a:ext cx="5001091" cy="4872037"/>
          </a:xfrm>
          <a:prstGeom prst="downArrow">
            <a:avLst/>
          </a:prstGeom>
          <a:solidFill>
            <a:srgbClr val="E313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rgbClr val="FFFF00"/>
              </a:solidFill>
            </a:endParaRPr>
          </a:p>
          <a:p>
            <a:endParaRPr lang="es-ES" dirty="0">
              <a:solidFill>
                <a:srgbClr val="FFFF00"/>
              </a:solidFill>
            </a:endParaRPr>
          </a:p>
          <a:p>
            <a:endParaRPr lang="es-ES" dirty="0">
              <a:solidFill>
                <a:srgbClr val="FFFF00"/>
              </a:solidFill>
            </a:endParaRPr>
          </a:p>
          <a:p>
            <a:r>
              <a:rPr lang="en-US" dirty="0">
                <a:solidFill>
                  <a:srgbClr val="FFFF00"/>
                </a:solidFill>
              </a:rPr>
              <a:t>RNT</a:t>
            </a:r>
            <a:r>
              <a:rPr lang="es-ES" dirty="0">
                <a:solidFill>
                  <a:srgbClr val="FFFF00"/>
                </a:solidFill>
              </a:rPr>
              <a:t> </a:t>
            </a:r>
            <a:r>
              <a:rPr lang="en-US" dirty="0">
                <a:solidFill>
                  <a:srgbClr val="FFFF00"/>
                </a:solidFill>
              </a:rPr>
              <a:t>extends the relational networks involved and reduces the derivation level, which makes more probable the initiation of the process “automatically” in the future </a:t>
            </a:r>
          </a:p>
          <a:p>
            <a:endParaRPr lang="es-CO" dirty="0"/>
          </a:p>
          <a:p>
            <a:pPr algn="ctr"/>
            <a:endParaRPr lang="es-CO" dirty="0"/>
          </a:p>
        </p:txBody>
      </p:sp>
      <p:pic>
        <p:nvPicPr>
          <p:cNvPr id="5" name="Imagen 4" descr="Imagen que contiene cielo, exterior, nieve, esquí&#10;&#10;Descripción generada automáticamente">
            <a:extLst>
              <a:ext uri="{FF2B5EF4-FFF2-40B4-BE49-F238E27FC236}">
                <a16:creationId xmlns:a16="http://schemas.microsoft.com/office/drawing/2014/main" id="{8323D719-5D61-481D-A909-2D4828677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263" y="3175764"/>
            <a:ext cx="2287134" cy="1543815"/>
          </a:xfrm>
          <a:prstGeom prst="rect">
            <a:avLst/>
          </a:prstGeom>
        </p:spPr>
      </p:pic>
      <p:pic>
        <p:nvPicPr>
          <p:cNvPr id="6" name="Imagen 5" descr="Imagen que contiene nieve, exterior, cielo, persona&#10;&#10;Descripción generada automáticamente">
            <a:extLst>
              <a:ext uri="{FF2B5EF4-FFF2-40B4-BE49-F238E27FC236}">
                <a16:creationId xmlns:a16="http://schemas.microsoft.com/office/drawing/2014/main" id="{17E20FAB-6B82-49FA-A315-801F1474F8CE}"/>
              </a:ext>
            </a:extLst>
          </p:cNvPr>
          <p:cNvPicPr>
            <a:picLocks noChangeAspect="1"/>
          </p:cNvPicPr>
          <p:nvPr/>
        </p:nvPicPr>
        <p:blipFill rotWithShape="1">
          <a:blip r:embed="rId5">
            <a:extLst>
              <a:ext uri="{28A0092B-C50C-407E-A947-70E740481C1C}">
                <a14:useLocalDpi xmlns:a14="http://schemas.microsoft.com/office/drawing/2010/main" val="0"/>
              </a:ext>
            </a:extLst>
          </a:blip>
          <a:srcRect r="34686"/>
          <a:stretch/>
        </p:blipFill>
        <p:spPr>
          <a:xfrm>
            <a:off x="3918593" y="2000652"/>
            <a:ext cx="4354814" cy="3486150"/>
          </a:xfrm>
          <a:prstGeom prst="rect">
            <a:avLst/>
          </a:prstGeom>
        </p:spPr>
      </p:pic>
      <p:sp>
        <p:nvSpPr>
          <p:cNvPr id="14" name="Shape 110">
            <a:extLst>
              <a:ext uri="{FF2B5EF4-FFF2-40B4-BE49-F238E27FC236}">
                <a16:creationId xmlns:a16="http://schemas.microsoft.com/office/drawing/2014/main" id="{679169C1-1491-41F9-A10E-7EEC59C9A30C}"/>
              </a:ext>
            </a:extLst>
          </p:cNvPr>
          <p:cNvSpPr txBox="1"/>
          <p:nvPr/>
        </p:nvSpPr>
        <p:spPr>
          <a:xfrm>
            <a:off x="579042" y="246658"/>
            <a:ext cx="10789185" cy="461600"/>
          </a:xfrm>
          <a:prstGeom prst="rect">
            <a:avLst/>
          </a:prstGeom>
          <a:noFill/>
          <a:ln>
            <a:noFill/>
          </a:ln>
        </p:spPr>
        <p:txBody>
          <a:bodyPr lIns="121897" tIns="60932" rIns="121897" bIns="60932" anchor="t" anchorCtr="0">
            <a:noAutofit/>
          </a:bodyPr>
          <a:lstStyle/>
          <a:p>
            <a:pPr>
              <a:spcAft>
                <a:spcPts val="600"/>
              </a:spcAft>
              <a:buClr>
                <a:schemeClr val="lt1"/>
              </a:buClr>
              <a:buSzPct val="25000"/>
            </a:pPr>
            <a:r>
              <a:rPr lang="en-US" sz="4400" b="1" dirty="0">
                <a:solidFill>
                  <a:schemeClr val="accent1"/>
                </a:solidFill>
                <a:ea typeface="Calibri"/>
                <a:cs typeface="Calibri"/>
                <a:sym typeface="Calibri"/>
              </a:rPr>
              <a:t>Example</a:t>
            </a:r>
          </a:p>
        </p:txBody>
      </p:sp>
    </p:spTree>
    <p:extLst>
      <p:ext uri="{BB962C8B-B14F-4D97-AF65-F5344CB8AC3E}">
        <p14:creationId xmlns:p14="http://schemas.microsoft.com/office/powerpoint/2010/main" val="15311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5F63EF-79B5-4316-A25A-ADE11F81D41C}"/>
              </a:ext>
            </a:extLst>
          </p:cNvPr>
          <p:cNvSpPr>
            <a:spLocks noGrp="1"/>
          </p:cNvSpPr>
          <p:nvPr>
            <p:ph type="ctrTitle"/>
          </p:nvPr>
        </p:nvSpPr>
        <p:spPr>
          <a:xfrm>
            <a:off x="1475117" y="1337137"/>
            <a:ext cx="8939419" cy="2920713"/>
          </a:xfrm>
        </p:spPr>
        <p:txBody>
          <a:bodyPr>
            <a:noAutofit/>
          </a:bodyPr>
          <a:lstStyle/>
          <a:p>
            <a:r>
              <a:rPr lang="en-US" sz="5400" b="1" dirty="0" err="1"/>
              <a:t>Rnt</a:t>
            </a:r>
            <a:r>
              <a:rPr lang="en-US" sz="5400" b="1" dirty="0"/>
              <a:t>-</a:t>
            </a:r>
            <a:r>
              <a:rPr lang="en-US" sz="5400" b="1" cap="none" dirty="0"/>
              <a:t>focused </a:t>
            </a:r>
            <a:r>
              <a:rPr lang="en-US" sz="5400" b="1" dirty="0"/>
              <a:t>Act: </a:t>
            </a:r>
            <a:br>
              <a:rPr lang="en-US" sz="5400" b="1" dirty="0"/>
            </a:br>
            <a:r>
              <a:rPr lang="en-US" sz="5400" b="1" cap="none" dirty="0"/>
              <a:t>Seventeen</a:t>
            </a:r>
            <a:r>
              <a:rPr lang="en-US" sz="5400" b="1" dirty="0"/>
              <a:t> </a:t>
            </a:r>
            <a:r>
              <a:rPr lang="en-US" sz="5400" b="1" cap="none" dirty="0"/>
              <a:t>core ideas about psychopathology and intervention</a:t>
            </a:r>
            <a:endParaRPr lang="en-US" sz="5400" b="1" dirty="0"/>
          </a:p>
        </p:txBody>
      </p:sp>
    </p:spTree>
    <p:extLst>
      <p:ext uri="{BB962C8B-B14F-4D97-AF65-F5344CB8AC3E}">
        <p14:creationId xmlns:p14="http://schemas.microsoft.com/office/powerpoint/2010/main" val="249232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802257" y="1535502"/>
            <a:ext cx="6814867" cy="4219256"/>
          </a:xfrm>
        </p:spPr>
        <p:txBody>
          <a:bodyPr vert="horz" lIns="91440" tIns="45720" rIns="91440" bIns="45720" rtlCol="0" anchor="t">
            <a:normAutofit fontScale="92500" lnSpcReduction="10000"/>
          </a:bodyPr>
          <a:lstStyle/>
          <a:p>
            <a:pPr algn="just">
              <a:lnSpc>
                <a:spcPct val="110000"/>
              </a:lnSpc>
              <a:buFont typeface="Wingdings" panose="05000000000000000000" pitchFamily="2" charset="2"/>
              <a:buChar char="§"/>
            </a:pPr>
            <a:r>
              <a:rPr lang="en-US" sz="2400" dirty="0"/>
              <a:t>RNT is similar to problem solving, but does not work when conducted in an abstract level (Watkins, 2008).</a:t>
            </a:r>
          </a:p>
          <a:p>
            <a:pPr marL="984250" indent="-358775" algn="just">
              <a:lnSpc>
                <a:spcPct val="110000"/>
              </a:lnSpc>
              <a:buFont typeface="Wingdings" panose="05000000000000000000" pitchFamily="2" charset="2"/>
              <a:buChar char="ü"/>
            </a:pPr>
            <a:r>
              <a:rPr lang="en-US" sz="2400" dirty="0"/>
              <a:t>RNT content going down-top in the network would be increasingly abstract.</a:t>
            </a:r>
          </a:p>
          <a:p>
            <a:pPr marL="984250" indent="-358775" algn="just">
              <a:lnSpc>
                <a:spcPct val="110000"/>
              </a:lnSpc>
              <a:buFont typeface="Wingdings" panose="05000000000000000000" pitchFamily="2" charset="2"/>
              <a:buChar char="ü"/>
            </a:pPr>
            <a:r>
              <a:rPr lang="en-US" sz="2400" dirty="0"/>
              <a:t>RNT content remaining at the top of the hierarchy would be abstract.</a:t>
            </a:r>
          </a:p>
          <a:p>
            <a:pPr marL="984250" indent="-358775" algn="just">
              <a:lnSpc>
                <a:spcPct val="110000"/>
              </a:lnSpc>
              <a:buFont typeface="Wingdings" panose="05000000000000000000" pitchFamily="2" charset="2"/>
              <a:buChar char="ü"/>
            </a:pPr>
            <a:r>
              <a:rPr lang="en-US" sz="2400" dirty="0"/>
              <a:t>Training patients in deriving if it is worthy to respond to particular questions and, if so, to train the patient to derive in a concrete fashion might be an intervention strategy.  </a:t>
            </a:r>
          </a:p>
          <a:p>
            <a:pPr marL="625475" indent="0" algn="just">
              <a:lnSpc>
                <a:spcPct val="110000"/>
              </a:lnSpc>
              <a:buNone/>
            </a:pPr>
            <a:endParaRPr lang="en-US" dirty="0"/>
          </a:p>
          <a:p>
            <a:pPr marL="0" indent="0">
              <a:lnSpc>
                <a:spcPct val="110000"/>
              </a:lnSpc>
              <a:buNone/>
            </a:pPr>
            <a:endParaRPr lang="en-US" sz="1100" dirty="0"/>
          </a:p>
          <a:p>
            <a:pPr>
              <a:lnSpc>
                <a:spcPct val="110000"/>
              </a:lnSpc>
            </a:pPr>
            <a:endParaRPr lang="en-US" sz="1100" dirty="0"/>
          </a:p>
          <a:p>
            <a:pPr marL="0">
              <a:lnSpc>
                <a:spcPct val="110000"/>
              </a:lnSpc>
            </a:pPr>
            <a:endParaRPr lang="en-US" sz="1100" dirty="0"/>
          </a:p>
        </p:txBody>
      </p:sp>
      <p:pic>
        <p:nvPicPr>
          <p:cNvPr id="13" name="Picture 4" descr="Rumination-Focused Cognitive-Behavioral Therapy for Depression">
            <a:extLst>
              <a:ext uri="{FF2B5EF4-FFF2-40B4-BE49-F238E27FC236}">
                <a16:creationId xmlns:a16="http://schemas.microsoft.com/office/drawing/2014/main" id="{AAEBF63F-2F31-4EA8-9ADF-D273E8E40E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54" b="562"/>
          <a:stretch/>
        </p:blipFill>
        <p:spPr bwMode="auto">
          <a:xfrm>
            <a:off x="8403786" y="884587"/>
            <a:ext cx="2214443" cy="318293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15" name="Título 1">
            <a:extLst>
              <a:ext uri="{FF2B5EF4-FFF2-40B4-BE49-F238E27FC236}">
                <a16:creationId xmlns:a16="http://schemas.microsoft.com/office/drawing/2014/main" id="{87645741-6512-4BD4-963A-538CFF33923B}"/>
              </a:ext>
            </a:extLst>
          </p:cNvPr>
          <p:cNvSpPr txBox="1">
            <a:spLocks/>
          </p:cNvSpPr>
          <p:nvPr/>
        </p:nvSpPr>
        <p:spPr>
          <a:xfrm>
            <a:off x="560687" y="312813"/>
            <a:ext cx="7418748"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spcAft>
                <a:spcPts val="600"/>
              </a:spcAft>
            </a:pPr>
            <a:r>
              <a:rPr lang="en-US" b="1" dirty="0"/>
              <a:t>11. </a:t>
            </a:r>
            <a:r>
              <a:rPr lang="en-US" b="1" cap="none" dirty="0"/>
              <a:t>Engaging in RNT in an abstract level is usually counterproductive</a:t>
            </a:r>
          </a:p>
        </p:txBody>
      </p:sp>
    </p:spTree>
    <p:extLst>
      <p:ext uri="{BB962C8B-B14F-4D97-AF65-F5344CB8AC3E}">
        <p14:creationId xmlns:p14="http://schemas.microsoft.com/office/powerpoint/2010/main" val="3588440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802257" y="1535502"/>
            <a:ext cx="6814867" cy="4219256"/>
          </a:xfrm>
        </p:spPr>
        <p:txBody>
          <a:bodyPr vert="horz" lIns="91440" tIns="45720" rIns="91440" bIns="45720" rtlCol="0" anchor="t">
            <a:normAutofit fontScale="92500" lnSpcReduction="10000"/>
          </a:bodyPr>
          <a:lstStyle/>
          <a:p>
            <a:pPr algn="just">
              <a:lnSpc>
                <a:spcPct val="110000"/>
              </a:lnSpc>
              <a:buFont typeface="Wingdings" panose="05000000000000000000" pitchFamily="2" charset="2"/>
              <a:buChar char="§"/>
            </a:pPr>
            <a:r>
              <a:rPr lang="en-US" sz="2400" dirty="0"/>
              <a:t>RNT is similar to problem solving, but does not work when conducted in an abstract level (Watkins, 2008).</a:t>
            </a:r>
          </a:p>
          <a:p>
            <a:pPr marL="984250" indent="-358775" algn="just">
              <a:lnSpc>
                <a:spcPct val="110000"/>
              </a:lnSpc>
              <a:buFont typeface="Wingdings" panose="05000000000000000000" pitchFamily="2" charset="2"/>
              <a:buChar char="ü"/>
            </a:pPr>
            <a:r>
              <a:rPr lang="en-US" sz="2400" dirty="0"/>
              <a:t>RNT content going down-top in the network would be increasingly abstract.</a:t>
            </a:r>
          </a:p>
          <a:p>
            <a:pPr marL="984250" indent="-358775" algn="just">
              <a:lnSpc>
                <a:spcPct val="110000"/>
              </a:lnSpc>
              <a:buFont typeface="Wingdings" panose="05000000000000000000" pitchFamily="2" charset="2"/>
              <a:buChar char="ü"/>
            </a:pPr>
            <a:r>
              <a:rPr lang="en-US" sz="2400" dirty="0"/>
              <a:t>RNT content remaining at the top of the hierarchy would be abstract.</a:t>
            </a:r>
          </a:p>
          <a:p>
            <a:pPr marL="984250" indent="-358775" algn="just">
              <a:lnSpc>
                <a:spcPct val="110000"/>
              </a:lnSpc>
              <a:buFont typeface="Wingdings" panose="05000000000000000000" pitchFamily="2" charset="2"/>
              <a:buChar char="ü"/>
            </a:pPr>
            <a:r>
              <a:rPr lang="en-US" sz="2400" dirty="0"/>
              <a:t>Training patients in deriving if it is worthy to respond to particular questions and, if so, to train the patient to derive in a concrete fashion might be an intervention strategy.  </a:t>
            </a:r>
          </a:p>
          <a:p>
            <a:pPr marL="984250" indent="-358775" algn="just">
              <a:lnSpc>
                <a:spcPct val="110000"/>
              </a:lnSpc>
              <a:buFont typeface="Wingdings" panose="05000000000000000000" pitchFamily="2" charset="2"/>
              <a:buChar char="ü"/>
            </a:pPr>
            <a:endParaRPr lang="en-US" dirty="0"/>
          </a:p>
          <a:p>
            <a:pPr marL="0" indent="0">
              <a:lnSpc>
                <a:spcPct val="110000"/>
              </a:lnSpc>
              <a:buNone/>
            </a:pPr>
            <a:endParaRPr lang="en-US" sz="1100" dirty="0"/>
          </a:p>
          <a:p>
            <a:pPr>
              <a:lnSpc>
                <a:spcPct val="110000"/>
              </a:lnSpc>
            </a:pPr>
            <a:endParaRPr lang="en-US" sz="1100" dirty="0"/>
          </a:p>
          <a:p>
            <a:pPr marL="0">
              <a:lnSpc>
                <a:spcPct val="110000"/>
              </a:lnSpc>
            </a:pPr>
            <a:endParaRPr lang="en-US" sz="1100" dirty="0"/>
          </a:p>
        </p:txBody>
      </p:sp>
      <p:pic>
        <p:nvPicPr>
          <p:cNvPr id="13" name="Picture 4" descr="Rumination-Focused Cognitive-Behavioral Therapy for Depression">
            <a:extLst>
              <a:ext uri="{FF2B5EF4-FFF2-40B4-BE49-F238E27FC236}">
                <a16:creationId xmlns:a16="http://schemas.microsoft.com/office/drawing/2014/main" id="{AAEBF63F-2F31-4EA8-9ADF-D273E8E40E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54" b="562"/>
          <a:stretch/>
        </p:blipFill>
        <p:spPr bwMode="auto">
          <a:xfrm>
            <a:off x="8403786" y="884587"/>
            <a:ext cx="2214443" cy="318293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15" name="Título 1">
            <a:extLst>
              <a:ext uri="{FF2B5EF4-FFF2-40B4-BE49-F238E27FC236}">
                <a16:creationId xmlns:a16="http://schemas.microsoft.com/office/drawing/2014/main" id="{87645741-6512-4BD4-963A-538CFF33923B}"/>
              </a:ext>
            </a:extLst>
          </p:cNvPr>
          <p:cNvSpPr txBox="1">
            <a:spLocks/>
          </p:cNvSpPr>
          <p:nvPr/>
        </p:nvSpPr>
        <p:spPr>
          <a:xfrm>
            <a:off x="560687" y="312813"/>
            <a:ext cx="7418748"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spcAft>
                <a:spcPts val="600"/>
              </a:spcAft>
            </a:pPr>
            <a:r>
              <a:rPr lang="en-US" b="1" dirty="0"/>
              <a:t>11. </a:t>
            </a:r>
            <a:r>
              <a:rPr lang="en-US" b="1" cap="none" dirty="0"/>
              <a:t>Engaging in RNT in an abstract level is usually counterproductive</a:t>
            </a:r>
          </a:p>
        </p:txBody>
      </p:sp>
    </p:spTree>
    <p:extLst>
      <p:ext uri="{BB962C8B-B14F-4D97-AF65-F5344CB8AC3E}">
        <p14:creationId xmlns:p14="http://schemas.microsoft.com/office/powerpoint/2010/main" val="453672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802257" y="1535502"/>
            <a:ext cx="6814867" cy="4219256"/>
          </a:xfrm>
        </p:spPr>
        <p:txBody>
          <a:bodyPr vert="horz" lIns="91440" tIns="45720" rIns="91440" bIns="45720" rtlCol="0" anchor="t">
            <a:normAutofit fontScale="92500" lnSpcReduction="10000"/>
          </a:bodyPr>
          <a:lstStyle/>
          <a:p>
            <a:pPr algn="just">
              <a:lnSpc>
                <a:spcPct val="110000"/>
              </a:lnSpc>
              <a:buFont typeface="Wingdings" panose="05000000000000000000" pitchFamily="2" charset="2"/>
              <a:buChar char="§"/>
            </a:pPr>
            <a:r>
              <a:rPr lang="en-US" sz="2400" dirty="0"/>
              <a:t>RNT is similar to problem solving, but does not work when conducted in an abstract level (Watkins, 2008).</a:t>
            </a:r>
          </a:p>
          <a:p>
            <a:pPr marL="984250" indent="-358775" algn="just">
              <a:lnSpc>
                <a:spcPct val="110000"/>
              </a:lnSpc>
              <a:buFont typeface="Wingdings" panose="05000000000000000000" pitchFamily="2" charset="2"/>
              <a:buChar char="ü"/>
            </a:pPr>
            <a:r>
              <a:rPr lang="en-US" sz="2400" dirty="0"/>
              <a:t>RNT content going down-top in the network would be increasingly abstract.</a:t>
            </a:r>
          </a:p>
          <a:p>
            <a:pPr marL="984250" indent="-358775" algn="just">
              <a:lnSpc>
                <a:spcPct val="110000"/>
              </a:lnSpc>
              <a:buFont typeface="Wingdings" panose="05000000000000000000" pitchFamily="2" charset="2"/>
              <a:buChar char="ü"/>
            </a:pPr>
            <a:r>
              <a:rPr lang="en-US" sz="2400" dirty="0"/>
              <a:t>RNT content remaining at the top of the hierarchy would be abstract.</a:t>
            </a:r>
          </a:p>
          <a:p>
            <a:pPr marL="984250" indent="-358775" algn="just">
              <a:lnSpc>
                <a:spcPct val="110000"/>
              </a:lnSpc>
              <a:buFont typeface="Wingdings" panose="05000000000000000000" pitchFamily="2" charset="2"/>
              <a:buChar char="ü"/>
            </a:pPr>
            <a:r>
              <a:rPr lang="en-US" sz="2400" dirty="0"/>
              <a:t>Training patients in deriving if it is worthy to respond to particular questions and, if so, to train the patient to derive in a concrete fashion might be an intervention strategy.  </a:t>
            </a:r>
          </a:p>
          <a:p>
            <a:pPr marL="984250" indent="-358775" algn="just">
              <a:lnSpc>
                <a:spcPct val="110000"/>
              </a:lnSpc>
              <a:buFont typeface="Wingdings" panose="05000000000000000000" pitchFamily="2" charset="2"/>
              <a:buChar char="ü"/>
            </a:pPr>
            <a:endParaRPr lang="en-US" dirty="0"/>
          </a:p>
          <a:p>
            <a:pPr marL="0" indent="0">
              <a:lnSpc>
                <a:spcPct val="110000"/>
              </a:lnSpc>
              <a:buNone/>
            </a:pPr>
            <a:endParaRPr lang="en-US" sz="1100" dirty="0"/>
          </a:p>
          <a:p>
            <a:pPr>
              <a:lnSpc>
                <a:spcPct val="110000"/>
              </a:lnSpc>
            </a:pPr>
            <a:endParaRPr lang="en-US" sz="1100" dirty="0"/>
          </a:p>
          <a:p>
            <a:pPr marL="0">
              <a:lnSpc>
                <a:spcPct val="110000"/>
              </a:lnSpc>
            </a:pPr>
            <a:endParaRPr lang="en-US" sz="1100" dirty="0"/>
          </a:p>
        </p:txBody>
      </p:sp>
      <p:pic>
        <p:nvPicPr>
          <p:cNvPr id="13" name="Picture 4" descr="Rumination-Focused Cognitive-Behavioral Therapy for Depression">
            <a:extLst>
              <a:ext uri="{FF2B5EF4-FFF2-40B4-BE49-F238E27FC236}">
                <a16:creationId xmlns:a16="http://schemas.microsoft.com/office/drawing/2014/main" id="{AAEBF63F-2F31-4EA8-9ADF-D273E8E40E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54" b="562"/>
          <a:stretch/>
        </p:blipFill>
        <p:spPr bwMode="auto">
          <a:xfrm>
            <a:off x="8403786" y="884587"/>
            <a:ext cx="2214443" cy="318293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15" name="Título 1">
            <a:extLst>
              <a:ext uri="{FF2B5EF4-FFF2-40B4-BE49-F238E27FC236}">
                <a16:creationId xmlns:a16="http://schemas.microsoft.com/office/drawing/2014/main" id="{87645741-6512-4BD4-963A-538CFF33923B}"/>
              </a:ext>
            </a:extLst>
          </p:cNvPr>
          <p:cNvSpPr txBox="1">
            <a:spLocks/>
          </p:cNvSpPr>
          <p:nvPr/>
        </p:nvSpPr>
        <p:spPr>
          <a:xfrm>
            <a:off x="560687" y="312813"/>
            <a:ext cx="7418748"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spcAft>
                <a:spcPts val="600"/>
              </a:spcAft>
            </a:pPr>
            <a:r>
              <a:rPr lang="en-US" b="1" dirty="0"/>
              <a:t>11. </a:t>
            </a:r>
            <a:r>
              <a:rPr lang="en-US" b="1" cap="none" dirty="0"/>
              <a:t>Engaging in RNT in an abstract level is usually counterproductive</a:t>
            </a:r>
          </a:p>
        </p:txBody>
      </p:sp>
    </p:spTree>
    <p:extLst>
      <p:ext uri="{BB962C8B-B14F-4D97-AF65-F5344CB8AC3E}">
        <p14:creationId xmlns:p14="http://schemas.microsoft.com/office/powerpoint/2010/main" val="906799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802257" y="1535502"/>
            <a:ext cx="6814867" cy="4278702"/>
          </a:xfrm>
        </p:spPr>
        <p:txBody>
          <a:bodyPr vert="horz" lIns="91440" tIns="45720" rIns="91440" bIns="45720" rtlCol="0" anchor="t">
            <a:normAutofit/>
          </a:bodyPr>
          <a:lstStyle/>
          <a:p>
            <a:pPr algn="just">
              <a:lnSpc>
                <a:spcPct val="110000"/>
              </a:lnSpc>
              <a:buFont typeface="Wingdings" panose="05000000000000000000" pitchFamily="2" charset="2"/>
              <a:buChar char="§"/>
            </a:pPr>
            <a:r>
              <a:rPr lang="en-US" sz="2400" dirty="0"/>
              <a:t>RNT is usually supported by ineffective rules (Wells, 2009):</a:t>
            </a:r>
          </a:p>
          <a:p>
            <a:pPr marL="715963" indent="-266700" algn="just">
              <a:lnSpc>
                <a:spcPct val="110000"/>
              </a:lnSpc>
              <a:buFont typeface="Wingdings" panose="05000000000000000000" pitchFamily="2" charset="2"/>
              <a:buChar char="ü"/>
            </a:pPr>
            <a:r>
              <a:rPr lang="en-US" sz="2400" dirty="0"/>
              <a:t>“Worrying helps me to avoid something bad occurs”</a:t>
            </a:r>
          </a:p>
          <a:p>
            <a:pPr marL="715963" indent="-266700" algn="just">
              <a:lnSpc>
                <a:spcPct val="110000"/>
              </a:lnSpc>
              <a:buFont typeface="Wingdings" panose="05000000000000000000" pitchFamily="2" charset="2"/>
              <a:buChar char="ü"/>
            </a:pPr>
            <a:r>
              <a:rPr lang="en-US" sz="2400" dirty="0"/>
              <a:t>“I should understand why I failed to avoid it in the future”</a:t>
            </a:r>
          </a:p>
          <a:p>
            <a:pPr marL="715963" indent="-266700" algn="just">
              <a:lnSpc>
                <a:spcPct val="110000"/>
              </a:lnSpc>
              <a:buFont typeface="Wingdings" panose="05000000000000000000" pitchFamily="2" charset="2"/>
              <a:buChar char="ü"/>
            </a:pPr>
            <a:r>
              <a:rPr lang="en-US" sz="2400" dirty="0"/>
              <a:t>“I should understand why I am feeling this way” </a:t>
            </a:r>
          </a:p>
          <a:p>
            <a:pPr>
              <a:lnSpc>
                <a:spcPct val="110000"/>
              </a:lnSpc>
            </a:pPr>
            <a:endParaRPr lang="en-US" sz="1100" dirty="0"/>
          </a:p>
          <a:p>
            <a:pPr>
              <a:lnSpc>
                <a:spcPct val="110000"/>
              </a:lnSpc>
            </a:pPr>
            <a:endParaRPr lang="en-US" sz="1100" dirty="0"/>
          </a:p>
          <a:p>
            <a:pPr marL="0">
              <a:lnSpc>
                <a:spcPct val="110000"/>
              </a:lnSpc>
            </a:pPr>
            <a:endParaRPr lang="en-US" sz="1100" dirty="0"/>
          </a:p>
        </p:txBody>
      </p:sp>
      <p:pic>
        <p:nvPicPr>
          <p:cNvPr id="8" name="Picture 2" descr="Metacognitive Therapy for Anxiety and Depression">
            <a:extLst>
              <a:ext uri="{FF2B5EF4-FFF2-40B4-BE49-F238E27FC236}">
                <a16:creationId xmlns:a16="http://schemas.microsoft.com/office/drawing/2014/main" id="{9BD1102F-77DD-49DA-B2FF-6703B12F0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0" b="13199"/>
          <a:stretch/>
        </p:blipFill>
        <p:spPr bwMode="auto">
          <a:xfrm>
            <a:off x="8403777" y="246066"/>
            <a:ext cx="2214452" cy="304059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15" name="Título 1">
            <a:extLst>
              <a:ext uri="{FF2B5EF4-FFF2-40B4-BE49-F238E27FC236}">
                <a16:creationId xmlns:a16="http://schemas.microsoft.com/office/drawing/2014/main" id="{87645741-6512-4BD4-963A-538CFF33923B}"/>
              </a:ext>
            </a:extLst>
          </p:cNvPr>
          <p:cNvSpPr txBox="1">
            <a:spLocks/>
          </p:cNvSpPr>
          <p:nvPr/>
        </p:nvSpPr>
        <p:spPr>
          <a:xfrm>
            <a:off x="560687" y="312813"/>
            <a:ext cx="7418748"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spcAft>
                <a:spcPts val="600"/>
              </a:spcAft>
            </a:pPr>
            <a:r>
              <a:rPr lang="en-US" b="1" dirty="0"/>
              <a:t>12. </a:t>
            </a:r>
            <a:r>
              <a:rPr lang="en-US" b="1" cap="none" dirty="0"/>
              <a:t>Unconstructive RNT becomes a habit supported by ineffective rules </a:t>
            </a:r>
          </a:p>
        </p:txBody>
      </p:sp>
    </p:spTree>
    <p:extLst>
      <p:ext uri="{BB962C8B-B14F-4D97-AF65-F5344CB8AC3E}">
        <p14:creationId xmlns:p14="http://schemas.microsoft.com/office/powerpoint/2010/main" val="2281076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802257" y="1535502"/>
            <a:ext cx="6814867" cy="4278702"/>
          </a:xfrm>
        </p:spPr>
        <p:txBody>
          <a:bodyPr vert="horz" lIns="91440" tIns="45720" rIns="91440" bIns="45720" rtlCol="0" anchor="t">
            <a:normAutofit/>
          </a:bodyPr>
          <a:lstStyle/>
          <a:p>
            <a:pPr algn="just">
              <a:lnSpc>
                <a:spcPct val="110000"/>
              </a:lnSpc>
              <a:buFont typeface="Wingdings" panose="05000000000000000000" pitchFamily="2" charset="2"/>
              <a:buChar char="§"/>
            </a:pPr>
            <a:r>
              <a:rPr lang="en-US" sz="2400" dirty="0"/>
              <a:t>RNT is usually supported by ineffective rules (Wells, 2009):</a:t>
            </a:r>
          </a:p>
          <a:p>
            <a:pPr marL="715963" indent="-266700" algn="just">
              <a:lnSpc>
                <a:spcPct val="110000"/>
              </a:lnSpc>
              <a:buFont typeface="Wingdings" panose="05000000000000000000" pitchFamily="2" charset="2"/>
              <a:buChar char="ü"/>
            </a:pPr>
            <a:r>
              <a:rPr lang="en-US" sz="2400" dirty="0"/>
              <a:t>“Worrying helps me to avoid something bad occurs”</a:t>
            </a:r>
          </a:p>
          <a:p>
            <a:pPr marL="715963" indent="-266700" algn="just">
              <a:lnSpc>
                <a:spcPct val="110000"/>
              </a:lnSpc>
              <a:buFont typeface="Wingdings" panose="05000000000000000000" pitchFamily="2" charset="2"/>
              <a:buChar char="ü"/>
            </a:pPr>
            <a:r>
              <a:rPr lang="en-US" sz="2400" dirty="0"/>
              <a:t>“I should understand why I failed to avoid it in the future”</a:t>
            </a:r>
          </a:p>
          <a:p>
            <a:pPr marL="715963" indent="-266700" algn="just">
              <a:lnSpc>
                <a:spcPct val="110000"/>
              </a:lnSpc>
              <a:buFont typeface="Wingdings" panose="05000000000000000000" pitchFamily="2" charset="2"/>
              <a:buChar char="ü"/>
            </a:pPr>
            <a:r>
              <a:rPr lang="en-US" sz="2400" dirty="0"/>
              <a:t>“I should understand why I am feeling this way” </a:t>
            </a:r>
          </a:p>
          <a:p>
            <a:pPr>
              <a:lnSpc>
                <a:spcPct val="110000"/>
              </a:lnSpc>
            </a:pPr>
            <a:endParaRPr lang="en-US" sz="1100" dirty="0"/>
          </a:p>
          <a:p>
            <a:pPr>
              <a:lnSpc>
                <a:spcPct val="110000"/>
              </a:lnSpc>
            </a:pPr>
            <a:endParaRPr lang="en-US" sz="1100" dirty="0"/>
          </a:p>
          <a:p>
            <a:pPr marL="0">
              <a:lnSpc>
                <a:spcPct val="110000"/>
              </a:lnSpc>
            </a:pPr>
            <a:endParaRPr lang="en-US" sz="1100" dirty="0"/>
          </a:p>
        </p:txBody>
      </p:sp>
      <p:pic>
        <p:nvPicPr>
          <p:cNvPr id="8" name="Picture 2" descr="Metacognitive Therapy for Anxiety and Depression">
            <a:extLst>
              <a:ext uri="{FF2B5EF4-FFF2-40B4-BE49-F238E27FC236}">
                <a16:creationId xmlns:a16="http://schemas.microsoft.com/office/drawing/2014/main" id="{9BD1102F-77DD-49DA-B2FF-6703B12F0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0" b="13199"/>
          <a:stretch/>
        </p:blipFill>
        <p:spPr bwMode="auto">
          <a:xfrm>
            <a:off x="8403777" y="246066"/>
            <a:ext cx="2214452" cy="304059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15" name="Título 1">
            <a:extLst>
              <a:ext uri="{FF2B5EF4-FFF2-40B4-BE49-F238E27FC236}">
                <a16:creationId xmlns:a16="http://schemas.microsoft.com/office/drawing/2014/main" id="{87645741-6512-4BD4-963A-538CFF33923B}"/>
              </a:ext>
            </a:extLst>
          </p:cNvPr>
          <p:cNvSpPr txBox="1">
            <a:spLocks/>
          </p:cNvSpPr>
          <p:nvPr/>
        </p:nvSpPr>
        <p:spPr>
          <a:xfrm>
            <a:off x="560687" y="312813"/>
            <a:ext cx="7418748"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spcAft>
                <a:spcPts val="600"/>
              </a:spcAft>
            </a:pPr>
            <a:r>
              <a:rPr lang="en-US" b="1" dirty="0"/>
              <a:t>12. </a:t>
            </a:r>
            <a:r>
              <a:rPr lang="en-US" b="1" cap="none" dirty="0"/>
              <a:t>Unconstructive RNT becomes a habit supported by ineffective rules </a:t>
            </a:r>
          </a:p>
        </p:txBody>
      </p:sp>
    </p:spTree>
    <p:extLst>
      <p:ext uri="{BB962C8B-B14F-4D97-AF65-F5344CB8AC3E}">
        <p14:creationId xmlns:p14="http://schemas.microsoft.com/office/powerpoint/2010/main" val="1428605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13. RNT is present in multiple forms of psychopathology</a:t>
            </a:r>
          </a:p>
        </p:txBody>
      </p:sp>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960408" y="1464689"/>
            <a:ext cx="9443049" cy="4409024"/>
          </a:xfrm>
        </p:spPr>
        <p:txBody>
          <a:bodyPr>
            <a:normAutofit/>
          </a:bodyPr>
          <a:lstStyle/>
          <a:p>
            <a:pPr algn="just">
              <a:buFont typeface="Wingdings" panose="05000000000000000000" pitchFamily="2" charset="2"/>
              <a:buChar char="§"/>
            </a:pPr>
            <a:r>
              <a:rPr lang="en-US" sz="2400" dirty="0"/>
              <a:t>RNT is present across psychopathology:</a:t>
            </a:r>
          </a:p>
          <a:p>
            <a:pPr marL="801688" indent="-266700" algn="just">
              <a:buFont typeface="Wingdings" panose="05000000000000000000" pitchFamily="2" charset="2"/>
              <a:buChar char="ü"/>
            </a:pPr>
            <a:r>
              <a:rPr lang="en-US" sz="2400" dirty="0"/>
              <a:t>Depression</a:t>
            </a:r>
          </a:p>
          <a:p>
            <a:pPr marL="801688" indent="-266700" algn="just">
              <a:buFont typeface="Wingdings" panose="05000000000000000000" pitchFamily="2" charset="2"/>
              <a:buChar char="ü"/>
            </a:pPr>
            <a:r>
              <a:rPr lang="en-US" sz="2400" dirty="0"/>
              <a:t>Anxiety</a:t>
            </a:r>
            <a:r>
              <a:rPr lang="es-ES" sz="2400" dirty="0"/>
              <a:t> </a:t>
            </a:r>
            <a:r>
              <a:rPr lang="en-US" sz="2400" dirty="0"/>
              <a:t>disorders</a:t>
            </a:r>
          </a:p>
          <a:p>
            <a:pPr marL="801688" indent="-266700" algn="just">
              <a:buFont typeface="Wingdings" panose="05000000000000000000" pitchFamily="2" charset="2"/>
              <a:buChar char="ü"/>
            </a:pPr>
            <a:r>
              <a:rPr lang="en-US" sz="2400" dirty="0"/>
              <a:t>Eating disorders</a:t>
            </a:r>
          </a:p>
          <a:p>
            <a:pPr marL="801688" indent="-266700" algn="just">
              <a:buFont typeface="Wingdings" panose="05000000000000000000" pitchFamily="2" charset="2"/>
              <a:buChar char="ü"/>
            </a:pPr>
            <a:r>
              <a:rPr lang="en-US" sz="2400" dirty="0"/>
              <a:t>Insomnia</a:t>
            </a:r>
          </a:p>
          <a:p>
            <a:pPr marL="801688" indent="-266700" algn="just">
              <a:buFont typeface="Wingdings" panose="05000000000000000000" pitchFamily="2" charset="2"/>
              <a:buChar char="ü"/>
            </a:pPr>
            <a:r>
              <a:rPr lang="en-US" sz="2400" dirty="0"/>
              <a:t>Personality disorders</a:t>
            </a:r>
          </a:p>
          <a:p>
            <a:pPr marL="801688" indent="-266700" algn="just">
              <a:buFont typeface="Wingdings" panose="05000000000000000000" pitchFamily="2" charset="2"/>
              <a:buChar char="ü"/>
            </a:pPr>
            <a:r>
              <a:rPr lang="en-US" sz="2400" dirty="0"/>
              <a:t>Schizophrenia</a:t>
            </a:r>
          </a:p>
          <a:p>
            <a:pPr algn="just">
              <a:buFont typeface="Wingdings" panose="05000000000000000000" pitchFamily="2" charset="2"/>
              <a:buChar char="§"/>
            </a:pPr>
            <a:endParaRPr lang="es-CO" sz="2400" dirty="0"/>
          </a:p>
          <a:p>
            <a:pPr algn="just">
              <a:buFont typeface="Wingdings" panose="05000000000000000000" pitchFamily="2" charset="2"/>
              <a:buChar char="§"/>
            </a:pPr>
            <a:endParaRPr lang="en-US" sz="2400" dirty="0"/>
          </a:p>
          <a:p>
            <a:pPr algn="just">
              <a:buFont typeface="Wingdings" panose="05000000000000000000" pitchFamily="2" charset="2"/>
              <a:buChar char="§"/>
            </a:pPr>
            <a:endParaRPr lang="en-US" sz="2400" dirty="0"/>
          </a:p>
          <a:p>
            <a:pPr marL="0" indent="0" algn="just">
              <a:buNone/>
            </a:pPr>
            <a:endParaRPr lang="es-ES" sz="2400" dirty="0"/>
          </a:p>
          <a:p>
            <a:pPr algn="just">
              <a:buFont typeface="Wingdings" panose="05000000000000000000" pitchFamily="2" charset="2"/>
              <a:buChar char="§"/>
            </a:pPr>
            <a:endParaRPr lang="es-CO" sz="2400" dirty="0"/>
          </a:p>
          <a:p>
            <a:pPr algn="just">
              <a:buFont typeface="Wingdings" panose="05000000000000000000" pitchFamily="2" charset="2"/>
              <a:buChar char="§"/>
            </a:pPr>
            <a:endParaRPr lang="en-US" sz="2400" dirty="0"/>
          </a:p>
          <a:p>
            <a:pPr marL="0" indent="0" algn="just">
              <a:buNone/>
            </a:pPr>
            <a:endParaRPr lang="en-US" sz="2400" dirty="0"/>
          </a:p>
        </p:txBody>
      </p:sp>
    </p:spTree>
    <p:extLst>
      <p:ext uri="{BB962C8B-B14F-4D97-AF65-F5344CB8AC3E}">
        <p14:creationId xmlns:p14="http://schemas.microsoft.com/office/powerpoint/2010/main" val="145038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14. Target RNT as the predominant experiential avoidance strategy</a:t>
            </a:r>
          </a:p>
        </p:txBody>
      </p:sp>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960408" y="1464689"/>
            <a:ext cx="9443049" cy="4409024"/>
          </a:xfrm>
        </p:spPr>
        <p:txBody>
          <a:bodyPr>
            <a:normAutofit/>
          </a:bodyPr>
          <a:lstStyle/>
          <a:p>
            <a:pPr algn="just">
              <a:buFont typeface="Wingdings" panose="05000000000000000000" pitchFamily="2" charset="2"/>
              <a:buChar char="§"/>
            </a:pPr>
            <a:r>
              <a:rPr lang="en-US" sz="2400" dirty="0"/>
              <a:t>Focusing the intervention on RNT points at the root of the problem.</a:t>
            </a:r>
          </a:p>
          <a:p>
            <a:pPr marL="0" indent="0" algn="just">
              <a:buNone/>
            </a:pPr>
            <a:endParaRPr lang="es-ES" sz="2400" dirty="0"/>
          </a:p>
          <a:p>
            <a:pPr algn="just">
              <a:buFont typeface="Wingdings" panose="05000000000000000000" pitchFamily="2" charset="2"/>
              <a:buChar char="§"/>
            </a:pPr>
            <a:endParaRPr lang="en-US" sz="2400" dirty="0"/>
          </a:p>
          <a:p>
            <a:pPr algn="just">
              <a:buFont typeface="Wingdings" panose="05000000000000000000" pitchFamily="2" charset="2"/>
              <a:buChar char="§"/>
            </a:pPr>
            <a:endParaRPr lang="es-CO" sz="2400" dirty="0"/>
          </a:p>
          <a:p>
            <a:pPr algn="just">
              <a:buFont typeface="Wingdings" panose="05000000000000000000" pitchFamily="2" charset="2"/>
              <a:buChar char="§"/>
            </a:pPr>
            <a:endParaRPr lang="en-US" sz="2400" dirty="0"/>
          </a:p>
          <a:p>
            <a:pPr algn="just">
              <a:buFont typeface="Wingdings" panose="05000000000000000000" pitchFamily="2" charset="2"/>
              <a:buChar char="§"/>
            </a:pPr>
            <a:endParaRPr lang="en-US" sz="2400" dirty="0"/>
          </a:p>
          <a:p>
            <a:pPr marL="0" indent="0" algn="just">
              <a:buNone/>
            </a:pPr>
            <a:endParaRPr lang="es-ES" sz="2400" dirty="0"/>
          </a:p>
          <a:p>
            <a:pPr algn="just">
              <a:buFont typeface="Wingdings" panose="05000000000000000000" pitchFamily="2" charset="2"/>
              <a:buChar char="§"/>
            </a:pPr>
            <a:endParaRPr lang="es-CO" sz="2400" dirty="0"/>
          </a:p>
          <a:p>
            <a:pPr algn="just">
              <a:buFont typeface="Wingdings" panose="05000000000000000000" pitchFamily="2" charset="2"/>
              <a:buChar char="§"/>
            </a:pPr>
            <a:endParaRPr lang="en-US" sz="2400" dirty="0"/>
          </a:p>
          <a:p>
            <a:pPr marL="0" indent="0" algn="just">
              <a:buNone/>
            </a:pPr>
            <a:endParaRPr lang="en-US" sz="2400" dirty="0"/>
          </a:p>
        </p:txBody>
      </p:sp>
    </p:spTree>
    <p:extLst>
      <p:ext uri="{BB962C8B-B14F-4D97-AF65-F5344CB8AC3E}">
        <p14:creationId xmlns:p14="http://schemas.microsoft.com/office/powerpoint/2010/main" val="3295466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7" name="CuadroTexto 6">
            <a:extLst>
              <a:ext uri="{FF2B5EF4-FFF2-40B4-BE49-F238E27FC236}">
                <a16:creationId xmlns:a16="http://schemas.microsoft.com/office/drawing/2014/main" id="{565576E5-9975-408D-AA6E-626F61FD0BD6}"/>
              </a:ext>
            </a:extLst>
          </p:cNvPr>
          <p:cNvSpPr txBox="1"/>
          <p:nvPr/>
        </p:nvSpPr>
        <p:spPr>
          <a:xfrm>
            <a:off x="6515194" y="3349182"/>
            <a:ext cx="2560320" cy="1323439"/>
          </a:xfrm>
          <a:prstGeom prst="rect">
            <a:avLst/>
          </a:prstGeom>
          <a:noFill/>
        </p:spPr>
        <p:txBody>
          <a:bodyPr wrap="square" rtlCol="0">
            <a:spAutoFit/>
          </a:bodyPr>
          <a:lstStyle/>
          <a:p>
            <a:pPr algn="ctr"/>
            <a:r>
              <a:rPr lang="en-US" sz="4000" dirty="0"/>
              <a:t>PANIC ATACK</a:t>
            </a:r>
          </a:p>
        </p:txBody>
      </p:sp>
      <p:sp>
        <p:nvSpPr>
          <p:cNvPr id="8" name="CuadroTexto 7">
            <a:extLst>
              <a:ext uri="{FF2B5EF4-FFF2-40B4-BE49-F238E27FC236}">
                <a16:creationId xmlns:a16="http://schemas.microsoft.com/office/drawing/2014/main" id="{85B5298F-5F16-491C-926E-DCADFFE69C39}"/>
              </a:ext>
            </a:extLst>
          </p:cNvPr>
          <p:cNvSpPr txBox="1"/>
          <p:nvPr/>
        </p:nvSpPr>
        <p:spPr>
          <a:xfrm>
            <a:off x="4769542" y="3729898"/>
            <a:ext cx="990600" cy="707886"/>
          </a:xfrm>
          <a:prstGeom prst="rect">
            <a:avLst/>
          </a:prstGeom>
          <a:noFill/>
        </p:spPr>
        <p:txBody>
          <a:bodyPr wrap="square" rtlCol="0">
            <a:spAutoFit/>
          </a:bodyPr>
          <a:lstStyle/>
          <a:p>
            <a:r>
              <a:rPr lang="en-US" sz="4000" dirty="0"/>
              <a:t>ME</a:t>
            </a:r>
          </a:p>
        </p:txBody>
      </p:sp>
      <p:sp>
        <p:nvSpPr>
          <p:cNvPr id="9" name="CuadroTexto 8">
            <a:extLst>
              <a:ext uri="{FF2B5EF4-FFF2-40B4-BE49-F238E27FC236}">
                <a16:creationId xmlns:a16="http://schemas.microsoft.com/office/drawing/2014/main" id="{DCA71CA4-12C6-4298-9592-2C1A163DF092}"/>
              </a:ext>
            </a:extLst>
          </p:cNvPr>
          <p:cNvSpPr txBox="1"/>
          <p:nvPr/>
        </p:nvSpPr>
        <p:spPr>
          <a:xfrm>
            <a:off x="9448800" y="2324395"/>
            <a:ext cx="2560320" cy="584775"/>
          </a:xfrm>
          <a:prstGeom prst="rect">
            <a:avLst/>
          </a:prstGeom>
          <a:noFill/>
        </p:spPr>
        <p:txBody>
          <a:bodyPr wrap="square" rtlCol="0">
            <a:spAutoFit/>
          </a:bodyPr>
          <a:lstStyle/>
          <a:p>
            <a:r>
              <a:rPr lang="en-US" sz="3200" dirty="0"/>
              <a:t>Dangerous</a:t>
            </a:r>
          </a:p>
        </p:txBody>
      </p:sp>
      <p:sp>
        <p:nvSpPr>
          <p:cNvPr id="10" name="CuadroTexto 9">
            <a:extLst>
              <a:ext uri="{FF2B5EF4-FFF2-40B4-BE49-F238E27FC236}">
                <a16:creationId xmlns:a16="http://schemas.microsoft.com/office/drawing/2014/main" id="{83CD0B27-40B8-4455-A6A3-237DB9BCFFE7}"/>
              </a:ext>
            </a:extLst>
          </p:cNvPr>
          <p:cNvSpPr txBox="1"/>
          <p:nvPr/>
        </p:nvSpPr>
        <p:spPr>
          <a:xfrm>
            <a:off x="9448800" y="2979715"/>
            <a:ext cx="2560320" cy="584775"/>
          </a:xfrm>
          <a:prstGeom prst="rect">
            <a:avLst/>
          </a:prstGeom>
          <a:noFill/>
        </p:spPr>
        <p:txBody>
          <a:bodyPr wrap="square" rtlCol="0">
            <a:spAutoFit/>
          </a:bodyPr>
          <a:lstStyle/>
          <a:p>
            <a:r>
              <a:rPr lang="en-US" sz="3200" dirty="0"/>
              <a:t>Death</a:t>
            </a:r>
          </a:p>
        </p:txBody>
      </p:sp>
      <p:sp>
        <p:nvSpPr>
          <p:cNvPr id="11" name="CuadroTexto 10">
            <a:extLst>
              <a:ext uri="{FF2B5EF4-FFF2-40B4-BE49-F238E27FC236}">
                <a16:creationId xmlns:a16="http://schemas.microsoft.com/office/drawing/2014/main" id="{E8A4A379-D8A9-492B-9AE0-CCAC77AE49B9}"/>
              </a:ext>
            </a:extLst>
          </p:cNvPr>
          <p:cNvSpPr txBox="1"/>
          <p:nvPr/>
        </p:nvSpPr>
        <p:spPr>
          <a:xfrm>
            <a:off x="9448800" y="3635035"/>
            <a:ext cx="2560320" cy="584775"/>
          </a:xfrm>
          <a:prstGeom prst="rect">
            <a:avLst/>
          </a:prstGeom>
          <a:noFill/>
        </p:spPr>
        <p:txBody>
          <a:bodyPr wrap="square" rtlCol="0">
            <a:spAutoFit/>
          </a:bodyPr>
          <a:lstStyle/>
          <a:p>
            <a:r>
              <a:rPr lang="en-US" sz="3200" dirty="0"/>
              <a:t>Heart attack</a:t>
            </a:r>
          </a:p>
        </p:txBody>
      </p:sp>
      <p:sp>
        <p:nvSpPr>
          <p:cNvPr id="12" name="CuadroTexto 11">
            <a:extLst>
              <a:ext uri="{FF2B5EF4-FFF2-40B4-BE49-F238E27FC236}">
                <a16:creationId xmlns:a16="http://schemas.microsoft.com/office/drawing/2014/main" id="{EB0F8351-E732-4882-9844-18114A122534}"/>
              </a:ext>
            </a:extLst>
          </p:cNvPr>
          <p:cNvSpPr txBox="1"/>
          <p:nvPr/>
        </p:nvSpPr>
        <p:spPr>
          <a:xfrm>
            <a:off x="9448800" y="4229395"/>
            <a:ext cx="2560320" cy="584775"/>
          </a:xfrm>
          <a:prstGeom prst="rect">
            <a:avLst/>
          </a:prstGeom>
          <a:noFill/>
        </p:spPr>
        <p:txBody>
          <a:bodyPr wrap="square" rtlCol="0">
            <a:spAutoFit/>
          </a:bodyPr>
          <a:lstStyle/>
          <a:p>
            <a:r>
              <a:rPr lang="en-US" sz="3200" dirty="0"/>
              <a:t>Illness</a:t>
            </a:r>
          </a:p>
        </p:txBody>
      </p:sp>
      <p:sp>
        <p:nvSpPr>
          <p:cNvPr id="13" name="CuadroTexto 12">
            <a:extLst>
              <a:ext uri="{FF2B5EF4-FFF2-40B4-BE49-F238E27FC236}">
                <a16:creationId xmlns:a16="http://schemas.microsoft.com/office/drawing/2014/main" id="{6BB18C01-2BAD-455B-8C80-6FF24B6FE07E}"/>
              </a:ext>
            </a:extLst>
          </p:cNvPr>
          <p:cNvSpPr txBox="1"/>
          <p:nvPr/>
        </p:nvSpPr>
        <p:spPr>
          <a:xfrm>
            <a:off x="9448800" y="4899955"/>
            <a:ext cx="2560320" cy="584775"/>
          </a:xfrm>
          <a:prstGeom prst="rect">
            <a:avLst/>
          </a:prstGeom>
          <a:noFill/>
        </p:spPr>
        <p:txBody>
          <a:bodyPr wrap="square" rtlCol="0">
            <a:spAutoFit/>
          </a:bodyPr>
          <a:lstStyle/>
          <a:p>
            <a:r>
              <a:rPr lang="en-US" sz="3200" dirty="0"/>
              <a:t>Unbeatable</a:t>
            </a:r>
          </a:p>
        </p:txBody>
      </p:sp>
      <p:cxnSp>
        <p:nvCxnSpPr>
          <p:cNvPr id="14" name="Conector recto de flecha 13">
            <a:extLst>
              <a:ext uri="{FF2B5EF4-FFF2-40B4-BE49-F238E27FC236}">
                <a16:creationId xmlns:a16="http://schemas.microsoft.com/office/drawing/2014/main" id="{921400D4-2795-4D46-B701-50E18CA312E1}"/>
              </a:ext>
            </a:extLst>
          </p:cNvPr>
          <p:cNvCxnSpPr>
            <a:cxnSpLocks/>
          </p:cNvCxnSpPr>
          <p:nvPr/>
        </p:nvCxnSpPr>
        <p:spPr>
          <a:xfrm flipV="1">
            <a:off x="8930640" y="2763063"/>
            <a:ext cx="502920" cy="1164359"/>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D4654C18-D256-4740-8FE1-7498E5545551}"/>
              </a:ext>
            </a:extLst>
          </p:cNvPr>
          <p:cNvCxnSpPr/>
          <p:nvPr/>
        </p:nvCxnSpPr>
        <p:spPr>
          <a:xfrm flipV="1">
            <a:off x="8923020" y="3329662"/>
            <a:ext cx="541020" cy="61692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B5D15BC7-F2CF-47AA-B6C4-A15B88753203}"/>
              </a:ext>
            </a:extLst>
          </p:cNvPr>
          <p:cNvCxnSpPr>
            <a:endCxn id="11" idx="1"/>
          </p:cNvCxnSpPr>
          <p:nvPr/>
        </p:nvCxnSpPr>
        <p:spPr>
          <a:xfrm flipV="1">
            <a:off x="8923020" y="3927423"/>
            <a:ext cx="525780" cy="1916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A3A320D-1034-4D59-B523-34DC7D8A8B7E}"/>
              </a:ext>
            </a:extLst>
          </p:cNvPr>
          <p:cNvCxnSpPr>
            <a:endCxn id="12" idx="1"/>
          </p:cNvCxnSpPr>
          <p:nvPr/>
        </p:nvCxnSpPr>
        <p:spPr>
          <a:xfrm>
            <a:off x="8953500" y="3953895"/>
            <a:ext cx="495300" cy="56788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CB2F4A9C-17BC-4447-A0C9-3B8AF447287C}"/>
              </a:ext>
            </a:extLst>
          </p:cNvPr>
          <p:cNvCxnSpPr/>
          <p:nvPr/>
        </p:nvCxnSpPr>
        <p:spPr>
          <a:xfrm>
            <a:off x="8938260" y="3913830"/>
            <a:ext cx="495300" cy="138802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270FA686-D9D9-4432-9ADD-D9E0E841A3AE}"/>
              </a:ext>
            </a:extLst>
          </p:cNvPr>
          <p:cNvCxnSpPr/>
          <p:nvPr/>
        </p:nvCxnSpPr>
        <p:spPr>
          <a:xfrm flipV="1">
            <a:off x="5715000" y="4083841"/>
            <a:ext cx="974299" cy="6696"/>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Shape 110">
            <a:extLst>
              <a:ext uri="{FF2B5EF4-FFF2-40B4-BE49-F238E27FC236}">
                <a16:creationId xmlns:a16="http://schemas.microsoft.com/office/drawing/2014/main" id="{B01A9516-F7DE-476E-A881-C1977B7C594D}"/>
              </a:ext>
            </a:extLst>
          </p:cNvPr>
          <p:cNvSpPr txBox="1"/>
          <p:nvPr/>
        </p:nvSpPr>
        <p:spPr>
          <a:xfrm>
            <a:off x="215148" y="137367"/>
            <a:ext cx="10789185" cy="461600"/>
          </a:xfrm>
          <a:prstGeom prst="rect">
            <a:avLst/>
          </a:prstGeom>
          <a:noFill/>
          <a:ln>
            <a:noFill/>
          </a:ln>
        </p:spPr>
        <p:txBody>
          <a:bodyPr lIns="121897" tIns="60932" rIns="121897" bIns="60932" anchor="t" anchorCtr="0">
            <a:noAutofit/>
          </a:bodyPr>
          <a:lstStyle/>
          <a:p>
            <a:pPr>
              <a:spcAft>
                <a:spcPts val="600"/>
              </a:spcAft>
              <a:buClr>
                <a:schemeClr val="lt1"/>
              </a:buClr>
              <a:buSzPct val="25000"/>
            </a:pPr>
            <a:r>
              <a:rPr lang="en-US" sz="4400" b="1" dirty="0">
                <a:solidFill>
                  <a:schemeClr val="accent1"/>
                </a:solidFill>
                <a:ea typeface="Calibri"/>
                <a:cs typeface="Calibri"/>
                <a:sym typeface="Calibri"/>
              </a:rPr>
              <a:t>Example: An undergraduate had a panic attack during an exam </a:t>
            </a:r>
          </a:p>
        </p:txBody>
      </p:sp>
    </p:spTree>
    <p:extLst>
      <p:ext uri="{BB962C8B-B14F-4D97-AF65-F5344CB8AC3E}">
        <p14:creationId xmlns:p14="http://schemas.microsoft.com/office/powerpoint/2010/main" val="26906010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7" name="CuadroTexto 6">
            <a:extLst>
              <a:ext uri="{FF2B5EF4-FFF2-40B4-BE49-F238E27FC236}">
                <a16:creationId xmlns:a16="http://schemas.microsoft.com/office/drawing/2014/main" id="{565576E5-9975-408D-AA6E-626F61FD0BD6}"/>
              </a:ext>
            </a:extLst>
          </p:cNvPr>
          <p:cNvSpPr txBox="1"/>
          <p:nvPr/>
        </p:nvSpPr>
        <p:spPr>
          <a:xfrm>
            <a:off x="6515194" y="3349182"/>
            <a:ext cx="2560320" cy="1323439"/>
          </a:xfrm>
          <a:prstGeom prst="rect">
            <a:avLst/>
          </a:prstGeom>
          <a:noFill/>
        </p:spPr>
        <p:txBody>
          <a:bodyPr wrap="square" rtlCol="0">
            <a:spAutoFit/>
          </a:bodyPr>
          <a:lstStyle/>
          <a:p>
            <a:pPr algn="ctr"/>
            <a:r>
              <a:rPr lang="en-US" sz="4000" dirty="0"/>
              <a:t>PANIC ATACK</a:t>
            </a:r>
          </a:p>
        </p:txBody>
      </p:sp>
      <p:sp>
        <p:nvSpPr>
          <p:cNvPr id="8" name="CuadroTexto 7">
            <a:extLst>
              <a:ext uri="{FF2B5EF4-FFF2-40B4-BE49-F238E27FC236}">
                <a16:creationId xmlns:a16="http://schemas.microsoft.com/office/drawing/2014/main" id="{85B5298F-5F16-491C-926E-DCADFFE69C39}"/>
              </a:ext>
            </a:extLst>
          </p:cNvPr>
          <p:cNvSpPr txBox="1"/>
          <p:nvPr/>
        </p:nvSpPr>
        <p:spPr>
          <a:xfrm>
            <a:off x="4769542" y="3729898"/>
            <a:ext cx="990600" cy="707886"/>
          </a:xfrm>
          <a:prstGeom prst="rect">
            <a:avLst/>
          </a:prstGeom>
          <a:noFill/>
        </p:spPr>
        <p:txBody>
          <a:bodyPr wrap="square" rtlCol="0">
            <a:spAutoFit/>
          </a:bodyPr>
          <a:lstStyle/>
          <a:p>
            <a:r>
              <a:rPr lang="en-US" sz="4000" dirty="0"/>
              <a:t>ME</a:t>
            </a:r>
          </a:p>
        </p:txBody>
      </p:sp>
      <p:sp>
        <p:nvSpPr>
          <p:cNvPr id="9" name="CuadroTexto 8">
            <a:extLst>
              <a:ext uri="{FF2B5EF4-FFF2-40B4-BE49-F238E27FC236}">
                <a16:creationId xmlns:a16="http://schemas.microsoft.com/office/drawing/2014/main" id="{DCA71CA4-12C6-4298-9592-2C1A163DF092}"/>
              </a:ext>
            </a:extLst>
          </p:cNvPr>
          <p:cNvSpPr txBox="1"/>
          <p:nvPr/>
        </p:nvSpPr>
        <p:spPr>
          <a:xfrm>
            <a:off x="9448800" y="2324395"/>
            <a:ext cx="2560320" cy="584775"/>
          </a:xfrm>
          <a:prstGeom prst="rect">
            <a:avLst/>
          </a:prstGeom>
          <a:noFill/>
        </p:spPr>
        <p:txBody>
          <a:bodyPr wrap="square" rtlCol="0">
            <a:spAutoFit/>
          </a:bodyPr>
          <a:lstStyle/>
          <a:p>
            <a:r>
              <a:rPr lang="en-US" sz="3200" dirty="0"/>
              <a:t>Dangerous</a:t>
            </a:r>
          </a:p>
        </p:txBody>
      </p:sp>
      <p:sp>
        <p:nvSpPr>
          <p:cNvPr id="10" name="CuadroTexto 9">
            <a:extLst>
              <a:ext uri="{FF2B5EF4-FFF2-40B4-BE49-F238E27FC236}">
                <a16:creationId xmlns:a16="http://schemas.microsoft.com/office/drawing/2014/main" id="{83CD0B27-40B8-4455-A6A3-237DB9BCFFE7}"/>
              </a:ext>
            </a:extLst>
          </p:cNvPr>
          <p:cNvSpPr txBox="1"/>
          <p:nvPr/>
        </p:nvSpPr>
        <p:spPr>
          <a:xfrm>
            <a:off x="9448800" y="2979715"/>
            <a:ext cx="2560320" cy="584775"/>
          </a:xfrm>
          <a:prstGeom prst="rect">
            <a:avLst/>
          </a:prstGeom>
          <a:noFill/>
        </p:spPr>
        <p:txBody>
          <a:bodyPr wrap="square" rtlCol="0">
            <a:spAutoFit/>
          </a:bodyPr>
          <a:lstStyle/>
          <a:p>
            <a:r>
              <a:rPr lang="en-US" sz="3200" dirty="0"/>
              <a:t>Death</a:t>
            </a:r>
          </a:p>
        </p:txBody>
      </p:sp>
      <p:sp>
        <p:nvSpPr>
          <p:cNvPr id="11" name="CuadroTexto 10">
            <a:extLst>
              <a:ext uri="{FF2B5EF4-FFF2-40B4-BE49-F238E27FC236}">
                <a16:creationId xmlns:a16="http://schemas.microsoft.com/office/drawing/2014/main" id="{E8A4A379-D8A9-492B-9AE0-CCAC77AE49B9}"/>
              </a:ext>
            </a:extLst>
          </p:cNvPr>
          <p:cNvSpPr txBox="1"/>
          <p:nvPr/>
        </p:nvSpPr>
        <p:spPr>
          <a:xfrm>
            <a:off x="9448800" y="3635035"/>
            <a:ext cx="2560320" cy="584775"/>
          </a:xfrm>
          <a:prstGeom prst="rect">
            <a:avLst/>
          </a:prstGeom>
          <a:noFill/>
        </p:spPr>
        <p:txBody>
          <a:bodyPr wrap="square" rtlCol="0">
            <a:spAutoFit/>
          </a:bodyPr>
          <a:lstStyle/>
          <a:p>
            <a:r>
              <a:rPr lang="en-US" sz="3200" dirty="0"/>
              <a:t>Heart attack</a:t>
            </a:r>
          </a:p>
        </p:txBody>
      </p:sp>
      <p:sp>
        <p:nvSpPr>
          <p:cNvPr id="12" name="CuadroTexto 11">
            <a:extLst>
              <a:ext uri="{FF2B5EF4-FFF2-40B4-BE49-F238E27FC236}">
                <a16:creationId xmlns:a16="http://schemas.microsoft.com/office/drawing/2014/main" id="{EB0F8351-E732-4882-9844-18114A122534}"/>
              </a:ext>
            </a:extLst>
          </p:cNvPr>
          <p:cNvSpPr txBox="1"/>
          <p:nvPr/>
        </p:nvSpPr>
        <p:spPr>
          <a:xfrm>
            <a:off x="9448800" y="4229395"/>
            <a:ext cx="2560320" cy="584775"/>
          </a:xfrm>
          <a:prstGeom prst="rect">
            <a:avLst/>
          </a:prstGeom>
          <a:noFill/>
        </p:spPr>
        <p:txBody>
          <a:bodyPr wrap="square" rtlCol="0">
            <a:spAutoFit/>
          </a:bodyPr>
          <a:lstStyle/>
          <a:p>
            <a:r>
              <a:rPr lang="en-US" sz="3200" dirty="0"/>
              <a:t>Illness</a:t>
            </a:r>
          </a:p>
        </p:txBody>
      </p:sp>
      <p:sp>
        <p:nvSpPr>
          <p:cNvPr id="13" name="CuadroTexto 12">
            <a:extLst>
              <a:ext uri="{FF2B5EF4-FFF2-40B4-BE49-F238E27FC236}">
                <a16:creationId xmlns:a16="http://schemas.microsoft.com/office/drawing/2014/main" id="{6BB18C01-2BAD-455B-8C80-6FF24B6FE07E}"/>
              </a:ext>
            </a:extLst>
          </p:cNvPr>
          <p:cNvSpPr txBox="1"/>
          <p:nvPr/>
        </p:nvSpPr>
        <p:spPr>
          <a:xfrm>
            <a:off x="9448800" y="4899955"/>
            <a:ext cx="2560320" cy="584775"/>
          </a:xfrm>
          <a:prstGeom prst="rect">
            <a:avLst/>
          </a:prstGeom>
          <a:noFill/>
        </p:spPr>
        <p:txBody>
          <a:bodyPr wrap="square" rtlCol="0">
            <a:spAutoFit/>
          </a:bodyPr>
          <a:lstStyle/>
          <a:p>
            <a:r>
              <a:rPr lang="en-US" sz="3200" dirty="0"/>
              <a:t>Unbeatable</a:t>
            </a:r>
          </a:p>
        </p:txBody>
      </p:sp>
      <p:cxnSp>
        <p:nvCxnSpPr>
          <p:cNvPr id="14" name="Conector recto de flecha 13">
            <a:extLst>
              <a:ext uri="{FF2B5EF4-FFF2-40B4-BE49-F238E27FC236}">
                <a16:creationId xmlns:a16="http://schemas.microsoft.com/office/drawing/2014/main" id="{921400D4-2795-4D46-B701-50E18CA312E1}"/>
              </a:ext>
            </a:extLst>
          </p:cNvPr>
          <p:cNvCxnSpPr>
            <a:cxnSpLocks/>
          </p:cNvCxnSpPr>
          <p:nvPr/>
        </p:nvCxnSpPr>
        <p:spPr>
          <a:xfrm flipV="1">
            <a:off x="8930640" y="2763063"/>
            <a:ext cx="502920" cy="1164359"/>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D4654C18-D256-4740-8FE1-7498E5545551}"/>
              </a:ext>
            </a:extLst>
          </p:cNvPr>
          <p:cNvCxnSpPr/>
          <p:nvPr/>
        </p:nvCxnSpPr>
        <p:spPr>
          <a:xfrm flipV="1">
            <a:off x="8923020" y="3329662"/>
            <a:ext cx="541020" cy="61692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B5D15BC7-F2CF-47AA-B6C4-A15B88753203}"/>
              </a:ext>
            </a:extLst>
          </p:cNvPr>
          <p:cNvCxnSpPr>
            <a:endCxn id="11" idx="1"/>
          </p:cNvCxnSpPr>
          <p:nvPr/>
        </p:nvCxnSpPr>
        <p:spPr>
          <a:xfrm flipV="1">
            <a:off x="8923020" y="3927423"/>
            <a:ext cx="525780" cy="1916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A3A320D-1034-4D59-B523-34DC7D8A8B7E}"/>
              </a:ext>
            </a:extLst>
          </p:cNvPr>
          <p:cNvCxnSpPr>
            <a:endCxn id="12" idx="1"/>
          </p:cNvCxnSpPr>
          <p:nvPr/>
        </p:nvCxnSpPr>
        <p:spPr>
          <a:xfrm>
            <a:off x="8953500" y="3953895"/>
            <a:ext cx="495300" cy="56788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CB2F4A9C-17BC-4447-A0C9-3B8AF447287C}"/>
              </a:ext>
            </a:extLst>
          </p:cNvPr>
          <p:cNvCxnSpPr/>
          <p:nvPr/>
        </p:nvCxnSpPr>
        <p:spPr>
          <a:xfrm>
            <a:off x="8938260" y="3913830"/>
            <a:ext cx="495300" cy="138802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270FA686-D9D9-4432-9ADD-D9E0E841A3AE}"/>
              </a:ext>
            </a:extLst>
          </p:cNvPr>
          <p:cNvCxnSpPr/>
          <p:nvPr/>
        </p:nvCxnSpPr>
        <p:spPr>
          <a:xfrm flipV="1">
            <a:off x="5715000" y="4083841"/>
            <a:ext cx="974299" cy="6696"/>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Nube 19">
            <a:extLst>
              <a:ext uri="{FF2B5EF4-FFF2-40B4-BE49-F238E27FC236}">
                <a16:creationId xmlns:a16="http://schemas.microsoft.com/office/drawing/2014/main" id="{AA74A326-7B75-4634-91AC-6AB258144616}"/>
              </a:ext>
            </a:extLst>
          </p:cNvPr>
          <p:cNvSpPr/>
          <p:nvPr/>
        </p:nvSpPr>
        <p:spPr>
          <a:xfrm>
            <a:off x="2590800" y="2678338"/>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life is going to be worse</a:t>
            </a:r>
          </a:p>
        </p:txBody>
      </p:sp>
      <p:sp>
        <p:nvSpPr>
          <p:cNvPr id="21" name="Nube 20">
            <a:extLst>
              <a:ext uri="{FF2B5EF4-FFF2-40B4-BE49-F238E27FC236}">
                <a16:creationId xmlns:a16="http://schemas.microsoft.com/office/drawing/2014/main" id="{F1A1605D-BD7F-4035-B6A1-AE3AF0B98405}"/>
              </a:ext>
            </a:extLst>
          </p:cNvPr>
          <p:cNvSpPr/>
          <p:nvPr/>
        </p:nvSpPr>
        <p:spPr>
          <a:xfrm>
            <a:off x="2209800" y="3943258"/>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should not stress myself</a:t>
            </a:r>
          </a:p>
        </p:txBody>
      </p:sp>
      <p:sp>
        <p:nvSpPr>
          <p:cNvPr id="22" name="Nube 21">
            <a:extLst>
              <a:ext uri="{FF2B5EF4-FFF2-40B4-BE49-F238E27FC236}">
                <a16:creationId xmlns:a16="http://schemas.microsoft.com/office/drawing/2014/main" id="{8D9C4629-0424-485A-9C8E-0A3E441CEE74}"/>
              </a:ext>
            </a:extLst>
          </p:cNvPr>
          <p:cNvSpPr/>
          <p:nvPr/>
        </p:nvSpPr>
        <p:spPr>
          <a:xfrm>
            <a:off x="4069080" y="4867927"/>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No more </a:t>
            </a:r>
            <a:r>
              <a:rPr lang="es-CO" dirty="0" err="1">
                <a:solidFill>
                  <a:schemeClr val="tx1"/>
                </a:solidFill>
              </a:rPr>
              <a:t>exams</a:t>
            </a:r>
            <a:endParaRPr lang="es-CO" dirty="0">
              <a:solidFill>
                <a:schemeClr val="tx1"/>
              </a:solidFill>
            </a:endParaRPr>
          </a:p>
        </p:txBody>
      </p:sp>
      <p:sp>
        <p:nvSpPr>
          <p:cNvPr id="23" name="Nube 22">
            <a:extLst>
              <a:ext uri="{FF2B5EF4-FFF2-40B4-BE49-F238E27FC236}">
                <a16:creationId xmlns:a16="http://schemas.microsoft.com/office/drawing/2014/main" id="{D381FBA2-C93C-4E1B-A077-5CF962260DA7}"/>
              </a:ext>
            </a:extLst>
          </p:cNvPr>
          <p:cNvSpPr/>
          <p:nvPr/>
        </p:nvSpPr>
        <p:spPr>
          <a:xfrm>
            <a:off x="5170170" y="2309572"/>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 going to have a stroke</a:t>
            </a:r>
          </a:p>
        </p:txBody>
      </p:sp>
      <p:sp>
        <p:nvSpPr>
          <p:cNvPr id="24" name="CuadroTexto 23">
            <a:extLst>
              <a:ext uri="{FF2B5EF4-FFF2-40B4-BE49-F238E27FC236}">
                <a16:creationId xmlns:a16="http://schemas.microsoft.com/office/drawing/2014/main" id="{FE1C7FA4-86F9-4C3C-B736-B17E0E0E7E41}"/>
              </a:ext>
            </a:extLst>
          </p:cNvPr>
          <p:cNvSpPr txBox="1"/>
          <p:nvPr/>
        </p:nvSpPr>
        <p:spPr>
          <a:xfrm>
            <a:off x="350520" y="2650057"/>
            <a:ext cx="1859280" cy="646331"/>
          </a:xfrm>
          <a:prstGeom prst="rect">
            <a:avLst/>
          </a:prstGeom>
          <a:noFill/>
        </p:spPr>
        <p:txBody>
          <a:bodyPr wrap="square" rtlCol="0">
            <a:spAutoFit/>
          </a:bodyPr>
          <a:lstStyle/>
          <a:p>
            <a:r>
              <a:rPr lang="en-US" b="1" dirty="0">
                <a:solidFill>
                  <a:srgbClr val="FF0000"/>
                </a:solidFill>
              </a:rPr>
              <a:t>Aversive functions</a:t>
            </a:r>
          </a:p>
        </p:txBody>
      </p:sp>
      <p:sp>
        <p:nvSpPr>
          <p:cNvPr id="25" name="CuadroTexto 24">
            <a:extLst>
              <a:ext uri="{FF2B5EF4-FFF2-40B4-BE49-F238E27FC236}">
                <a16:creationId xmlns:a16="http://schemas.microsoft.com/office/drawing/2014/main" id="{482A104E-2C38-4218-80F0-C0F4393CD0A7}"/>
              </a:ext>
            </a:extLst>
          </p:cNvPr>
          <p:cNvSpPr txBox="1"/>
          <p:nvPr/>
        </p:nvSpPr>
        <p:spPr>
          <a:xfrm>
            <a:off x="350520" y="4631257"/>
            <a:ext cx="1927766" cy="1200329"/>
          </a:xfrm>
          <a:prstGeom prst="rect">
            <a:avLst/>
          </a:prstGeom>
          <a:noFill/>
        </p:spPr>
        <p:txBody>
          <a:bodyPr wrap="square" rtlCol="0">
            <a:spAutoFit/>
          </a:bodyPr>
          <a:lstStyle/>
          <a:p>
            <a:r>
              <a:rPr lang="en-US" b="1" dirty="0">
                <a:solidFill>
                  <a:srgbClr val="FFC000"/>
                </a:solidFill>
              </a:rPr>
              <a:t>Discriminative functions of negative reinforcement</a:t>
            </a:r>
          </a:p>
        </p:txBody>
      </p:sp>
      <p:sp>
        <p:nvSpPr>
          <p:cNvPr id="26" name="CuadroTexto 25">
            <a:extLst>
              <a:ext uri="{FF2B5EF4-FFF2-40B4-BE49-F238E27FC236}">
                <a16:creationId xmlns:a16="http://schemas.microsoft.com/office/drawing/2014/main" id="{94F200D9-8B5A-4639-9581-884C60D33DA1}"/>
              </a:ext>
            </a:extLst>
          </p:cNvPr>
          <p:cNvSpPr txBox="1"/>
          <p:nvPr/>
        </p:nvSpPr>
        <p:spPr>
          <a:xfrm>
            <a:off x="286490" y="2350727"/>
            <a:ext cx="2045230" cy="1477328"/>
          </a:xfrm>
          <a:prstGeom prst="rect">
            <a:avLst/>
          </a:prstGeom>
          <a:solidFill>
            <a:schemeClr val="accent1"/>
          </a:solidFill>
        </p:spPr>
        <p:txBody>
          <a:bodyPr wrap="square" rtlCol="0">
            <a:spAutoFit/>
          </a:bodyPr>
          <a:lstStyle/>
          <a:p>
            <a:pPr algn="ctr"/>
            <a:r>
              <a:rPr lang="en-US" cap="all" dirty="0"/>
              <a:t>Fear, physiological activation, </a:t>
            </a:r>
          </a:p>
          <a:p>
            <a:pPr algn="ctr"/>
            <a:r>
              <a:rPr lang="en-US" cap="all" dirty="0"/>
              <a:t>depression</a:t>
            </a:r>
            <a:r>
              <a:rPr lang="es-CO" cap="all" dirty="0"/>
              <a:t>, etc.</a:t>
            </a:r>
          </a:p>
        </p:txBody>
      </p:sp>
      <p:sp>
        <p:nvSpPr>
          <p:cNvPr id="27" name="CuadroTexto 26">
            <a:extLst>
              <a:ext uri="{FF2B5EF4-FFF2-40B4-BE49-F238E27FC236}">
                <a16:creationId xmlns:a16="http://schemas.microsoft.com/office/drawing/2014/main" id="{02C34D6C-77E2-4559-A653-75A6362D1FD9}"/>
              </a:ext>
            </a:extLst>
          </p:cNvPr>
          <p:cNvSpPr txBox="1"/>
          <p:nvPr/>
        </p:nvSpPr>
        <p:spPr>
          <a:xfrm>
            <a:off x="286490" y="4437784"/>
            <a:ext cx="2045230" cy="1477328"/>
          </a:xfrm>
          <a:prstGeom prst="rect">
            <a:avLst/>
          </a:prstGeom>
          <a:solidFill>
            <a:schemeClr val="accent1"/>
          </a:solidFill>
        </p:spPr>
        <p:txBody>
          <a:bodyPr wrap="square" rtlCol="0">
            <a:spAutoFit/>
          </a:bodyPr>
          <a:lstStyle/>
          <a:p>
            <a:pPr algn="ctr"/>
            <a:endParaRPr lang="es-CO" dirty="0"/>
          </a:p>
          <a:p>
            <a:pPr algn="ctr"/>
            <a:r>
              <a:rPr lang="es-ES" dirty="0"/>
              <a:t>WORRY</a:t>
            </a:r>
          </a:p>
          <a:p>
            <a:pPr algn="ctr"/>
            <a:endParaRPr lang="es-ES" dirty="0"/>
          </a:p>
          <a:p>
            <a:pPr algn="ctr"/>
            <a:r>
              <a:rPr lang="es-ES" dirty="0"/>
              <a:t>RUMINATION</a:t>
            </a:r>
            <a:endParaRPr lang="es-CO" dirty="0"/>
          </a:p>
          <a:p>
            <a:endParaRPr lang="es-CO" dirty="0"/>
          </a:p>
        </p:txBody>
      </p:sp>
      <p:sp>
        <p:nvSpPr>
          <p:cNvPr id="29" name="Shape 110">
            <a:extLst>
              <a:ext uri="{FF2B5EF4-FFF2-40B4-BE49-F238E27FC236}">
                <a16:creationId xmlns:a16="http://schemas.microsoft.com/office/drawing/2014/main" id="{B01A9516-F7DE-476E-A881-C1977B7C594D}"/>
              </a:ext>
            </a:extLst>
          </p:cNvPr>
          <p:cNvSpPr txBox="1"/>
          <p:nvPr/>
        </p:nvSpPr>
        <p:spPr>
          <a:xfrm>
            <a:off x="215148" y="137367"/>
            <a:ext cx="10789185" cy="461600"/>
          </a:xfrm>
          <a:prstGeom prst="rect">
            <a:avLst/>
          </a:prstGeom>
          <a:noFill/>
          <a:ln>
            <a:noFill/>
          </a:ln>
        </p:spPr>
        <p:txBody>
          <a:bodyPr lIns="121897" tIns="60932" rIns="121897" bIns="60932" anchor="t" anchorCtr="0">
            <a:noAutofit/>
          </a:bodyPr>
          <a:lstStyle/>
          <a:p>
            <a:pPr>
              <a:spcAft>
                <a:spcPts val="600"/>
              </a:spcAft>
              <a:buClr>
                <a:schemeClr val="lt1"/>
              </a:buClr>
              <a:buSzPct val="25000"/>
            </a:pPr>
            <a:r>
              <a:rPr lang="en-US" sz="4400" b="1" dirty="0">
                <a:solidFill>
                  <a:schemeClr val="accent1"/>
                </a:solidFill>
                <a:ea typeface="Calibri"/>
                <a:cs typeface="Calibri"/>
                <a:sym typeface="Calibri"/>
              </a:rPr>
              <a:t>Example: An undergraduate had a panic attack during an exam </a:t>
            </a:r>
          </a:p>
        </p:txBody>
      </p:sp>
    </p:spTree>
    <p:extLst>
      <p:ext uri="{BB962C8B-B14F-4D97-AF65-F5344CB8AC3E}">
        <p14:creationId xmlns:p14="http://schemas.microsoft.com/office/powerpoint/2010/main" val="2055217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animBg="1"/>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8" name="Nube 27">
            <a:extLst>
              <a:ext uri="{FF2B5EF4-FFF2-40B4-BE49-F238E27FC236}">
                <a16:creationId xmlns:a16="http://schemas.microsoft.com/office/drawing/2014/main" id="{BFC320BB-DF1C-4FBA-8126-16539B8E5409}"/>
              </a:ext>
            </a:extLst>
          </p:cNvPr>
          <p:cNvSpPr/>
          <p:nvPr/>
        </p:nvSpPr>
        <p:spPr>
          <a:xfrm>
            <a:off x="680321" y="2161124"/>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life is going to be worse</a:t>
            </a:r>
          </a:p>
        </p:txBody>
      </p:sp>
      <p:sp>
        <p:nvSpPr>
          <p:cNvPr id="29" name="CuadroTexto 28">
            <a:extLst>
              <a:ext uri="{FF2B5EF4-FFF2-40B4-BE49-F238E27FC236}">
                <a16:creationId xmlns:a16="http://schemas.microsoft.com/office/drawing/2014/main" id="{114765B2-7836-4891-AB6A-4398DB4A8D9D}"/>
              </a:ext>
            </a:extLst>
          </p:cNvPr>
          <p:cNvSpPr txBox="1"/>
          <p:nvPr/>
        </p:nvSpPr>
        <p:spPr>
          <a:xfrm>
            <a:off x="3967130" y="4322079"/>
            <a:ext cx="2045230" cy="1200329"/>
          </a:xfrm>
          <a:prstGeom prst="rect">
            <a:avLst/>
          </a:prstGeom>
          <a:solidFill>
            <a:schemeClr val="accent1"/>
          </a:solidFill>
        </p:spPr>
        <p:txBody>
          <a:bodyPr wrap="square" rtlCol="0">
            <a:spAutoFit/>
          </a:bodyPr>
          <a:lstStyle/>
          <a:p>
            <a:pPr algn="ctr"/>
            <a:r>
              <a:rPr lang="en-US" dirty="0"/>
              <a:t>PROLONGED AND EXTENDED NEGATIVE AFFECT</a:t>
            </a:r>
          </a:p>
        </p:txBody>
      </p:sp>
      <p:sp>
        <p:nvSpPr>
          <p:cNvPr id="30" name="CuadroTexto 29">
            <a:extLst>
              <a:ext uri="{FF2B5EF4-FFF2-40B4-BE49-F238E27FC236}">
                <a16:creationId xmlns:a16="http://schemas.microsoft.com/office/drawing/2014/main" id="{5B2D00A1-8B9C-44A9-A6E4-C77EB45A4D31}"/>
              </a:ext>
            </a:extLst>
          </p:cNvPr>
          <p:cNvSpPr txBox="1"/>
          <p:nvPr/>
        </p:nvSpPr>
        <p:spPr>
          <a:xfrm>
            <a:off x="519491" y="3316724"/>
            <a:ext cx="2836259" cy="2862322"/>
          </a:xfrm>
          <a:prstGeom prst="rect">
            <a:avLst/>
          </a:prstGeom>
          <a:solidFill>
            <a:schemeClr val="accent1"/>
          </a:solidFill>
        </p:spPr>
        <p:txBody>
          <a:bodyPr wrap="square" rtlCol="0">
            <a:spAutoFit/>
          </a:bodyPr>
          <a:lstStyle/>
          <a:p>
            <a:pPr algn="ctr"/>
            <a:r>
              <a:rPr lang="en-US" dirty="0"/>
              <a:t>WORRY:</a:t>
            </a:r>
          </a:p>
          <a:p>
            <a:pPr algn="ctr"/>
            <a:r>
              <a:rPr lang="en-US" dirty="0"/>
              <a:t>What is going to happen? How will affect me? Will I be able to graduate?</a:t>
            </a:r>
            <a:r>
              <a:rPr lang="es-CO" dirty="0"/>
              <a:t>...</a:t>
            </a:r>
          </a:p>
          <a:p>
            <a:pPr algn="ctr"/>
            <a:endParaRPr lang="es-CO" dirty="0"/>
          </a:p>
          <a:p>
            <a:pPr algn="ctr"/>
            <a:r>
              <a:rPr lang="en-US" dirty="0"/>
              <a:t>RUMINATION:</a:t>
            </a:r>
          </a:p>
          <a:p>
            <a:pPr algn="ctr"/>
            <a:r>
              <a:rPr lang="en-US" dirty="0"/>
              <a:t>Why me? Could I do something to avoid it? Is this hereditary?</a:t>
            </a:r>
            <a:r>
              <a:rPr lang="es-CO" dirty="0"/>
              <a:t>…</a:t>
            </a:r>
          </a:p>
        </p:txBody>
      </p:sp>
      <p:cxnSp>
        <p:nvCxnSpPr>
          <p:cNvPr id="31" name="Conector recto de flecha 30">
            <a:extLst>
              <a:ext uri="{FF2B5EF4-FFF2-40B4-BE49-F238E27FC236}">
                <a16:creationId xmlns:a16="http://schemas.microsoft.com/office/drawing/2014/main" id="{C072B346-B5E9-4256-BA2F-9B334C4D7F90}"/>
              </a:ext>
            </a:extLst>
          </p:cNvPr>
          <p:cNvCxnSpPr>
            <a:cxnSpLocks/>
          </p:cNvCxnSpPr>
          <p:nvPr/>
        </p:nvCxnSpPr>
        <p:spPr>
          <a:xfrm>
            <a:off x="3355750" y="4886384"/>
            <a:ext cx="591707"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60ADA5C4-3370-4C89-99AB-B67FC7565BED}"/>
              </a:ext>
            </a:extLst>
          </p:cNvPr>
          <p:cNvCxnSpPr/>
          <p:nvPr/>
        </p:nvCxnSpPr>
        <p:spPr>
          <a:xfrm>
            <a:off x="6012360" y="4886384"/>
            <a:ext cx="54609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6CEE8F9D-CA35-4AF7-B828-43938CC04CF6}"/>
              </a:ext>
            </a:extLst>
          </p:cNvPr>
          <p:cNvSpPr txBox="1"/>
          <p:nvPr/>
        </p:nvSpPr>
        <p:spPr>
          <a:xfrm>
            <a:off x="6595305" y="3212684"/>
            <a:ext cx="3152782" cy="3139321"/>
          </a:xfrm>
          <a:prstGeom prst="rect">
            <a:avLst/>
          </a:prstGeom>
          <a:solidFill>
            <a:schemeClr val="accent1"/>
          </a:solidFill>
        </p:spPr>
        <p:txBody>
          <a:bodyPr wrap="square" rtlCol="0">
            <a:spAutoFit/>
          </a:bodyPr>
          <a:lstStyle/>
          <a:p>
            <a:pPr algn="ctr"/>
            <a:r>
              <a:rPr lang="en-US" dirty="0"/>
              <a:t>Additional experiential avoidance strategies</a:t>
            </a:r>
            <a:r>
              <a:rPr lang="es-CO" dirty="0"/>
              <a:t>:</a:t>
            </a:r>
          </a:p>
          <a:p>
            <a:pPr algn="ctr"/>
            <a:endParaRPr lang="es-CO" dirty="0"/>
          </a:p>
          <a:p>
            <a:pPr marL="285750" indent="-285750">
              <a:buFont typeface="Wingdings" panose="05000000000000000000" pitchFamily="2" charset="2"/>
              <a:buChar char="§"/>
            </a:pPr>
            <a:r>
              <a:rPr lang="en-US" dirty="0"/>
              <a:t>Distraction-suppression</a:t>
            </a:r>
          </a:p>
          <a:p>
            <a:pPr marL="285750" indent="-285750">
              <a:buFont typeface="Wingdings" panose="05000000000000000000" pitchFamily="2" charset="2"/>
              <a:buChar char="§"/>
            </a:pPr>
            <a:r>
              <a:rPr lang="en-US" dirty="0"/>
              <a:t>Drug consumption</a:t>
            </a:r>
          </a:p>
          <a:p>
            <a:pPr marL="285750" indent="-285750">
              <a:buFont typeface="Wingdings" panose="05000000000000000000" pitchFamily="2" charset="2"/>
              <a:buChar char="§"/>
            </a:pPr>
            <a:r>
              <a:rPr lang="es-ES" dirty="0"/>
              <a:t>Sleeping</a:t>
            </a:r>
            <a:endParaRPr lang="es-CO" dirty="0"/>
          </a:p>
          <a:p>
            <a:pPr marL="285750" indent="-285750">
              <a:buFont typeface="Wingdings" panose="05000000000000000000" pitchFamily="2" charset="2"/>
              <a:buChar char="§"/>
            </a:pPr>
            <a:r>
              <a:rPr lang="en-US" dirty="0"/>
              <a:t>Avoiding classes and exams</a:t>
            </a:r>
          </a:p>
          <a:p>
            <a:pPr marL="285750" indent="-285750">
              <a:buFont typeface="Wingdings" panose="05000000000000000000" pitchFamily="2" charset="2"/>
              <a:buChar char="§"/>
            </a:pPr>
            <a:r>
              <a:rPr lang="en-US" dirty="0"/>
              <a:t>Asking other people</a:t>
            </a:r>
          </a:p>
          <a:p>
            <a:pPr marL="285750" indent="-285750">
              <a:buFont typeface="Wingdings" panose="05000000000000000000" pitchFamily="2" charset="2"/>
              <a:buChar char="§"/>
            </a:pPr>
            <a:r>
              <a:rPr lang="en-US" dirty="0"/>
              <a:t>Searching information</a:t>
            </a:r>
          </a:p>
          <a:p>
            <a:pPr marL="285750" indent="-285750">
              <a:buFont typeface="Wingdings" panose="05000000000000000000" pitchFamily="2" charset="2"/>
              <a:buChar char="§"/>
            </a:pPr>
            <a:r>
              <a:rPr lang="es-CO" dirty="0"/>
              <a:t>Etc.</a:t>
            </a:r>
          </a:p>
        </p:txBody>
      </p:sp>
      <p:cxnSp>
        <p:nvCxnSpPr>
          <p:cNvPr id="34" name="Conector recto de flecha 33">
            <a:extLst>
              <a:ext uri="{FF2B5EF4-FFF2-40B4-BE49-F238E27FC236}">
                <a16:creationId xmlns:a16="http://schemas.microsoft.com/office/drawing/2014/main" id="{688DA537-9259-4EC0-B328-06D06270D177}"/>
              </a:ext>
            </a:extLst>
          </p:cNvPr>
          <p:cNvCxnSpPr>
            <a:cxnSpLocks/>
            <a:endCxn id="35" idx="1"/>
          </p:cNvCxnSpPr>
          <p:nvPr/>
        </p:nvCxnSpPr>
        <p:spPr>
          <a:xfrm flipV="1">
            <a:off x="9748087" y="4886384"/>
            <a:ext cx="398683" cy="148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10FB6245-F91A-4C8D-B84C-38091FEFE46D}"/>
              </a:ext>
            </a:extLst>
          </p:cNvPr>
          <p:cNvSpPr txBox="1"/>
          <p:nvPr/>
        </p:nvSpPr>
        <p:spPr>
          <a:xfrm>
            <a:off x="10146770" y="4563218"/>
            <a:ext cx="2045230" cy="646331"/>
          </a:xfrm>
          <a:prstGeom prst="rect">
            <a:avLst/>
          </a:prstGeom>
          <a:solidFill>
            <a:schemeClr val="accent1"/>
          </a:solidFill>
        </p:spPr>
        <p:txBody>
          <a:bodyPr wrap="square" rtlCol="0">
            <a:spAutoFit/>
          </a:bodyPr>
          <a:lstStyle/>
          <a:p>
            <a:pPr algn="ctr"/>
            <a:r>
              <a:rPr lang="es-CO" dirty="0"/>
              <a:t>MOMENTARY RELIEF</a:t>
            </a:r>
          </a:p>
        </p:txBody>
      </p:sp>
      <p:cxnSp>
        <p:nvCxnSpPr>
          <p:cNvPr id="36" name="Conector curvado 38">
            <a:extLst>
              <a:ext uri="{FF2B5EF4-FFF2-40B4-BE49-F238E27FC236}">
                <a16:creationId xmlns:a16="http://schemas.microsoft.com/office/drawing/2014/main" id="{7B7E2B7D-E0B3-4C18-AAC2-71D211F0BCDE}"/>
              </a:ext>
            </a:extLst>
          </p:cNvPr>
          <p:cNvCxnSpPr/>
          <p:nvPr/>
        </p:nvCxnSpPr>
        <p:spPr>
          <a:xfrm rot="10800000">
            <a:off x="3355751" y="2412125"/>
            <a:ext cx="7813635" cy="2012595"/>
          </a:xfrm>
          <a:prstGeom prst="curvedConnector3">
            <a:avLst>
              <a:gd name="adj1" fmla="val -5285"/>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72BC66ED-046A-4FE3-97CF-BC3CEF20DDD6}"/>
              </a:ext>
            </a:extLst>
          </p:cNvPr>
          <p:cNvSpPr txBox="1"/>
          <p:nvPr/>
        </p:nvSpPr>
        <p:spPr>
          <a:xfrm rot="19254794">
            <a:off x="3823991" y="2374380"/>
            <a:ext cx="4376736" cy="3046988"/>
          </a:xfrm>
          <a:prstGeom prst="rect">
            <a:avLst/>
          </a:prstGeom>
          <a:solidFill>
            <a:schemeClr val="bg2"/>
          </a:solidFill>
        </p:spPr>
        <p:txBody>
          <a:bodyPr wrap="square" rtlCol="0">
            <a:spAutoFit/>
          </a:bodyPr>
          <a:lstStyle/>
          <a:p>
            <a:pPr algn="ctr"/>
            <a:r>
              <a:rPr lang="es-ES" sz="4800" dirty="0"/>
              <a:t>TRAPPED IN AN INFLEXIBLE PATTERN</a:t>
            </a:r>
          </a:p>
        </p:txBody>
      </p:sp>
      <p:sp>
        <p:nvSpPr>
          <p:cNvPr id="13" name="Shape 110">
            <a:extLst>
              <a:ext uri="{FF2B5EF4-FFF2-40B4-BE49-F238E27FC236}">
                <a16:creationId xmlns:a16="http://schemas.microsoft.com/office/drawing/2014/main" id="{2D4E5358-B1A9-4385-A5C0-5DE8E532ECA3}"/>
              </a:ext>
            </a:extLst>
          </p:cNvPr>
          <p:cNvSpPr txBox="1"/>
          <p:nvPr/>
        </p:nvSpPr>
        <p:spPr>
          <a:xfrm>
            <a:off x="215148" y="137367"/>
            <a:ext cx="10789185" cy="461600"/>
          </a:xfrm>
          <a:prstGeom prst="rect">
            <a:avLst/>
          </a:prstGeom>
          <a:noFill/>
          <a:ln>
            <a:noFill/>
          </a:ln>
        </p:spPr>
        <p:txBody>
          <a:bodyPr lIns="121897" tIns="60932" rIns="121897" bIns="60932" anchor="t" anchorCtr="0">
            <a:noAutofit/>
          </a:bodyPr>
          <a:lstStyle/>
          <a:p>
            <a:pPr>
              <a:spcAft>
                <a:spcPts val="600"/>
              </a:spcAft>
              <a:buClr>
                <a:schemeClr val="lt1"/>
              </a:buClr>
              <a:buSzPct val="25000"/>
            </a:pPr>
            <a:r>
              <a:rPr lang="en-US" sz="4400" b="1" dirty="0">
                <a:solidFill>
                  <a:schemeClr val="accent1"/>
                </a:solidFill>
                <a:ea typeface="Calibri"/>
                <a:cs typeface="Calibri"/>
                <a:sym typeface="Calibri"/>
              </a:rPr>
              <a:t>Example: An undergraduate had a panic attack during an exam </a:t>
            </a:r>
          </a:p>
        </p:txBody>
      </p:sp>
    </p:spTree>
    <p:extLst>
      <p:ext uri="{BB962C8B-B14F-4D97-AF65-F5344CB8AC3E}">
        <p14:creationId xmlns:p14="http://schemas.microsoft.com/office/powerpoint/2010/main" val="15901131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3" grpId="0" animBg="1"/>
      <p:bldP spid="3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1" name="Imagen 10" descr="Imagen que contiene cielo, exterior, suelo, playa&#10;&#10;Descripción generada con confianza muy alta">
            <a:extLst>
              <a:ext uri="{FF2B5EF4-FFF2-40B4-BE49-F238E27FC236}">
                <a16:creationId xmlns:a16="http://schemas.microsoft.com/office/drawing/2014/main" id="{92B3AC33-FDA6-4ED1-BD4A-3541DF48D0C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807" r="18098"/>
          <a:stretch/>
        </p:blipFill>
        <p:spPr>
          <a:xfrm>
            <a:off x="2" y="10"/>
            <a:ext cx="6094409" cy="6857990"/>
          </a:xfrm>
          <a:prstGeom prst="rect">
            <a:avLst/>
          </a:prstGeom>
        </p:spPr>
      </p:pic>
      <p:pic>
        <p:nvPicPr>
          <p:cNvPr id="13" name="Imagen 12" descr="Imagen que contiene comida, mesa, interior&#10;&#10;Descripción generada con confianza muy alta">
            <a:extLst>
              <a:ext uri="{FF2B5EF4-FFF2-40B4-BE49-F238E27FC236}">
                <a16:creationId xmlns:a16="http://schemas.microsoft.com/office/drawing/2014/main" id="{B11463BE-A211-4EA7-ACF2-01C029286428}"/>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6763" r="13918" b="-1"/>
          <a:stretch/>
        </p:blipFill>
        <p:spPr>
          <a:xfrm>
            <a:off x="6096051" y="10"/>
            <a:ext cx="6094409" cy="6857990"/>
          </a:xfrm>
          <a:prstGeom prst="rect">
            <a:avLst/>
          </a:prstGeom>
        </p:spPr>
      </p:pic>
      <p:sp>
        <p:nvSpPr>
          <p:cNvPr id="19" name="Rectangle 18">
            <a:extLst>
              <a:ext uri="{FF2B5EF4-FFF2-40B4-BE49-F238E27FC236}">
                <a16:creationId xmlns:a16="http://schemas.microsoft.com/office/drawing/2014/main" id="{532817AD-A397-452E-AAD6-6698E63F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7192" y="1353662"/>
            <a:ext cx="4414440"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F3000D-F6AE-49E4-AE55-A56A60833E32}"/>
              </a:ext>
            </a:extLst>
          </p:cNvPr>
          <p:cNvSpPr>
            <a:spLocks noGrp="1"/>
          </p:cNvSpPr>
          <p:nvPr>
            <p:ph type="title"/>
          </p:nvPr>
        </p:nvSpPr>
        <p:spPr>
          <a:xfrm>
            <a:off x="4050918" y="1522694"/>
            <a:ext cx="4075222" cy="1049235"/>
          </a:xfrm>
        </p:spPr>
        <p:txBody>
          <a:bodyPr>
            <a:normAutofit fontScale="90000"/>
          </a:bodyPr>
          <a:lstStyle/>
          <a:p>
            <a:r>
              <a:rPr lang="en-US" sz="2700" b="1" cap="none" dirty="0"/>
              <a:t>1. Values are hierarchical positive reinforcers constructed in the learning history</a:t>
            </a:r>
            <a:endParaRPr lang="en-US" sz="2000" b="1" cap="none" dirty="0"/>
          </a:p>
        </p:txBody>
      </p:sp>
      <p:sp>
        <p:nvSpPr>
          <p:cNvPr id="4" name="Marcador de contenido 2">
            <a:extLst>
              <a:ext uri="{FF2B5EF4-FFF2-40B4-BE49-F238E27FC236}">
                <a16:creationId xmlns:a16="http://schemas.microsoft.com/office/drawing/2014/main" id="{3D2686A2-C11B-40C8-98E2-F07772D45572}"/>
              </a:ext>
            </a:extLst>
          </p:cNvPr>
          <p:cNvSpPr>
            <a:spLocks noGrp="1"/>
          </p:cNvSpPr>
          <p:nvPr>
            <p:ph idx="1"/>
          </p:nvPr>
        </p:nvSpPr>
        <p:spPr>
          <a:xfrm>
            <a:off x="4050918" y="2873221"/>
            <a:ext cx="4075222" cy="2462085"/>
          </a:xfrm>
        </p:spPr>
        <p:txBody>
          <a:bodyPr>
            <a:normAutofit/>
          </a:bodyPr>
          <a:lstStyle/>
          <a:p>
            <a:pPr>
              <a:buFont typeface="Wingdings" panose="05000000000000000000" pitchFamily="2" charset="2"/>
              <a:buChar char="§"/>
            </a:pPr>
            <a:r>
              <a:rPr lang="en-US" dirty="0">
                <a:solidFill>
                  <a:srgbClr val="FFFFFE"/>
                </a:solidFill>
              </a:rPr>
              <a:t>Human beings born with primary positive and negative reinforcers.</a:t>
            </a:r>
          </a:p>
          <a:p>
            <a:pPr>
              <a:buFont typeface="Wingdings" panose="05000000000000000000" pitchFamily="2" charset="2"/>
              <a:buChar char="§"/>
            </a:pPr>
            <a:r>
              <a:rPr lang="en-US" dirty="0">
                <a:solidFill>
                  <a:srgbClr val="FFFFFE"/>
                </a:solidFill>
              </a:rPr>
              <a:t>Reflect the phylogenetic history of our species. </a:t>
            </a:r>
          </a:p>
          <a:p>
            <a:pPr>
              <a:buFont typeface="Wingdings" panose="05000000000000000000" pitchFamily="2" charset="2"/>
              <a:buChar char="§"/>
            </a:pPr>
            <a:endParaRPr lang="en-US" dirty="0">
              <a:solidFill>
                <a:srgbClr val="FFFFFE"/>
              </a:solidFill>
            </a:endParaRPr>
          </a:p>
        </p:txBody>
      </p:sp>
      <p:sp>
        <p:nvSpPr>
          <p:cNvPr id="14" name="CuadroTexto 13">
            <a:extLst>
              <a:ext uri="{FF2B5EF4-FFF2-40B4-BE49-F238E27FC236}">
                <a16:creationId xmlns:a16="http://schemas.microsoft.com/office/drawing/2014/main" id="{A6F4B88B-FDF0-40D3-B3DE-944DE3639073}"/>
              </a:ext>
            </a:extLst>
          </p:cNvPr>
          <p:cNvSpPr txBox="1"/>
          <p:nvPr/>
        </p:nvSpPr>
        <p:spPr>
          <a:xfrm>
            <a:off x="10266535" y="6627158"/>
            <a:ext cx="1923925" cy="230832"/>
          </a:xfrm>
          <a:prstGeom prst="rect">
            <a:avLst/>
          </a:prstGeom>
          <a:solidFill>
            <a:srgbClr val="000000"/>
          </a:solidFill>
        </p:spPr>
        <p:txBody>
          <a:bodyPr wrap="none" rtlCol="0">
            <a:spAutoFit/>
          </a:bodyPr>
          <a:lstStyle/>
          <a:p>
            <a:pPr algn="r">
              <a:spcAft>
                <a:spcPts val="600"/>
              </a:spcAft>
            </a:pPr>
            <a:r>
              <a:rPr lang="en-US" sz="900" dirty="0">
                <a:solidFill>
                  <a:srgbClr val="FFFFFF"/>
                </a:solidFill>
                <a:hlinkClick r:id="rId6" tooltip="https://en.wikiquote.org/wiki/Food">
                  <a:extLst>
                    <a:ext uri="{A12FA001-AC4F-418D-AE19-62706E023703}">
                      <ahyp:hlinkClr xmlns:ahyp="http://schemas.microsoft.com/office/drawing/2018/hyperlinkcolor" val="tx"/>
                    </a:ext>
                  </a:extLst>
                </a:hlinkClick>
              </a:rPr>
              <a:t>Pictures</a:t>
            </a:r>
            <a:r>
              <a:rPr lang="en-US" sz="900" dirty="0">
                <a:solidFill>
                  <a:srgbClr val="FFFFFF"/>
                </a:solidFill>
              </a:rPr>
              <a:t> under </a:t>
            </a:r>
            <a:r>
              <a:rPr lang="en-US" sz="9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r>
              <a:rPr lang="en-US" sz="900" dirty="0">
                <a:solidFill>
                  <a:srgbClr val="FFFFFF"/>
                </a:solidFill>
              </a:rPr>
              <a:t> license</a:t>
            </a:r>
          </a:p>
        </p:txBody>
      </p:sp>
    </p:spTree>
    <p:extLst>
      <p:ext uri="{BB962C8B-B14F-4D97-AF65-F5344CB8AC3E}">
        <p14:creationId xmlns:p14="http://schemas.microsoft.com/office/powerpoint/2010/main" val="1688121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8" name="Nube 27">
            <a:extLst>
              <a:ext uri="{FF2B5EF4-FFF2-40B4-BE49-F238E27FC236}">
                <a16:creationId xmlns:a16="http://schemas.microsoft.com/office/drawing/2014/main" id="{BFC320BB-DF1C-4FBA-8126-16539B8E5409}"/>
              </a:ext>
            </a:extLst>
          </p:cNvPr>
          <p:cNvSpPr/>
          <p:nvPr/>
        </p:nvSpPr>
        <p:spPr>
          <a:xfrm>
            <a:off x="680321" y="2161124"/>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life is going to be worse</a:t>
            </a:r>
          </a:p>
        </p:txBody>
      </p:sp>
      <p:sp>
        <p:nvSpPr>
          <p:cNvPr id="29" name="CuadroTexto 28">
            <a:extLst>
              <a:ext uri="{FF2B5EF4-FFF2-40B4-BE49-F238E27FC236}">
                <a16:creationId xmlns:a16="http://schemas.microsoft.com/office/drawing/2014/main" id="{114765B2-7836-4891-AB6A-4398DB4A8D9D}"/>
              </a:ext>
            </a:extLst>
          </p:cNvPr>
          <p:cNvSpPr txBox="1"/>
          <p:nvPr/>
        </p:nvSpPr>
        <p:spPr>
          <a:xfrm>
            <a:off x="3967130" y="4322079"/>
            <a:ext cx="2045230" cy="1200329"/>
          </a:xfrm>
          <a:prstGeom prst="rect">
            <a:avLst/>
          </a:prstGeom>
          <a:solidFill>
            <a:schemeClr val="accent1"/>
          </a:solidFill>
        </p:spPr>
        <p:txBody>
          <a:bodyPr wrap="square" rtlCol="0">
            <a:spAutoFit/>
          </a:bodyPr>
          <a:lstStyle/>
          <a:p>
            <a:pPr algn="ctr"/>
            <a:r>
              <a:rPr lang="en-US" dirty="0"/>
              <a:t>PROLONGED AND EXTENDED NEGATIVE AFFECT</a:t>
            </a:r>
          </a:p>
        </p:txBody>
      </p:sp>
      <p:sp>
        <p:nvSpPr>
          <p:cNvPr id="30" name="CuadroTexto 29">
            <a:extLst>
              <a:ext uri="{FF2B5EF4-FFF2-40B4-BE49-F238E27FC236}">
                <a16:creationId xmlns:a16="http://schemas.microsoft.com/office/drawing/2014/main" id="{5B2D00A1-8B9C-44A9-A6E4-C77EB45A4D31}"/>
              </a:ext>
            </a:extLst>
          </p:cNvPr>
          <p:cNvSpPr txBox="1"/>
          <p:nvPr/>
        </p:nvSpPr>
        <p:spPr>
          <a:xfrm>
            <a:off x="519491" y="3316724"/>
            <a:ext cx="2836259" cy="2862322"/>
          </a:xfrm>
          <a:prstGeom prst="rect">
            <a:avLst/>
          </a:prstGeom>
          <a:solidFill>
            <a:schemeClr val="accent1"/>
          </a:solidFill>
        </p:spPr>
        <p:txBody>
          <a:bodyPr wrap="square" rtlCol="0">
            <a:spAutoFit/>
          </a:bodyPr>
          <a:lstStyle/>
          <a:p>
            <a:pPr algn="ctr"/>
            <a:r>
              <a:rPr lang="en-US" dirty="0"/>
              <a:t>WORRY:</a:t>
            </a:r>
          </a:p>
          <a:p>
            <a:pPr algn="ctr"/>
            <a:r>
              <a:rPr lang="en-US" dirty="0"/>
              <a:t>What is going to happen? How will affect me? Will I be able to graduate?</a:t>
            </a:r>
            <a:r>
              <a:rPr lang="es-CO" dirty="0"/>
              <a:t>...</a:t>
            </a:r>
          </a:p>
          <a:p>
            <a:pPr algn="ctr"/>
            <a:endParaRPr lang="es-CO" dirty="0"/>
          </a:p>
          <a:p>
            <a:pPr algn="ctr"/>
            <a:r>
              <a:rPr lang="en-US" dirty="0"/>
              <a:t>RUMINATION:</a:t>
            </a:r>
          </a:p>
          <a:p>
            <a:pPr algn="ctr"/>
            <a:r>
              <a:rPr lang="en-US" dirty="0"/>
              <a:t>Why me? Could I do something to avoid it? Is this hereditary?</a:t>
            </a:r>
            <a:r>
              <a:rPr lang="es-CO" dirty="0"/>
              <a:t>…</a:t>
            </a:r>
          </a:p>
        </p:txBody>
      </p:sp>
      <p:cxnSp>
        <p:nvCxnSpPr>
          <p:cNvPr id="31" name="Conector recto de flecha 30">
            <a:extLst>
              <a:ext uri="{FF2B5EF4-FFF2-40B4-BE49-F238E27FC236}">
                <a16:creationId xmlns:a16="http://schemas.microsoft.com/office/drawing/2014/main" id="{C072B346-B5E9-4256-BA2F-9B334C4D7F90}"/>
              </a:ext>
            </a:extLst>
          </p:cNvPr>
          <p:cNvCxnSpPr>
            <a:cxnSpLocks/>
          </p:cNvCxnSpPr>
          <p:nvPr/>
        </p:nvCxnSpPr>
        <p:spPr>
          <a:xfrm>
            <a:off x="3355750" y="4886384"/>
            <a:ext cx="591707"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60ADA5C4-3370-4C89-99AB-B67FC7565BED}"/>
              </a:ext>
            </a:extLst>
          </p:cNvPr>
          <p:cNvCxnSpPr/>
          <p:nvPr/>
        </p:nvCxnSpPr>
        <p:spPr>
          <a:xfrm>
            <a:off x="6012360" y="4886384"/>
            <a:ext cx="54609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6CEE8F9D-CA35-4AF7-B828-43938CC04CF6}"/>
              </a:ext>
            </a:extLst>
          </p:cNvPr>
          <p:cNvSpPr txBox="1"/>
          <p:nvPr/>
        </p:nvSpPr>
        <p:spPr>
          <a:xfrm>
            <a:off x="6595305" y="3212684"/>
            <a:ext cx="3152782" cy="3139321"/>
          </a:xfrm>
          <a:prstGeom prst="rect">
            <a:avLst/>
          </a:prstGeom>
          <a:solidFill>
            <a:schemeClr val="accent1"/>
          </a:solidFill>
        </p:spPr>
        <p:txBody>
          <a:bodyPr wrap="square" rtlCol="0">
            <a:spAutoFit/>
          </a:bodyPr>
          <a:lstStyle/>
          <a:p>
            <a:pPr algn="ctr"/>
            <a:r>
              <a:rPr lang="en-US" dirty="0"/>
              <a:t>Additional experiential avoidance strategies</a:t>
            </a:r>
            <a:r>
              <a:rPr lang="es-CO" dirty="0"/>
              <a:t>:</a:t>
            </a:r>
          </a:p>
          <a:p>
            <a:pPr algn="ctr"/>
            <a:endParaRPr lang="es-CO" dirty="0"/>
          </a:p>
          <a:p>
            <a:pPr marL="285750" indent="-285750">
              <a:buFont typeface="Wingdings" panose="05000000000000000000" pitchFamily="2" charset="2"/>
              <a:buChar char="§"/>
            </a:pPr>
            <a:r>
              <a:rPr lang="en-US" dirty="0"/>
              <a:t>Distraction-suppression</a:t>
            </a:r>
          </a:p>
          <a:p>
            <a:pPr marL="285750" indent="-285750">
              <a:buFont typeface="Wingdings" panose="05000000000000000000" pitchFamily="2" charset="2"/>
              <a:buChar char="§"/>
            </a:pPr>
            <a:r>
              <a:rPr lang="en-US" dirty="0"/>
              <a:t>Drug consumption</a:t>
            </a:r>
          </a:p>
          <a:p>
            <a:pPr marL="285750" indent="-285750">
              <a:buFont typeface="Wingdings" panose="05000000000000000000" pitchFamily="2" charset="2"/>
              <a:buChar char="§"/>
            </a:pPr>
            <a:r>
              <a:rPr lang="es-ES" dirty="0"/>
              <a:t>Sleeping</a:t>
            </a:r>
            <a:endParaRPr lang="es-CO" dirty="0"/>
          </a:p>
          <a:p>
            <a:pPr marL="285750" indent="-285750">
              <a:buFont typeface="Wingdings" panose="05000000000000000000" pitchFamily="2" charset="2"/>
              <a:buChar char="§"/>
            </a:pPr>
            <a:r>
              <a:rPr lang="en-US" dirty="0"/>
              <a:t>Avoiding classes and exams</a:t>
            </a:r>
          </a:p>
          <a:p>
            <a:pPr marL="285750" indent="-285750">
              <a:buFont typeface="Wingdings" panose="05000000000000000000" pitchFamily="2" charset="2"/>
              <a:buChar char="§"/>
            </a:pPr>
            <a:r>
              <a:rPr lang="en-US" dirty="0"/>
              <a:t>Asking other people</a:t>
            </a:r>
          </a:p>
          <a:p>
            <a:pPr marL="285750" indent="-285750">
              <a:buFont typeface="Wingdings" panose="05000000000000000000" pitchFamily="2" charset="2"/>
              <a:buChar char="§"/>
            </a:pPr>
            <a:r>
              <a:rPr lang="en-US" dirty="0"/>
              <a:t>Searching information</a:t>
            </a:r>
          </a:p>
          <a:p>
            <a:pPr marL="285750" indent="-285750">
              <a:buFont typeface="Wingdings" panose="05000000000000000000" pitchFamily="2" charset="2"/>
              <a:buChar char="§"/>
            </a:pPr>
            <a:r>
              <a:rPr lang="es-CO" dirty="0"/>
              <a:t>Etc.</a:t>
            </a:r>
          </a:p>
        </p:txBody>
      </p:sp>
      <p:cxnSp>
        <p:nvCxnSpPr>
          <p:cNvPr id="34" name="Conector recto de flecha 33">
            <a:extLst>
              <a:ext uri="{FF2B5EF4-FFF2-40B4-BE49-F238E27FC236}">
                <a16:creationId xmlns:a16="http://schemas.microsoft.com/office/drawing/2014/main" id="{688DA537-9259-4EC0-B328-06D06270D177}"/>
              </a:ext>
            </a:extLst>
          </p:cNvPr>
          <p:cNvCxnSpPr>
            <a:cxnSpLocks/>
            <a:endCxn id="35" idx="1"/>
          </p:cNvCxnSpPr>
          <p:nvPr/>
        </p:nvCxnSpPr>
        <p:spPr>
          <a:xfrm flipV="1">
            <a:off x="9748087" y="4886384"/>
            <a:ext cx="398683" cy="148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10FB6245-F91A-4C8D-B84C-38091FEFE46D}"/>
              </a:ext>
            </a:extLst>
          </p:cNvPr>
          <p:cNvSpPr txBox="1"/>
          <p:nvPr/>
        </p:nvSpPr>
        <p:spPr>
          <a:xfrm>
            <a:off x="10146770" y="4563218"/>
            <a:ext cx="2045230" cy="646331"/>
          </a:xfrm>
          <a:prstGeom prst="rect">
            <a:avLst/>
          </a:prstGeom>
          <a:solidFill>
            <a:schemeClr val="accent1"/>
          </a:solidFill>
        </p:spPr>
        <p:txBody>
          <a:bodyPr wrap="square" rtlCol="0">
            <a:spAutoFit/>
          </a:bodyPr>
          <a:lstStyle/>
          <a:p>
            <a:pPr algn="ctr"/>
            <a:r>
              <a:rPr lang="es-CO" dirty="0"/>
              <a:t>MOMENTARY RELIEF</a:t>
            </a:r>
          </a:p>
        </p:txBody>
      </p:sp>
      <p:cxnSp>
        <p:nvCxnSpPr>
          <p:cNvPr id="36" name="Conector curvado 38">
            <a:extLst>
              <a:ext uri="{FF2B5EF4-FFF2-40B4-BE49-F238E27FC236}">
                <a16:creationId xmlns:a16="http://schemas.microsoft.com/office/drawing/2014/main" id="{7B7E2B7D-E0B3-4C18-AAC2-71D211F0BCDE}"/>
              </a:ext>
            </a:extLst>
          </p:cNvPr>
          <p:cNvCxnSpPr/>
          <p:nvPr/>
        </p:nvCxnSpPr>
        <p:spPr>
          <a:xfrm rot="10800000">
            <a:off x="3355751" y="2412125"/>
            <a:ext cx="7813635" cy="2012595"/>
          </a:xfrm>
          <a:prstGeom prst="curvedConnector3">
            <a:avLst>
              <a:gd name="adj1" fmla="val -5285"/>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Shape 110">
            <a:extLst>
              <a:ext uri="{FF2B5EF4-FFF2-40B4-BE49-F238E27FC236}">
                <a16:creationId xmlns:a16="http://schemas.microsoft.com/office/drawing/2014/main" id="{2D4E5358-B1A9-4385-A5C0-5DE8E532ECA3}"/>
              </a:ext>
            </a:extLst>
          </p:cNvPr>
          <p:cNvSpPr txBox="1"/>
          <p:nvPr/>
        </p:nvSpPr>
        <p:spPr>
          <a:xfrm>
            <a:off x="215148" y="137367"/>
            <a:ext cx="10789185" cy="461600"/>
          </a:xfrm>
          <a:prstGeom prst="rect">
            <a:avLst/>
          </a:prstGeom>
          <a:noFill/>
          <a:ln>
            <a:noFill/>
          </a:ln>
        </p:spPr>
        <p:txBody>
          <a:bodyPr lIns="121897" tIns="60932" rIns="121897" bIns="60932" anchor="t" anchorCtr="0">
            <a:noAutofit/>
          </a:bodyPr>
          <a:lstStyle/>
          <a:p>
            <a:pPr>
              <a:spcAft>
                <a:spcPts val="600"/>
              </a:spcAft>
              <a:buClr>
                <a:schemeClr val="lt1"/>
              </a:buClr>
              <a:buSzPct val="25000"/>
            </a:pPr>
            <a:r>
              <a:rPr lang="en-US" sz="4400" b="1" dirty="0">
                <a:solidFill>
                  <a:schemeClr val="accent1"/>
                </a:solidFill>
                <a:ea typeface="Calibri"/>
                <a:cs typeface="Calibri"/>
                <a:sym typeface="Calibri"/>
              </a:rPr>
              <a:t>Example: An undergraduate had a panic attack during an exam </a:t>
            </a:r>
          </a:p>
        </p:txBody>
      </p:sp>
      <p:sp>
        <p:nvSpPr>
          <p:cNvPr id="14" name="CuadroTexto 13">
            <a:extLst>
              <a:ext uri="{FF2B5EF4-FFF2-40B4-BE49-F238E27FC236}">
                <a16:creationId xmlns:a16="http://schemas.microsoft.com/office/drawing/2014/main" id="{E2D04388-DE47-428F-BF80-EA85BBA901FF}"/>
              </a:ext>
            </a:extLst>
          </p:cNvPr>
          <p:cNvSpPr txBox="1"/>
          <p:nvPr/>
        </p:nvSpPr>
        <p:spPr>
          <a:xfrm>
            <a:off x="3678530" y="2944463"/>
            <a:ext cx="2622430" cy="646331"/>
          </a:xfrm>
          <a:prstGeom prst="rect">
            <a:avLst/>
          </a:prstGeom>
          <a:solidFill>
            <a:schemeClr val="accent4"/>
          </a:solidFill>
        </p:spPr>
        <p:txBody>
          <a:bodyPr wrap="square" rtlCol="0">
            <a:spAutoFit/>
          </a:bodyPr>
          <a:lstStyle/>
          <a:p>
            <a:pPr algn="ctr"/>
            <a:r>
              <a:rPr lang="en-US" b="1" dirty="0"/>
              <a:t>What can be the intervention target?  </a:t>
            </a:r>
          </a:p>
        </p:txBody>
      </p:sp>
      <p:pic>
        <p:nvPicPr>
          <p:cNvPr id="15" name="Imagen 14">
            <a:extLst>
              <a:ext uri="{FF2B5EF4-FFF2-40B4-BE49-F238E27FC236}">
                <a16:creationId xmlns:a16="http://schemas.microsoft.com/office/drawing/2014/main" id="{23F470DF-B21D-482F-9712-B6C27196F565}"/>
              </a:ext>
            </a:extLst>
          </p:cNvPr>
          <p:cNvPicPr>
            <a:picLocks noChangeAspect="1"/>
          </p:cNvPicPr>
          <p:nvPr/>
        </p:nvPicPr>
        <p:blipFill>
          <a:blip r:embed="rId3"/>
          <a:stretch>
            <a:fillRect/>
          </a:stretch>
        </p:blipFill>
        <p:spPr>
          <a:xfrm rot="12030029">
            <a:off x="9638222" y="616848"/>
            <a:ext cx="2171700" cy="2105025"/>
          </a:xfrm>
          <a:prstGeom prst="rect">
            <a:avLst/>
          </a:prstGeom>
        </p:spPr>
      </p:pic>
    </p:spTree>
    <p:extLst>
      <p:ext uri="{BB962C8B-B14F-4D97-AF65-F5344CB8AC3E}">
        <p14:creationId xmlns:p14="http://schemas.microsoft.com/office/powerpoint/2010/main" val="39470608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8" name="Nube 27">
            <a:extLst>
              <a:ext uri="{FF2B5EF4-FFF2-40B4-BE49-F238E27FC236}">
                <a16:creationId xmlns:a16="http://schemas.microsoft.com/office/drawing/2014/main" id="{BFC320BB-DF1C-4FBA-8126-16539B8E5409}"/>
              </a:ext>
            </a:extLst>
          </p:cNvPr>
          <p:cNvSpPr/>
          <p:nvPr/>
        </p:nvSpPr>
        <p:spPr>
          <a:xfrm>
            <a:off x="680321" y="2161124"/>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life is going to be worse</a:t>
            </a:r>
          </a:p>
        </p:txBody>
      </p:sp>
      <p:sp>
        <p:nvSpPr>
          <p:cNvPr id="29" name="CuadroTexto 28">
            <a:extLst>
              <a:ext uri="{FF2B5EF4-FFF2-40B4-BE49-F238E27FC236}">
                <a16:creationId xmlns:a16="http://schemas.microsoft.com/office/drawing/2014/main" id="{114765B2-7836-4891-AB6A-4398DB4A8D9D}"/>
              </a:ext>
            </a:extLst>
          </p:cNvPr>
          <p:cNvSpPr txBox="1"/>
          <p:nvPr/>
        </p:nvSpPr>
        <p:spPr>
          <a:xfrm>
            <a:off x="3967130" y="4322079"/>
            <a:ext cx="2045230" cy="1200329"/>
          </a:xfrm>
          <a:prstGeom prst="rect">
            <a:avLst/>
          </a:prstGeom>
          <a:solidFill>
            <a:schemeClr val="accent1"/>
          </a:solidFill>
        </p:spPr>
        <p:txBody>
          <a:bodyPr wrap="square" rtlCol="0">
            <a:spAutoFit/>
          </a:bodyPr>
          <a:lstStyle/>
          <a:p>
            <a:pPr algn="ctr"/>
            <a:r>
              <a:rPr lang="en-US" dirty="0"/>
              <a:t>PROLONGED AND EXTENDED NEGATIVE AFFECT</a:t>
            </a:r>
          </a:p>
        </p:txBody>
      </p:sp>
      <p:sp>
        <p:nvSpPr>
          <p:cNvPr id="30" name="CuadroTexto 29">
            <a:extLst>
              <a:ext uri="{FF2B5EF4-FFF2-40B4-BE49-F238E27FC236}">
                <a16:creationId xmlns:a16="http://schemas.microsoft.com/office/drawing/2014/main" id="{5B2D00A1-8B9C-44A9-A6E4-C77EB45A4D31}"/>
              </a:ext>
            </a:extLst>
          </p:cNvPr>
          <p:cNvSpPr txBox="1"/>
          <p:nvPr/>
        </p:nvSpPr>
        <p:spPr>
          <a:xfrm>
            <a:off x="519491" y="3316724"/>
            <a:ext cx="2836259" cy="2862322"/>
          </a:xfrm>
          <a:prstGeom prst="rect">
            <a:avLst/>
          </a:prstGeom>
          <a:solidFill>
            <a:schemeClr val="accent1"/>
          </a:solidFill>
        </p:spPr>
        <p:txBody>
          <a:bodyPr wrap="square" rtlCol="0">
            <a:spAutoFit/>
          </a:bodyPr>
          <a:lstStyle/>
          <a:p>
            <a:pPr algn="ctr"/>
            <a:r>
              <a:rPr lang="en-US" dirty="0"/>
              <a:t>WORRY:</a:t>
            </a:r>
          </a:p>
          <a:p>
            <a:pPr algn="ctr"/>
            <a:r>
              <a:rPr lang="en-US" dirty="0"/>
              <a:t>What is going to happen? How will affect me? Will I be able to graduate?</a:t>
            </a:r>
            <a:r>
              <a:rPr lang="es-CO" dirty="0"/>
              <a:t>...</a:t>
            </a:r>
          </a:p>
          <a:p>
            <a:pPr algn="ctr"/>
            <a:endParaRPr lang="es-CO" dirty="0"/>
          </a:p>
          <a:p>
            <a:pPr algn="ctr"/>
            <a:r>
              <a:rPr lang="en-US" dirty="0"/>
              <a:t>RUMINATION:</a:t>
            </a:r>
          </a:p>
          <a:p>
            <a:pPr algn="ctr"/>
            <a:r>
              <a:rPr lang="en-US" dirty="0"/>
              <a:t>Why me? Could I do something to avoid it? Is this hereditary?</a:t>
            </a:r>
            <a:r>
              <a:rPr lang="es-CO" dirty="0"/>
              <a:t>…</a:t>
            </a:r>
          </a:p>
        </p:txBody>
      </p:sp>
      <p:cxnSp>
        <p:nvCxnSpPr>
          <p:cNvPr id="31" name="Conector recto de flecha 30">
            <a:extLst>
              <a:ext uri="{FF2B5EF4-FFF2-40B4-BE49-F238E27FC236}">
                <a16:creationId xmlns:a16="http://schemas.microsoft.com/office/drawing/2014/main" id="{C072B346-B5E9-4256-BA2F-9B334C4D7F90}"/>
              </a:ext>
            </a:extLst>
          </p:cNvPr>
          <p:cNvCxnSpPr>
            <a:cxnSpLocks/>
          </p:cNvCxnSpPr>
          <p:nvPr/>
        </p:nvCxnSpPr>
        <p:spPr>
          <a:xfrm>
            <a:off x="3355750" y="4886384"/>
            <a:ext cx="591707"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60ADA5C4-3370-4C89-99AB-B67FC7565BED}"/>
              </a:ext>
            </a:extLst>
          </p:cNvPr>
          <p:cNvCxnSpPr/>
          <p:nvPr/>
        </p:nvCxnSpPr>
        <p:spPr>
          <a:xfrm>
            <a:off x="6012360" y="4886384"/>
            <a:ext cx="54609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6CEE8F9D-CA35-4AF7-B828-43938CC04CF6}"/>
              </a:ext>
            </a:extLst>
          </p:cNvPr>
          <p:cNvSpPr txBox="1"/>
          <p:nvPr/>
        </p:nvSpPr>
        <p:spPr>
          <a:xfrm>
            <a:off x="6595305" y="3212684"/>
            <a:ext cx="3152782" cy="3139321"/>
          </a:xfrm>
          <a:prstGeom prst="rect">
            <a:avLst/>
          </a:prstGeom>
          <a:solidFill>
            <a:schemeClr val="accent1"/>
          </a:solidFill>
        </p:spPr>
        <p:txBody>
          <a:bodyPr wrap="square" rtlCol="0">
            <a:spAutoFit/>
          </a:bodyPr>
          <a:lstStyle/>
          <a:p>
            <a:pPr algn="ctr"/>
            <a:r>
              <a:rPr lang="en-US" dirty="0"/>
              <a:t>Additional experiential avoidance strategies</a:t>
            </a:r>
            <a:r>
              <a:rPr lang="es-CO" dirty="0"/>
              <a:t>:</a:t>
            </a:r>
          </a:p>
          <a:p>
            <a:pPr algn="ctr"/>
            <a:endParaRPr lang="es-CO" dirty="0"/>
          </a:p>
          <a:p>
            <a:pPr marL="285750" indent="-285750">
              <a:buFont typeface="Wingdings" panose="05000000000000000000" pitchFamily="2" charset="2"/>
              <a:buChar char="§"/>
            </a:pPr>
            <a:r>
              <a:rPr lang="en-US" dirty="0"/>
              <a:t>Distraction-suppression</a:t>
            </a:r>
          </a:p>
          <a:p>
            <a:pPr marL="285750" indent="-285750">
              <a:buFont typeface="Wingdings" panose="05000000000000000000" pitchFamily="2" charset="2"/>
              <a:buChar char="§"/>
            </a:pPr>
            <a:r>
              <a:rPr lang="en-US" dirty="0"/>
              <a:t>Drug consumption</a:t>
            </a:r>
          </a:p>
          <a:p>
            <a:pPr marL="285750" indent="-285750">
              <a:buFont typeface="Wingdings" panose="05000000000000000000" pitchFamily="2" charset="2"/>
              <a:buChar char="§"/>
            </a:pPr>
            <a:r>
              <a:rPr lang="es-ES" dirty="0"/>
              <a:t>Sleeping</a:t>
            </a:r>
            <a:endParaRPr lang="es-CO" dirty="0"/>
          </a:p>
          <a:p>
            <a:pPr marL="285750" indent="-285750">
              <a:buFont typeface="Wingdings" panose="05000000000000000000" pitchFamily="2" charset="2"/>
              <a:buChar char="§"/>
            </a:pPr>
            <a:r>
              <a:rPr lang="en-US" dirty="0"/>
              <a:t>Avoiding classes and exams</a:t>
            </a:r>
          </a:p>
          <a:p>
            <a:pPr marL="285750" indent="-285750">
              <a:buFont typeface="Wingdings" panose="05000000000000000000" pitchFamily="2" charset="2"/>
              <a:buChar char="§"/>
            </a:pPr>
            <a:r>
              <a:rPr lang="en-US" dirty="0"/>
              <a:t>Asking other people</a:t>
            </a:r>
          </a:p>
          <a:p>
            <a:pPr marL="285750" indent="-285750">
              <a:buFont typeface="Wingdings" panose="05000000000000000000" pitchFamily="2" charset="2"/>
              <a:buChar char="§"/>
            </a:pPr>
            <a:r>
              <a:rPr lang="en-US" dirty="0"/>
              <a:t>Searching information</a:t>
            </a:r>
          </a:p>
          <a:p>
            <a:pPr marL="285750" indent="-285750">
              <a:buFont typeface="Wingdings" panose="05000000000000000000" pitchFamily="2" charset="2"/>
              <a:buChar char="§"/>
            </a:pPr>
            <a:r>
              <a:rPr lang="es-CO" dirty="0"/>
              <a:t>Etc.</a:t>
            </a:r>
          </a:p>
        </p:txBody>
      </p:sp>
      <p:cxnSp>
        <p:nvCxnSpPr>
          <p:cNvPr id="34" name="Conector recto de flecha 33">
            <a:extLst>
              <a:ext uri="{FF2B5EF4-FFF2-40B4-BE49-F238E27FC236}">
                <a16:creationId xmlns:a16="http://schemas.microsoft.com/office/drawing/2014/main" id="{688DA537-9259-4EC0-B328-06D06270D177}"/>
              </a:ext>
            </a:extLst>
          </p:cNvPr>
          <p:cNvCxnSpPr>
            <a:cxnSpLocks/>
            <a:endCxn id="35" idx="1"/>
          </p:cNvCxnSpPr>
          <p:nvPr/>
        </p:nvCxnSpPr>
        <p:spPr>
          <a:xfrm flipV="1">
            <a:off x="9748087" y="4886384"/>
            <a:ext cx="398683" cy="148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10FB6245-F91A-4C8D-B84C-38091FEFE46D}"/>
              </a:ext>
            </a:extLst>
          </p:cNvPr>
          <p:cNvSpPr txBox="1"/>
          <p:nvPr/>
        </p:nvSpPr>
        <p:spPr>
          <a:xfrm>
            <a:off x="10146770" y="4563218"/>
            <a:ext cx="2045230" cy="646331"/>
          </a:xfrm>
          <a:prstGeom prst="rect">
            <a:avLst/>
          </a:prstGeom>
          <a:solidFill>
            <a:schemeClr val="accent1"/>
          </a:solidFill>
        </p:spPr>
        <p:txBody>
          <a:bodyPr wrap="square" rtlCol="0">
            <a:spAutoFit/>
          </a:bodyPr>
          <a:lstStyle/>
          <a:p>
            <a:pPr algn="ctr"/>
            <a:r>
              <a:rPr lang="es-CO" dirty="0"/>
              <a:t>MOMENTARY RELIEF</a:t>
            </a:r>
          </a:p>
        </p:txBody>
      </p:sp>
      <p:cxnSp>
        <p:nvCxnSpPr>
          <p:cNvPr id="36" name="Conector curvado 38">
            <a:extLst>
              <a:ext uri="{FF2B5EF4-FFF2-40B4-BE49-F238E27FC236}">
                <a16:creationId xmlns:a16="http://schemas.microsoft.com/office/drawing/2014/main" id="{7B7E2B7D-E0B3-4C18-AAC2-71D211F0BCDE}"/>
              </a:ext>
            </a:extLst>
          </p:cNvPr>
          <p:cNvCxnSpPr/>
          <p:nvPr/>
        </p:nvCxnSpPr>
        <p:spPr>
          <a:xfrm rot="10800000">
            <a:off x="3355751" y="2412125"/>
            <a:ext cx="7813635" cy="2012595"/>
          </a:xfrm>
          <a:prstGeom prst="curvedConnector3">
            <a:avLst>
              <a:gd name="adj1" fmla="val -5285"/>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Shape 110">
            <a:extLst>
              <a:ext uri="{FF2B5EF4-FFF2-40B4-BE49-F238E27FC236}">
                <a16:creationId xmlns:a16="http://schemas.microsoft.com/office/drawing/2014/main" id="{2D4E5358-B1A9-4385-A5C0-5DE8E532ECA3}"/>
              </a:ext>
            </a:extLst>
          </p:cNvPr>
          <p:cNvSpPr txBox="1"/>
          <p:nvPr/>
        </p:nvSpPr>
        <p:spPr>
          <a:xfrm>
            <a:off x="215148" y="137367"/>
            <a:ext cx="10789185" cy="461600"/>
          </a:xfrm>
          <a:prstGeom prst="rect">
            <a:avLst/>
          </a:prstGeom>
          <a:noFill/>
          <a:ln>
            <a:noFill/>
          </a:ln>
        </p:spPr>
        <p:txBody>
          <a:bodyPr lIns="121897" tIns="60932" rIns="121897" bIns="60932" anchor="t" anchorCtr="0">
            <a:noAutofit/>
          </a:bodyPr>
          <a:lstStyle/>
          <a:p>
            <a:pPr>
              <a:spcAft>
                <a:spcPts val="600"/>
              </a:spcAft>
              <a:buClr>
                <a:schemeClr val="lt1"/>
              </a:buClr>
              <a:buSzPct val="25000"/>
            </a:pPr>
            <a:r>
              <a:rPr lang="en-US" sz="4400" b="1" dirty="0">
                <a:solidFill>
                  <a:schemeClr val="accent1"/>
                </a:solidFill>
                <a:ea typeface="Calibri"/>
                <a:cs typeface="Calibri"/>
                <a:sym typeface="Calibri"/>
              </a:rPr>
              <a:t>Example: An undergraduate had a panic attack during an exam </a:t>
            </a:r>
          </a:p>
        </p:txBody>
      </p:sp>
      <p:sp>
        <p:nvSpPr>
          <p:cNvPr id="16" name="CuadroTexto 15">
            <a:extLst>
              <a:ext uri="{FF2B5EF4-FFF2-40B4-BE49-F238E27FC236}">
                <a16:creationId xmlns:a16="http://schemas.microsoft.com/office/drawing/2014/main" id="{79BED16E-0524-4639-9440-84584A7D66F0}"/>
              </a:ext>
            </a:extLst>
          </p:cNvPr>
          <p:cNvSpPr txBox="1"/>
          <p:nvPr/>
        </p:nvSpPr>
        <p:spPr>
          <a:xfrm>
            <a:off x="6518235" y="1627419"/>
            <a:ext cx="3286297" cy="1477328"/>
          </a:xfrm>
          <a:prstGeom prst="rect">
            <a:avLst/>
          </a:prstGeom>
          <a:solidFill>
            <a:schemeClr val="accent1">
              <a:lumMod val="75000"/>
            </a:schemeClr>
          </a:solidFill>
        </p:spPr>
        <p:txBody>
          <a:bodyPr wrap="square" rtlCol="0">
            <a:spAutoFit/>
          </a:bodyPr>
          <a:lstStyle/>
          <a:p>
            <a:pPr algn="ctr"/>
            <a:r>
              <a:rPr lang="en-US" b="1" dirty="0"/>
              <a:t>Altering experiential avoidance without distinguishing its temporal occurrence has been the aim of ACT</a:t>
            </a:r>
          </a:p>
        </p:txBody>
      </p:sp>
    </p:spTree>
    <p:extLst>
      <p:ext uri="{BB962C8B-B14F-4D97-AF65-F5344CB8AC3E}">
        <p14:creationId xmlns:p14="http://schemas.microsoft.com/office/powerpoint/2010/main" val="60442551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8" name="Nube 27">
            <a:extLst>
              <a:ext uri="{FF2B5EF4-FFF2-40B4-BE49-F238E27FC236}">
                <a16:creationId xmlns:a16="http://schemas.microsoft.com/office/drawing/2014/main" id="{BFC320BB-DF1C-4FBA-8126-16539B8E5409}"/>
              </a:ext>
            </a:extLst>
          </p:cNvPr>
          <p:cNvSpPr/>
          <p:nvPr/>
        </p:nvSpPr>
        <p:spPr>
          <a:xfrm>
            <a:off x="680321" y="2161124"/>
            <a:ext cx="2514600" cy="105156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life is going to be worse</a:t>
            </a:r>
          </a:p>
        </p:txBody>
      </p:sp>
      <p:sp>
        <p:nvSpPr>
          <p:cNvPr id="29" name="CuadroTexto 28">
            <a:extLst>
              <a:ext uri="{FF2B5EF4-FFF2-40B4-BE49-F238E27FC236}">
                <a16:creationId xmlns:a16="http://schemas.microsoft.com/office/drawing/2014/main" id="{114765B2-7836-4891-AB6A-4398DB4A8D9D}"/>
              </a:ext>
            </a:extLst>
          </p:cNvPr>
          <p:cNvSpPr txBox="1"/>
          <p:nvPr/>
        </p:nvSpPr>
        <p:spPr>
          <a:xfrm>
            <a:off x="3967130" y="4322079"/>
            <a:ext cx="2045230" cy="1200329"/>
          </a:xfrm>
          <a:prstGeom prst="rect">
            <a:avLst/>
          </a:prstGeom>
          <a:solidFill>
            <a:schemeClr val="accent1"/>
          </a:solidFill>
        </p:spPr>
        <p:txBody>
          <a:bodyPr wrap="square" rtlCol="0">
            <a:spAutoFit/>
          </a:bodyPr>
          <a:lstStyle/>
          <a:p>
            <a:pPr algn="ctr"/>
            <a:r>
              <a:rPr lang="en-US" dirty="0"/>
              <a:t>PROLONGED AND EXTENDED NEGATIVE AFFECT</a:t>
            </a:r>
          </a:p>
        </p:txBody>
      </p:sp>
      <p:sp>
        <p:nvSpPr>
          <p:cNvPr id="30" name="CuadroTexto 29">
            <a:extLst>
              <a:ext uri="{FF2B5EF4-FFF2-40B4-BE49-F238E27FC236}">
                <a16:creationId xmlns:a16="http://schemas.microsoft.com/office/drawing/2014/main" id="{5B2D00A1-8B9C-44A9-A6E4-C77EB45A4D31}"/>
              </a:ext>
            </a:extLst>
          </p:cNvPr>
          <p:cNvSpPr txBox="1"/>
          <p:nvPr/>
        </p:nvSpPr>
        <p:spPr>
          <a:xfrm>
            <a:off x="519491" y="3316724"/>
            <a:ext cx="2836259" cy="2862322"/>
          </a:xfrm>
          <a:prstGeom prst="rect">
            <a:avLst/>
          </a:prstGeom>
          <a:solidFill>
            <a:schemeClr val="accent1"/>
          </a:solidFill>
        </p:spPr>
        <p:txBody>
          <a:bodyPr wrap="square" rtlCol="0">
            <a:spAutoFit/>
          </a:bodyPr>
          <a:lstStyle/>
          <a:p>
            <a:pPr algn="ctr"/>
            <a:r>
              <a:rPr lang="en-US" dirty="0"/>
              <a:t>WORRY:</a:t>
            </a:r>
          </a:p>
          <a:p>
            <a:pPr algn="ctr"/>
            <a:r>
              <a:rPr lang="en-US" dirty="0"/>
              <a:t>What is going to happen? How will affect me? Will I be able to graduate?</a:t>
            </a:r>
            <a:r>
              <a:rPr lang="es-CO" dirty="0"/>
              <a:t>...</a:t>
            </a:r>
          </a:p>
          <a:p>
            <a:pPr algn="ctr"/>
            <a:endParaRPr lang="es-CO" dirty="0"/>
          </a:p>
          <a:p>
            <a:pPr algn="ctr"/>
            <a:r>
              <a:rPr lang="en-US" dirty="0"/>
              <a:t>RUMINATION:</a:t>
            </a:r>
          </a:p>
          <a:p>
            <a:pPr algn="ctr"/>
            <a:r>
              <a:rPr lang="en-US" dirty="0"/>
              <a:t>Why me? Could I do something to avoid it? Is this hereditary?</a:t>
            </a:r>
            <a:r>
              <a:rPr lang="es-CO" dirty="0"/>
              <a:t>…</a:t>
            </a:r>
          </a:p>
        </p:txBody>
      </p:sp>
      <p:cxnSp>
        <p:nvCxnSpPr>
          <p:cNvPr id="31" name="Conector recto de flecha 30">
            <a:extLst>
              <a:ext uri="{FF2B5EF4-FFF2-40B4-BE49-F238E27FC236}">
                <a16:creationId xmlns:a16="http://schemas.microsoft.com/office/drawing/2014/main" id="{C072B346-B5E9-4256-BA2F-9B334C4D7F90}"/>
              </a:ext>
            </a:extLst>
          </p:cNvPr>
          <p:cNvCxnSpPr>
            <a:cxnSpLocks/>
          </p:cNvCxnSpPr>
          <p:nvPr/>
        </p:nvCxnSpPr>
        <p:spPr>
          <a:xfrm>
            <a:off x="3355750" y="4886384"/>
            <a:ext cx="591707"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60ADA5C4-3370-4C89-99AB-B67FC7565BED}"/>
              </a:ext>
            </a:extLst>
          </p:cNvPr>
          <p:cNvCxnSpPr/>
          <p:nvPr/>
        </p:nvCxnSpPr>
        <p:spPr>
          <a:xfrm>
            <a:off x="6012360" y="4886384"/>
            <a:ext cx="54609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6CEE8F9D-CA35-4AF7-B828-43938CC04CF6}"/>
              </a:ext>
            </a:extLst>
          </p:cNvPr>
          <p:cNvSpPr txBox="1"/>
          <p:nvPr/>
        </p:nvSpPr>
        <p:spPr>
          <a:xfrm>
            <a:off x="6595305" y="3212684"/>
            <a:ext cx="3152782" cy="3139321"/>
          </a:xfrm>
          <a:prstGeom prst="rect">
            <a:avLst/>
          </a:prstGeom>
          <a:solidFill>
            <a:schemeClr val="accent1"/>
          </a:solidFill>
        </p:spPr>
        <p:txBody>
          <a:bodyPr wrap="square" rtlCol="0">
            <a:spAutoFit/>
          </a:bodyPr>
          <a:lstStyle/>
          <a:p>
            <a:pPr algn="ctr"/>
            <a:r>
              <a:rPr lang="en-US" dirty="0"/>
              <a:t>Additional experiential avoidance strategies</a:t>
            </a:r>
            <a:r>
              <a:rPr lang="es-CO" dirty="0"/>
              <a:t>:</a:t>
            </a:r>
          </a:p>
          <a:p>
            <a:pPr algn="ctr"/>
            <a:endParaRPr lang="es-CO" dirty="0"/>
          </a:p>
          <a:p>
            <a:pPr marL="285750" indent="-285750">
              <a:buFont typeface="Wingdings" panose="05000000000000000000" pitchFamily="2" charset="2"/>
              <a:buChar char="§"/>
            </a:pPr>
            <a:r>
              <a:rPr lang="en-US" dirty="0"/>
              <a:t>Distraction-suppression</a:t>
            </a:r>
          </a:p>
          <a:p>
            <a:pPr marL="285750" indent="-285750">
              <a:buFont typeface="Wingdings" panose="05000000000000000000" pitchFamily="2" charset="2"/>
              <a:buChar char="§"/>
            </a:pPr>
            <a:r>
              <a:rPr lang="en-US" dirty="0"/>
              <a:t>Drug consumption</a:t>
            </a:r>
          </a:p>
          <a:p>
            <a:pPr marL="285750" indent="-285750">
              <a:buFont typeface="Wingdings" panose="05000000000000000000" pitchFamily="2" charset="2"/>
              <a:buChar char="§"/>
            </a:pPr>
            <a:r>
              <a:rPr lang="es-ES" dirty="0"/>
              <a:t>Sleeping</a:t>
            </a:r>
            <a:endParaRPr lang="es-CO" dirty="0"/>
          </a:p>
          <a:p>
            <a:pPr marL="285750" indent="-285750">
              <a:buFont typeface="Wingdings" panose="05000000000000000000" pitchFamily="2" charset="2"/>
              <a:buChar char="§"/>
            </a:pPr>
            <a:r>
              <a:rPr lang="en-US" dirty="0"/>
              <a:t>Avoiding classes and exams</a:t>
            </a:r>
          </a:p>
          <a:p>
            <a:pPr marL="285750" indent="-285750">
              <a:buFont typeface="Wingdings" panose="05000000000000000000" pitchFamily="2" charset="2"/>
              <a:buChar char="§"/>
            </a:pPr>
            <a:r>
              <a:rPr lang="en-US" dirty="0"/>
              <a:t>Asking other people</a:t>
            </a:r>
          </a:p>
          <a:p>
            <a:pPr marL="285750" indent="-285750">
              <a:buFont typeface="Wingdings" panose="05000000000000000000" pitchFamily="2" charset="2"/>
              <a:buChar char="§"/>
            </a:pPr>
            <a:r>
              <a:rPr lang="en-US" dirty="0"/>
              <a:t>Searching information</a:t>
            </a:r>
          </a:p>
          <a:p>
            <a:pPr marL="285750" indent="-285750">
              <a:buFont typeface="Wingdings" panose="05000000000000000000" pitchFamily="2" charset="2"/>
              <a:buChar char="§"/>
            </a:pPr>
            <a:r>
              <a:rPr lang="es-CO" dirty="0"/>
              <a:t>Etc.</a:t>
            </a:r>
          </a:p>
        </p:txBody>
      </p:sp>
      <p:cxnSp>
        <p:nvCxnSpPr>
          <p:cNvPr id="34" name="Conector recto de flecha 33">
            <a:extLst>
              <a:ext uri="{FF2B5EF4-FFF2-40B4-BE49-F238E27FC236}">
                <a16:creationId xmlns:a16="http://schemas.microsoft.com/office/drawing/2014/main" id="{688DA537-9259-4EC0-B328-06D06270D177}"/>
              </a:ext>
            </a:extLst>
          </p:cNvPr>
          <p:cNvCxnSpPr>
            <a:cxnSpLocks/>
            <a:endCxn id="35" idx="1"/>
          </p:cNvCxnSpPr>
          <p:nvPr/>
        </p:nvCxnSpPr>
        <p:spPr>
          <a:xfrm flipV="1">
            <a:off x="9748087" y="4886384"/>
            <a:ext cx="398683" cy="148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10FB6245-F91A-4C8D-B84C-38091FEFE46D}"/>
              </a:ext>
            </a:extLst>
          </p:cNvPr>
          <p:cNvSpPr txBox="1"/>
          <p:nvPr/>
        </p:nvSpPr>
        <p:spPr>
          <a:xfrm>
            <a:off x="10146770" y="4563218"/>
            <a:ext cx="2045230" cy="646331"/>
          </a:xfrm>
          <a:prstGeom prst="rect">
            <a:avLst/>
          </a:prstGeom>
          <a:solidFill>
            <a:schemeClr val="accent1"/>
          </a:solidFill>
        </p:spPr>
        <p:txBody>
          <a:bodyPr wrap="square" rtlCol="0">
            <a:spAutoFit/>
          </a:bodyPr>
          <a:lstStyle/>
          <a:p>
            <a:pPr algn="ctr"/>
            <a:r>
              <a:rPr lang="es-CO" dirty="0"/>
              <a:t>MOMENTARY RELIEF</a:t>
            </a:r>
          </a:p>
        </p:txBody>
      </p:sp>
      <p:cxnSp>
        <p:nvCxnSpPr>
          <p:cNvPr id="36" name="Conector curvado 38">
            <a:extLst>
              <a:ext uri="{FF2B5EF4-FFF2-40B4-BE49-F238E27FC236}">
                <a16:creationId xmlns:a16="http://schemas.microsoft.com/office/drawing/2014/main" id="{7B7E2B7D-E0B3-4C18-AAC2-71D211F0BCDE}"/>
              </a:ext>
            </a:extLst>
          </p:cNvPr>
          <p:cNvCxnSpPr/>
          <p:nvPr/>
        </p:nvCxnSpPr>
        <p:spPr>
          <a:xfrm rot="10800000">
            <a:off x="3355751" y="2412125"/>
            <a:ext cx="7813635" cy="2012595"/>
          </a:xfrm>
          <a:prstGeom prst="curvedConnector3">
            <a:avLst>
              <a:gd name="adj1" fmla="val -5285"/>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Shape 110">
            <a:extLst>
              <a:ext uri="{FF2B5EF4-FFF2-40B4-BE49-F238E27FC236}">
                <a16:creationId xmlns:a16="http://schemas.microsoft.com/office/drawing/2014/main" id="{2D4E5358-B1A9-4385-A5C0-5DE8E532ECA3}"/>
              </a:ext>
            </a:extLst>
          </p:cNvPr>
          <p:cNvSpPr txBox="1"/>
          <p:nvPr/>
        </p:nvSpPr>
        <p:spPr>
          <a:xfrm>
            <a:off x="215148" y="137367"/>
            <a:ext cx="10789185" cy="461600"/>
          </a:xfrm>
          <a:prstGeom prst="rect">
            <a:avLst/>
          </a:prstGeom>
          <a:noFill/>
          <a:ln>
            <a:noFill/>
          </a:ln>
        </p:spPr>
        <p:txBody>
          <a:bodyPr lIns="121897" tIns="60932" rIns="121897" bIns="60932" anchor="t" anchorCtr="0">
            <a:noAutofit/>
          </a:bodyPr>
          <a:lstStyle/>
          <a:p>
            <a:pPr>
              <a:spcAft>
                <a:spcPts val="600"/>
              </a:spcAft>
              <a:buClr>
                <a:schemeClr val="lt1"/>
              </a:buClr>
              <a:buSzPct val="25000"/>
            </a:pPr>
            <a:r>
              <a:rPr lang="en-US" sz="4400" b="1" dirty="0">
                <a:solidFill>
                  <a:schemeClr val="accent1"/>
                </a:solidFill>
                <a:ea typeface="Calibri"/>
                <a:cs typeface="Calibri"/>
                <a:sym typeface="Calibri"/>
              </a:rPr>
              <a:t>Example: An undergraduate had a panic attack during an exam </a:t>
            </a:r>
          </a:p>
        </p:txBody>
      </p:sp>
      <p:sp>
        <p:nvSpPr>
          <p:cNvPr id="16" name="CuadroTexto 15">
            <a:extLst>
              <a:ext uri="{FF2B5EF4-FFF2-40B4-BE49-F238E27FC236}">
                <a16:creationId xmlns:a16="http://schemas.microsoft.com/office/drawing/2014/main" id="{79BED16E-0524-4639-9440-84584A7D66F0}"/>
              </a:ext>
            </a:extLst>
          </p:cNvPr>
          <p:cNvSpPr txBox="1"/>
          <p:nvPr/>
        </p:nvSpPr>
        <p:spPr>
          <a:xfrm>
            <a:off x="641107" y="1787376"/>
            <a:ext cx="2622430" cy="1477328"/>
          </a:xfrm>
          <a:prstGeom prst="rect">
            <a:avLst/>
          </a:prstGeom>
          <a:solidFill>
            <a:schemeClr val="accent1">
              <a:lumMod val="75000"/>
            </a:schemeClr>
          </a:solidFill>
        </p:spPr>
        <p:txBody>
          <a:bodyPr wrap="square" rtlCol="0">
            <a:spAutoFit/>
          </a:bodyPr>
          <a:lstStyle/>
          <a:p>
            <a:pPr algn="ctr"/>
            <a:r>
              <a:rPr lang="en-US" b="1" dirty="0"/>
              <a:t>Dismantling the pattern of RNT in response to the triggers is the aim of RNT-focused ACT</a:t>
            </a:r>
          </a:p>
        </p:txBody>
      </p:sp>
    </p:spTree>
    <p:extLst>
      <p:ext uri="{BB962C8B-B14F-4D97-AF65-F5344CB8AC3E}">
        <p14:creationId xmlns:p14="http://schemas.microsoft.com/office/powerpoint/2010/main" val="249785089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15. Target RNT related to the hierarchical trigger</a:t>
            </a:r>
          </a:p>
        </p:txBody>
      </p:sp>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960408" y="1489161"/>
            <a:ext cx="4724400" cy="4409024"/>
          </a:xfrm>
        </p:spPr>
        <p:txBody>
          <a:bodyPr>
            <a:normAutofit/>
          </a:bodyPr>
          <a:lstStyle/>
          <a:p>
            <a:pPr algn="just">
              <a:buFont typeface="Wingdings" panose="05000000000000000000" pitchFamily="2" charset="2"/>
              <a:buChar char="§"/>
            </a:pPr>
            <a:r>
              <a:rPr lang="en-US" sz="2400" dirty="0"/>
              <a:t>Focusing the intervention on the hierarchical trigger for RNT should provoke a more rapid, powerful, and long-lasting effect </a:t>
            </a:r>
            <a:r>
              <a:rPr lang="es-CO" sz="2400" dirty="0"/>
              <a:t>(</a:t>
            </a:r>
            <a:r>
              <a:rPr lang="es-CO" sz="2400" dirty="0" err="1"/>
              <a:t>e.g</a:t>
            </a:r>
            <a:r>
              <a:rPr lang="es-CO" sz="2400" dirty="0"/>
              <a:t>., Gil, Luciano, Ruiz, &amp; Valdivia-Salas, 2012, 2014). </a:t>
            </a:r>
          </a:p>
          <a:p>
            <a:pPr algn="just">
              <a:buFont typeface="Wingdings" panose="05000000000000000000" pitchFamily="2" charset="2"/>
              <a:buChar char="§"/>
            </a:pPr>
            <a:endParaRPr lang="es-ES" sz="2400" dirty="0"/>
          </a:p>
          <a:p>
            <a:pPr algn="just">
              <a:buFont typeface="Wingdings" panose="05000000000000000000" pitchFamily="2" charset="2"/>
              <a:buChar char="§"/>
            </a:pPr>
            <a:endParaRPr lang="en-US" sz="2400" dirty="0"/>
          </a:p>
          <a:p>
            <a:pPr algn="just">
              <a:buFont typeface="Wingdings" panose="05000000000000000000" pitchFamily="2" charset="2"/>
              <a:buChar char="§"/>
            </a:pPr>
            <a:endParaRPr lang="es-CO" sz="2400" dirty="0"/>
          </a:p>
          <a:p>
            <a:pPr algn="just">
              <a:buFont typeface="Wingdings" panose="05000000000000000000" pitchFamily="2" charset="2"/>
              <a:buChar char="§"/>
            </a:pPr>
            <a:endParaRPr lang="en-US" sz="2400" dirty="0"/>
          </a:p>
          <a:p>
            <a:pPr algn="just">
              <a:buFont typeface="Wingdings" panose="05000000000000000000" pitchFamily="2" charset="2"/>
              <a:buChar char="§"/>
            </a:pPr>
            <a:endParaRPr lang="en-US" sz="2400" dirty="0"/>
          </a:p>
          <a:p>
            <a:pPr marL="0" indent="0" algn="just">
              <a:buNone/>
            </a:pPr>
            <a:endParaRPr lang="es-ES" sz="2400" dirty="0"/>
          </a:p>
          <a:p>
            <a:pPr algn="just">
              <a:buFont typeface="Wingdings" panose="05000000000000000000" pitchFamily="2" charset="2"/>
              <a:buChar char="§"/>
            </a:pPr>
            <a:endParaRPr lang="es-CO" sz="2400" dirty="0"/>
          </a:p>
          <a:p>
            <a:pPr algn="just">
              <a:buFont typeface="Wingdings" panose="05000000000000000000" pitchFamily="2" charset="2"/>
              <a:buChar char="§"/>
            </a:pPr>
            <a:endParaRPr lang="en-US" sz="2400" dirty="0"/>
          </a:p>
          <a:p>
            <a:pPr marL="0" indent="0" algn="just">
              <a:buNone/>
            </a:pPr>
            <a:endParaRPr lang="en-US" sz="2400" dirty="0"/>
          </a:p>
        </p:txBody>
      </p:sp>
      <p:graphicFrame>
        <p:nvGraphicFramePr>
          <p:cNvPr id="5" name="Diagrama 4">
            <a:extLst>
              <a:ext uri="{FF2B5EF4-FFF2-40B4-BE49-F238E27FC236}">
                <a16:creationId xmlns:a16="http://schemas.microsoft.com/office/drawing/2014/main" id="{6DF13615-A4C5-4A08-8ADC-A48548B8EE0A}"/>
              </a:ext>
            </a:extLst>
          </p:cNvPr>
          <p:cNvGraphicFramePr/>
          <p:nvPr>
            <p:extLst>
              <p:ext uri="{D42A27DB-BD31-4B8C-83A1-F6EECF244321}">
                <p14:modId xmlns:p14="http://schemas.microsoft.com/office/powerpoint/2010/main" val="11587302"/>
              </p:ext>
            </p:extLst>
          </p:nvPr>
        </p:nvGraphicFramePr>
        <p:xfrm>
          <a:off x="5995560" y="1464689"/>
          <a:ext cx="6268739" cy="498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8162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716084" y="1449202"/>
            <a:ext cx="5099649" cy="3450613"/>
          </a:xfrm>
        </p:spPr>
        <p:txBody>
          <a:bodyPr>
            <a:normAutofit/>
          </a:bodyPr>
          <a:lstStyle/>
          <a:p>
            <a:pPr marL="0" indent="0" algn="just">
              <a:lnSpc>
                <a:spcPct val="100000"/>
              </a:lnSpc>
              <a:buNone/>
            </a:pPr>
            <a:r>
              <a:rPr lang="es-CO" sz="2400" dirty="0"/>
              <a:t>Gil-Luciano, B., Calderón-Hurtado, T., Tovar, D., Sebastián, B., &amp; Ruiz, F. J. (in </a:t>
            </a:r>
            <a:r>
              <a:rPr lang="en-US" sz="2400" dirty="0"/>
              <a:t>preparation). Differential effect of triggering rumination from the hierarchical trigger or a lower trigger in the hierarchical network. </a:t>
            </a:r>
          </a:p>
          <a:p>
            <a:pPr marL="534988" indent="-534988" algn="just">
              <a:buNone/>
            </a:pPr>
            <a:r>
              <a:rPr lang="es-CO" dirty="0"/>
              <a:t> </a:t>
            </a:r>
          </a:p>
        </p:txBody>
      </p:sp>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pic>
        <p:nvPicPr>
          <p:cNvPr id="5" name="Imagen 4">
            <a:extLst>
              <a:ext uri="{FF2B5EF4-FFF2-40B4-BE49-F238E27FC236}">
                <a16:creationId xmlns:a16="http://schemas.microsoft.com/office/drawing/2014/main" id="{6E7640E3-055E-48FF-9F8D-49FA12B991F9}"/>
              </a:ext>
            </a:extLst>
          </p:cNvPr>
          <p:cNvPicPr>
            <a:picLocks noChangeAspect="1"/>
          </p:cNvPicPr>
          <p:nvPr/>
        </p:nvPicPr>
        <p:blipFill>
          <a:blip r:embed="rId3"/>
          <a:stretch>
            <a:fillRect/>
          </a:stretch>
        </p:blipFill>
        <p:spPr>
          <a:xfrm>
            <a:off x="6096000" y="3908200"/>
            <a:ext cx="4174842" cy="2788094"/>
          </a:xfrm>
          <a:prstGeom prst="rect">
            <a:avLst/>
          </a:prstGeom>
          <a:solidFill>
            <a:schemeClr val="accent1"/>
          </a:solidFill>
        </p:spPr>
      </p:pic>
      <p:pic>
        <p:nvPicPr>
          <p:cNvPr id="7" name="Imagen 6">
            <a:extLst>
              <a:ext uri="{FF2B5EF4-FFF2-40B4-BE49-F238E27FC236}">
                <a16:creationId xmlns:a16="http://schemas.microsoft.com/office/drawing/2014/main" id="{1D40054A-6D0E-4713-9237-D55A3D06ACA1}"/>
              </a:ext>
            </a:extLst>
          </p:cNvPr>
          <p:cNvPicPr>
            <a:picLocks noChangeAspect="1"/>
          </p:cNvPicPr>
          <p:nvPr/>
        </p:nvPicPr>
        <p:blipFill>
          <a:blip r:embed="rId4"/>
          <a:stretch>
            <a:fillRect/>
          </a:stretch>
        </p:blipFill>
        <p:spPr>
          <a:xfrm>
            <a:off x="7452892" y="386414"/>
            <a:ext cx="4178422" cy="2788094"/>
          </a:xfrm>
          <a:prstGeom prst="rect">
            <a:avLst/>
          </a:prstGeom>
          <a:solidFill>
            <a:schemeClr val="accent1"/>
          </a:solidFill>
        </p:spPr>
      </p:pic>
    </p:spTree>
    <p:extLst>
      <p:ext uri="{BB962C8B-B14F-4D97-AF65-F5344CB8AC3E}">
        <p14:creationId xmlns:p14="http://schemas.microsoft.com/office/powerpoint/2010/main" val="497469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716084" y="1449202"/>
            <a:ext cx="5099649" cy="3450613"/>
          </a:xfrm>
        </p:spPr>
        <p:txBody>
          <a:bodyPr>
            <a:normAutofit/>
          </a:bodyPr>
          <a:lstStyle/>
          <a:p>
            <a:pPr marL="0" indent="0" algn="just">
              <a:lnSpc>
                <a:spcPct val="100000"/>
              </a:lnSpc>
              <a:buNone/>
            </a:pPr>
            <a:r>
              <a:rPr lang="en-US" sz="2400" dirty="0"/>
              <a:t>Gil-Luciano, B., Calderón-Hurtado, T., Tovar, D., Sebastián, B., &amp; Ruiz, F. J. (in preparation). Differential effect of applying </a:t>
            </a:r>
            <a:r>
              <a:rPr lang="en-US" sz="2400" dirty="0" err="1"/>
              <a:t>defusion</a:t>
            </a:r>
            <a:r>
              <a:rPr lang="en-US" sz="2400" dirty="0"/>
              <a:t> with deictic and hierarchical cues and to triggers for rumination at the top of the hierarchy or at a lower level. </a:t>
            </a:r>
          </a:p>
          <a:p>
            <a:pPr marL="534988" indent="-534988" algn="just">
              <a:buNone/>
            </a:pPr>
            <a:endParaRPr lang="es-CO" dirty="0"/>
          </a:p>
        </p:txBody>
      </p:sp>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pic>
        <p:nvPicPr>
          <p:cNvPr id="6" name="Imagen 5">
            <a:extLst>
              <a:ext uri="{FF2B5EF4-FFF2-40B4-BE49-F238E27FC236}">
                <a16:creationId xmlns:a16="http://schemas.microsoft.com/office/drawing/2014/main" id="{05E04DEE-4B58-437E-AE88-D9522CDE3C80}"/>
              </a:ext>
            </a:extLst>
          </p:cNvPr>
          <p:cNvPicPr>
            <a:picLocks noChangeAspect="1"/>
          </p:cNvPicPr>
          <p:nvPr/>
        </p:nvPicPr>
        <p:blipFill>
          <a:blip r:embed="rId3"/>
          <a:stretch>
            <a:fillRect/>
          </a:stretch>
        </p:blipFill>
        <p:spPr>
          <a:xfrm>
            <a:off x="7316855" y="519377"/>
            <a:ext cx="3895234" cy="3345907"/>
          </a:xfrm>
          <a:prstGeom prst="rect">
            <a:avLst/>
          </a:prstGeom>
          <a:solidFill>
            <a:schemeClr val="accent1"/>
          </a:solidFill>
        </p:spPr>
      </p:pic>
      <p:pic>
        <p:nvPicPr>
          <p:cNvPr id="9" name="Imagen 8">
            <a:extLst>
              <a:ext uri="{FF2B5EF4-FFF2-40B4-BE49-F238E27FC236}">
                <a16:creationId xmlns:a16="http://schemas.microsoft.com/office/drawing/2014/main" id="{8F44D243-4894-403D-BEBF-72C7BAC931CD}"/>
              </a:ext>
            </a:extLst>
          </p:cNvPr>
          <p:cNvPicPr>
            <a:picLocks noChangeAspect="1"/>
          </p:cNvPicPr>
          <p:nvPr/>
        </p:nvPicPr>
        <p:blipFill rotWithShape="1">
          <a:blip r:embed="rId4"/>
          <a:srcRect l="27639" t="35679" r="31389" b="36913"/>
          <a:stretch/>
        </p:blipFill>
        <p:spPr>
          <a:xfrm>
            <a:off x="5281594" y="4234069"/>
            <a:ext cx="6711158" cy="2525216"/>
          </a:xfrm>
          <a:prstGeom prst="rect">
            <a:avLst/>
          </a:prstGeom>
        </p:spPr>
      </p:pic>
      <p:sp>
        <p:nvSpPr>
          <p:cNvPr id="2" name="Rectángulo 1">
            <a:extLst>
              <a:ext uri="{FF2B5EF4-FFF2-40B4-BE49-F238E27FC236}">
                <a16:creationId xmlns:a16="http://schemas.microsoft.com/office/drawing/2014/main" id="{C456567A-28B4-42B3-9BFB-2244DEABE808}"/>
              </a:ext>
            </a:extLst>
          </p:cNvPr>
          <p:cNvSpPr/>
          <p:nvPr/>
        </p:nvSpPr>
        <p:spPr>
          <a:xfrm>
            <a:off x="5281594" y="4989443"/>
            <a:ext cx="6635423" cy="27915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884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716084" y="1449202"/>
            <a:ext cx="5099649" cy="3450613"/>
          </a:xfrm>
        </p:spPr>
        <p:txBody>
          <a:bodyPr>
            <a:normAutofit/>
          </a:bodyPr>
          <a:lstStyle/>
          <a:p>
            <a:pPr marL="0" indent="0" algn="just">
              <a:lnSpc>
                <a:spcPct val="100000"/>
              </a:lnSpc>
              <a:buNone/>
            </a:pPr>
            <a:r>
              <a:rPr lang="en-US" sz="2400" dirty="0"/>
              <a:t>Gil-Luciano, B., Calderón-Hurtado, T., Tovar, D., Sebastián, B., &amp; Ruiz, F. J. (in preparation). Differential effect of applying </a:t>
            </a:r>
            <a:r>
              <a:rPr lang="en-US" sz="2400" dirty="0" err="1"/>
              <a:t>defusion</a:t>
            </a:r>
            <a:r>
              <a:rPr lang="en-US" sz="2400" dirty="0"/>
              <a:t> with deictic and hierarchical cues and to triggers for rumination at the top of the hierarchy or at a lower level. </a:t>
            </a:r>
          </a:p>
          <a:p>
            <a:pPr marL="534988" indent="-534988" algn="just">
              <a:buNone/>
            </a:pPr>
            <a:endParaRPr lang="es-CO" dirty="0"/>
          </a:p>
        </p:txBody>
      </p:sp>
      <p:sp>
        <p:nvSpPr>
          <p:cNvPr id="8" name="Título 1">
            <a:extLst>
              <a:ext uri="{FF2B5EF4-FFF2-40B4-BE49-F238E27FC236}">
                <a16:creationId xmlns:a16="http://schemas.microsoft.com/office/drawing/2014/main" id="{83F17E32-3599-4624-8DDD-58013BB8437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4000" b="1" cap="none" dirty="0"/>
              <a:t>Empirical evidence</a:t>
            </a:r>
          </a:p>
        </p:txBody>
      </p:sp>
      <p:pic>
        <p:nvPicPr>
          <p:cNvPr id="6" name="Imagen 5">
            <a:extLst>
              <a:ext uri="{FF2B5EF4-FFF2-40B4-BE49-F238E27FC236}">
                <a16:creationId xmlns:a16="http://schemas.microsoft.com/office/drawing/2014/main" id="{05E04DEE-4B58-437E-AE88-D9522CDE3C80}"/>
              </a:ext>
            </a:extLst>
          </p:cNvPr>
          <p:cNvPicPr>
            <a:picLocks noChangeAspect="1"/>
          </p:cNvPicPr>
          <p:nvPr/>
        </p:nvPicPr>
        <p:blipFill>
          <a:blip r:embed="rId3"/>
          <a:stretch>
            <a:fillRect/>
          </a:stretch>
        </p:blipFill>
        <p:spPr>
          <a:xfrm>
            <a:off x="7316855" y="519377"/>
            <a:ext cx="3895234" cy="3345907"/>
          </a:xfrm>
          <a:prstGeom prst="rect">
            <a:avLst/>
          </a:prstGeom>
          <a:solidFill>
            <a:schemeClr val="accent1"/>
          </a:solidFill>
        </p:spPr>
      </p:pic>
      <p:pic>
        <p:nvPicPr>
          <p:cNvPr id="9" name="Imagen 8">
            <a:extLst>
              <a:ext uri="{FF2B5EF4-FFF2-40B4-BE49-F238E27FC236}">
                <a16:creationId xmlns:a16="http://schemas.microsoft.com/office/drawing/2014/main" id="{8F44D243-4894-403D-BEBF-72C7BAC931CD}"/>
              </a:ext>
            </a:extLst>
          </p:cNvPr>
          <p:cNvPicPr>
            <a:picLocks noChangeAspect="1"/>
          </p:cNvPicPr>
          <p:nvPr/>
        </p:nvPicPr>
        <p:blipFill rotWithShape="1">
          <a:blip r:embed="rId4"/>
          <a:srcRect l="27639" t="35679" r="31389" b="36913"/>
          <a:stretch/>
        </p:blipFill>
        <p:spPr>
          <a:xfrm>
            <a:off x="5281594" y="4234069"/>
            <a:ext cx="6711158" cy="2525216"/>
          </a:xfrm>
          <a:prstGeom prst="rect">
            <a:avLst/>
          </a:prstGeom>
        </p:spPr>
      </p:pic>
      <p:sp>
        <p:nvSpPr>
          <p:cNvPr id="2" name="Rectángulo 1">
            <a:extLst>
              <a:ext uri="{FF2B5EF4-FFF2-40B4-BE49-F238E27FC236}">
                <a16:creationId xmlns:a16="http://schemas.microsoft.com/office/drawing/2014/main" id="{C456567A-28B4-42B3-9BFB-2244DEABE808}"/>
              </a:ext>
            </a:extLst>
          </p:cNvPr>
          <p:cNvSpPr/>
          <p:nvPr/>
        </p:nvSpPr>
        <p:spPr>
          <a:xfrm>
            <a:off x="5281594" y="4989443"/>
            <a:ext cx="6635423" cy="27915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060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960408" y="1645920"/>
            <a:ext cx="5440392" cy="4321743"/>
          </a:xfrm>
        </p:spPr>
        <p:txBody>
          <a:bodyPr vert="horz" lIns="91440" tIns="45720" rIns="91440" bIns="45720" rtlCol="0" anchor="t">
            <a:normAutofit lnSpcReduction="10000"/>
          </a:bodyPr>
          <a:lstStyle/>
          <a:p>
            <a:pPr algn="just">
              <a:lnSpc>
                <a:spcPct val="110000"/>
              </a:lnSpc>
              <a:buFont typeface="Wingdings" panose="05000000000000000000" pitchFamily="2" charset="2"/>
              <a:buChar char="§"/>
            </a:pPr>
            <a:r>
              <a:rPr lang="en-US" dirty="0"/>
              <a:t>RNT usually involves low awareness and the sense of uncontrollability (Wells, 2009).</a:t>
            </a:r>
          </a:p>
          <a:p>
            <a:pPr marL="804863" indent="-268288" algn="just">
              <a:lnSpc>
                <a:spcPct val="110000"/>
              </a:lnSpc>
              <a:buFont typeface="Wingdings" panose="05000000000000000000" pitchFamily="2" charset="2"/>
              <a:buChar char="ü"/>
            </a:pPr>
            <a:r>
              <a:rPr lang="en-US" dirty="0"/>
              <a:t>Related to the reduced derivation levels and lack of flexibility.</a:t>
            </a:r>
          </a:p>
          <a:p>
            <a:pPr algn="just">
              <a:lnSpc>
                <a:spcPct val="110000"/>
              </a:lnSpc>
              <a:buFont typeface="Wingdings" panose="05000000000000000000" pitchFamily="2" charset="2"/>
              <a:buChar char="§"/>
            </a:pPr>
            <a:r>
              <a:rPr lang="en-US" dirty="0"/>
              <a:t>Making explicit the thoughts contained in the RNT chains might transform their discriminative functions to follow the RNT process.</a:t>
            </a:r>
          </a:p>
          <a:p>
            <a:pPr algn="just">
              <a:lnSpc>
                <a:spcPct val="110000"/>
              </a:lnSpc>
              <a:buFont typeface="Wingdings" panose="05000000000000000000" pitchFamily="2" charset="2"/>
              <a:buChar char="§"/>
            </a:pPr>
            <a:r>
              <a:rPr lang="en-US" dirty="0"/>
              <a:t>Every thought of the RNT chain is an opportunity to frame in hierarchy and choose between continuing the process or orient behavior toward values. </a:t>
            </a:r>
          </a:p>
          <a:p>
            <a:pPr>
              <a:lnSpc>
                <a:spcPct val="110000"/>
              </a:lnSpc>
            </a:pPr>
            <a:endParaRPr lang="en-US" sz="1600" dirty="0"/>
          </a:p>
          <a:p>
            <a:pPr marL="0">
              <a:lnSpc>
                <a:spcPct val="110000"/>
              </a:lnSpc>
            </a:pPr>
            <a:endParaRPr lang="en-US" sz="1600" dirty="0"/>
          </a:p>
          <a:p>
            <a:pPr>
              <a:lnSpc>
                <a:spcPct val="110000"/>
              </a:lnSpc>
            </a:pPr>
            <a:endParaRPr lang="en-US" sz="1600" dirty="0"/>
          </a:p>
          <a:p>
            <a:pPr>
              <a:lnSpc>
                <a:spcPct val="110000"/>
              </a:lnSpc>
            </a:pPr>
            <a:endParaRPr lang="en-US" sz="1600" dirty="0"/>
          </a:p>
          <a:p>
            <a:pPr>
              <a:lnSpc>
                <a:spcPct val="110000"/>
              </a:lnSpc>
            </a:pPr>
            <a:endParaRPr lang="en-US" sz="1600" dirty="0"/>
          </a:p>
          <a:p>
            <a:pPr>
              <a:lnSpc>
                <a:spcPct val="110000"/>
              </a:lnSpc>
            </a:pPr>
            <a:endParaRPr lang="en-US" sz="1600" dirty="0"/>
          </a:p>
          <a:p>
            <a:pPr marL="0">
              <a:lnSpc>
                <a:spcPct val="110000"/>
              </a:lnSpc>
            </a:pPr>
            <a:endParaRPr lang="en-US" sz="1600" dirty="0"/>
          </a:p>
          <a:p>
            <a:pPr>
              <a:lnSpc>
                <a:spcPct val="110000"/>
              </a:lnSpc>
            </a:pPr>
            <a:endParaRPr lang="en-US" sz="1600" dirty="0"/>
          </a:p>
          <a:p>
            <a:pPr>
              <a:lnSpc>
                <a:spcPct val="110000"/>
              </a:lnSpc>
            </a:pPr>
            <a:endParaRPr lang="en-US" sz="1600" dirty="0"/>
          </a:p>
          <a:p>
            <a:pPr marL="0">
              <a:lnSpc>
                <a:spcPct val="110000"/>
              </a:lnSpc>
            </a:pPr>
            <a:endParaRPr lang="en-US" sz="1600" dirty="0"/>
          </a:p>
        </p:txBody>
      </p:sp>
      <p:pic>
        <p:nvPicPr>
          <p:cNvPr id="1026" name="Picture 2" descr="Resultado de imagen para cadena de pensamientos">
            <a:extLst>
              <a:ext uri="{FF2B5EF4-FFF2-40B4-BE49-F238E27FC236}">
                <a16:creationId xmlns:a16="http://schemas.microsoft.com/office/drawing/2014/main" id="{1FA0A369-996E-43CA-8151-D53ABAF1F0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8" t="15710" r="1919" b="3149"/>
          <a:stretch/>
        </p:blipFill>
        <p:spPr bwMode="auto">
          <a:xfrm>
            <a:off x="6622181" y="2379629"/>
            <a:ext cx="4774130" cy="217034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9" name="Título 1">
            <a:extLst>
              <a:ext uri="{FF2B5EF4-FFF2-40B4-BE49-F238E27FC236}">
                <a16:creationId xmlns:a16="http://schemas.microsoft.com/office/drawing/2014/main" id="{B031C9EA-F5B7-4313-A612-3B067FE7536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16. Promoting the client’s discrimination of the RNT process is a central strategy</a:t>
            </a:r>
          </a:p>
        </p:txBody>
      </p:sp>
      <p:sp>
        <p:nvSpPr>
          <p:cNvPr id="10" name="CuadroTexto 9">
            <a:extLst>
              <a:ext uri="{FF2B5EF4-FFF2-40B4-BE49-F238E27FC236}">
                <a16:creationId xmlns:a16="http://schemas.microsoft.com/office/drawing/2014/main" id="{99A36018-08A0-4DE0-AE99-326817CDC6B9}"/>
              </a:ext>
            </a:extLst>
          </p:cNvPr>
          <p:cNvSpPr txBox="1"/>
          <p:nvPr/>
        </p:nvSpPr>
        <p:spPr>
          <a:xfrm>
            <a:off x="10266535" y="6627158"/>
            <a:ext cx="1923925" cy="230832"/>
          </a:xfrm>
          <a:prstGeom prst="rect">
            <a:avLst/>
          </a:prstGeom>
          <a:solidFill>
            <a:srgbClr val="000000"/>
          </a:solidFill>
        </p:spPr>
        <p:txBody>
          <a:bodyPr wrap="none" rtlCol="0">
            <a:spAutoFit/>
          </a:bodyPr>
          <a:lstStyle/>
          <a:p>
            <a:pPr algn="r">
              <a:spcAft>
                <a:spcPts val="600"/>
              </a:spcAft>
            </a:pPr>
            <a:r>
              <a:rPr lang="en-US" sz="900" dirty="0">
                <a:solidFill>
                  <a:srgbClr val="FFFFFF"/>
                </a:solidFill>
              </a:rPr>
              <a:t>Pictures under </a:t>
            </a:r>
            <a:r>
              <a:rPr lang="en-US" sz="9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r>
              <a:rPr lang="en-US" sz="900" dirty="0">
                <a:solidFill>
                  <a:srgbClr val="FFFFFF"/>
                </a:solidFill>
              </a:rPr>
              <a:t> license</a:t>
            </a:r>
          </a:p>
        </p:txBody>
      </p:sp>
    </p:spTree>
    <p:extLst>
      <p:ext uri="{BB962C8B-B14F-4D97-AF65-F5344CB8AC3E}">
        <p14:creationId xmlns:p14="http://schemas.microsoft.com/office/powerpoint/2010/main" val="44353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960408" y="1645920"/>
            <a:ext cx="5440392" cy="4321743"/>
          </a:xfrm>
        </p:spPr>
        <p:txBody>
          <a:bodyPr vert="horz" lIns="91440" tIns="45720" rIns="91440" bIns="45720" rtlCol="0" anchor="t">
            <a:normAutofit fontScale="92500"/>
          </a:bodyPr>
          <a:lstStyle/>
          <a:p>
            <a:pPr algn="just">
              <a:lnSpc>
                <a:spcPct val="110000"/>
              </a:lnSpc>
              <a:buFont typeface="Wingdings" panose="05000000000000000000" pitchFamily="2" charset="2"/>
              <a:buChar char="§"/>
            </a:pPr>
            <a:r>
              <a:rPr lang="en-US" sz="2400" dirty="0"/>
              <a:t>Exercises that provide relational flexibility to the process might be of help.</a:t>
            </a:r>
          </a:p>
          <a:p>
            <a:pPr marL="893763" indent="-268288" algn="just">
              <a:lnSpc>
                <a:spcPct val="110000"/>
              </a:lnSpc>
              <a:buFont typeface="Wingdings" panose="05000000000000000000" pitchFamily="2" charset="2"/>
              <a:buChar char="ü"/>
            </a:pPr>
            <a:r>
              <a:rPr lang="en-US" sz="2400" dirty="0"/>
              <a:t>Asking to engage and disengage from RNT voluntarily</a:t>
            </a:r>
          </a:p>
          <a:p>
            <a:pPr marL="893763" indent="-268288" algn="just">
              <a:lnSpc>
                <a:spcPct val="110000"/>
              </a:lnSpc>
              <a:buFont typeface="Wingdings" panose="05000000000000000000" pitchFamily="2" charset="2"/>
              <a:buChar char="ü"/>
            </a:pPr>
            <a:r>
              <a:rPr lang="en-US" sz="2400" dirty="0"/>
              <a:t>Asking to engage in RNT in different ways: abstract, concrete, catastrophizing, realistically, descriptively, judging, etc. </a:t>
            </a:r>
          </a:p>
          <a:p>
            <a:pPr>
              <a:lnSpc>
                <a:spcPct val="110000"/>
              </a:lnSpc>
            </a:pPr>
            <a:endParaRPr lang="en-US" sz="1600" dirty="0"/>
          </a:p>
          <a:p>
            <a:pPr marL="0">
              <a:lnSpc>
                <a:spcPct val="110000"/>
              </a:lnSpc>
            </a:pPr>
            <a:endParaRPr lang="en-US" sz="1600" dirty="0"/>
          </a:p>
          <a:p>
            <a:pPr>
              <a:lnSpc>
                <a:spcPct val="110000"/>
              </a:lnSpc>
            </a:pPr>
            <a:endParaRPr lang="en-US" sz="1600" dirty="0"/>
          </a:p>
          <a:p>
            <a:pPr>
              <a:lnSpc>
                <a:spcPct val="110000"/>
              </a:lnSpc>
            </a:pPr>
            <a:endParaRPr lang="en-US" sz="1600" dirty="0"/>
          </a:p>
          <a:p>
            <a:pPr>
              <a:lnSpc>
                <a:spcPct val="110000"/>
              </a:lnSpc>
            </a:pPr>
            <a:endParaRPr lang="en-US" sz="1600" dirty="0"/>
          </a:p>
          <a:p>
            <a:pPr>
              <a:lnSpc>
                <a:spcPct val="110000"/>
              </a:lnSpc>
            </a:pPr>
            <a:endParaRPr lang="en-US" sz="1600" dirty="0"/>
          </a:p>
          <a:p>
            <a:pPr marL="0">
              <a:lnSpc>
                <a:spcPct val="110000"/>
              </a:lnSpc>
            </a:pPr>
            <a:endParaRPr lang="en-US" sz="1600" dirty="0"/>
          </a:p>
          <a:p>
            <a:pPr>
              <a:lnSpc>
                <a:spcPct val="110000"/>
              </a:lnSpc>
            </a:pPr>
            <a:endParaRPr lang="en-US" sz="1600" dirty="0"/>
          </a:p>
          <a:p>
            <a:pPr>
              <a:lnSpc>
                <a:spcPct val="110000"/>
              </a:lnSpc>
            </a:pPr>
            <a:endParaRPr lang="en-US" sz="1600" dirty="0"/>
          </a:p>
          <a:p>
            <a:pPr marL="0">
              <a:lnSpc>
                <a:spcPct val="110000"/>
              </a:lnSpc>
            </a:pPr>
            <a:endParaRPr lang="en-US" sz="1600" dirty="0"/>
          </a:p>
        </p:txBody>
      </p:sp>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9" name="Título 1">
            <a:extLst>
              <a:ext uri="{FF2B5EF4-FFF2-40B4-BE49-F238E27FC236}">
                <a16:creationId xmlns:a16="http://schemas.microsoft.com/office/drawing/2014/main" id="{B031C9EA-F5B7-4313-A612-3B067FE75360}"/>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16. Promoting the client’s discrimination of the RNT process is a central strategy</a:t>
            </a:r>
          </a:p>
        </p:txBody>
      </p:sp>
      <p:sp>
        <p:nvSpPr>
          <p:cNvPr id="10" name="CuadroTexto 9">
            <a:extLst>
              <a:ext uri="{FF2B5EF4-FFF2-40B4-BE49-F238E27FC236}">
                <a16:creationId xmlns:a16="http://schemas.microsoft.com/office/drawing/2014/main" id="{99A36018-08A0-4DE0-AE99-326817CDC6B9}"/>
              </a:ext>
            </a:extLst>
          </p:cNvPr>
          <p:cNvSpPr txBox="1"/>
          <p:nvPr/>
        </p:nvSpPr>
        <p:spPr>
          <a:xfrm>
            <a:off x="10266535" y="6627158"/>
            <a:ext cx="1923925" cy="230832"/>
          </a:xfrm>
          <a:prstGeom prst="rect">
            <a:avLst/>
          </a:prstGeom>
          <a:solidFill>
            <a:srgbClr val="000000"/>
          </a:solidFill>
        </p:spPr>
        <p:txBody>
          <a:bodyPr wrap="none" rtlCol="0">
            <a:spAutoFit/>
          </a:bodyPr>
          <a:lstStyle/>
          <a:p>
            <a:pPr algn="r">
              <a:spcAft>
                <a:spcPts val="600"/>
              </a:spcAft>
            </a:pPr>
            <a:r>
              <a:rPr lang="en-US" sz="900" dirty="0">
                <a:solidFill>
                  <a:srgbClr val="FFFFFF"/>
                </a:solidFill>
              </a:rPr>
              <a:t>Pictures under </a:t>
            </a:r>
            <a:r>
              <a:rPr lang="en-US" sz="900" dirty="0">
                <a:solidFill>
                  <a:srgbClr val="FFFFFF"/>
                </a:solidFill>
                <a:hlinkClick r:id="rId3" tooltip="https://creativecommons.org/licenses/by-sa/3.0/">
                  <a:extLst>
                    <a:ext uri="{A12FA001-AC4F-418D-AE19-62706E023703}">
                      <ahyp:hlinkClr xmlns:ahyp="http://schemas.microsoft.com/office/drawing/2018/hyperlinkcolor" val="tx"/>
                    </a:ext>
                  </a:extLst>
                </a:hlinkClick>
              </a:rPr>
              <a:t>CC BY-SA</a:t>
            </a:r>
            <a:r>
              <a:rPr lang="en-US" sz="900" dirty="0">
                <a:solidFill>
                  <a:srgbClr val="FFFFFF"/>
                </a:solidFill>
              </a:rPr>
              <a:t> license</a:t>
            </a:r>
          </a:p>
        </p:txBody>
      </p:sp>
      <p:pic>
        <p:nvPicPr>
          <p:cNvPr id="3" name="Imagen 2">
            <a:extLst>
              <a:ext uri="{FF2B5EF4-FFF2-40B4-BE49-F238E27FC236}">
                <a16:creationId xmlns:a16="http://schemas.microsoft.com/office/drawing/2014/main" id="{50C9F996-585E-4801-A554-888C7B7C41B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7050"/>
          <a:stretch/>
        </p:blipFill>
        <p:spPr>
          <a:xfrm>
            <a:off x="7530565" y="2266122"/>
            <a:ext cx="3666523" cy="2451934"/>
          </a:xfrm>
          <a:prstGeom prst="rect">
            <a:avLst/>
          </a:prstGeom>
        </p:spPr>
      </p:pic>
    </p:spTree>
    <p:extLst>
      <p:ext uri="{BB962C8B-B14F-4D97-AF65-F5344CB8AC3E}">
        <p14:creationId xmlns:p14="http://schemas.microsoft.com/office/powerpoint/2010/main" val="2265781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dirty="0"/>
              <a:t>17. Exploring the content of RNT can facilitate values clarification</a:t>
            </a:r>
          </a:p>
        </p:txBody>
      </p:sp>
      <p:sp>
        <p:nvSpPr>
          <p:cNvPr id="6" name="Rectángulo 5">
            <a:extLst>
              <a:ext uri="{FF2B5EF4-FFF2-40B4-BE49-F238E27FC236}">
                <a16:creationId xmlns:a16="http://schemas.microsoft.com/office/drawing/2014/main" id="{16D4078A-BB7B-410D-9F59-93ECD2B45419}"/>
              </a:ext>
            </a:extLst>
          </p:cNvPr>
          <p:cNvSpPr/>
          <p:nvPr/>
        </p:nvSpPr>
        <p:spPr>
          <a:xfrm>
            <a:off x="994912" y="1362048"/>
            <a:ext cx="10236680" cy="400110"/>
          </a:xfrm>
          <a:prstGeom prst="rect">
            <a:avLst/>
          </a:prstGeom>
        </p:spPr>
        <p:txBody>
          <a:bodyPr wrap="square">
            <a:spAutoFit/>
          </a:bodyPr>
          <a:lstStyle/>
          <a:p>
            <a:pPr algn="just"/>
            <a:endParaRPr lang="es-CO" sz="2000" dirty="0"/>
          </a:p>
        </p:txBody>
      </p:sp>
      <p:sp>
        <p:nvSpPr>
          <p:cNvPr id="4" name="Marcador de contenido 2">
            <a:extLst>
              <a:ext uri="{FF2B5EF4-FFF2-40B4-BE49-F238E27FC236}">
                <a16:creationId xmlns:a16="http://schemas.microsoft.com/office/drawing/2014/main" id="{59E5CFDC-FA1C-4D13-A0E1-365CA4009B0D}"/>
              </a:ext>
            </a:extLst>
          </p:cNvPr>
          <p:cNvSpPr>
            <a:spLocks noGrp="1"/>
          </p:cNvSpPr>
          <p:nvPr>
            <p:ph idx="1"/>
          </p:nvPr>
        </p:nvSpPr>
        <p:spPr>
          <a:xfrm>
            <a:off x="960408" y="1464689"/>
            <a:ext cx="9443049" cy="4409024"/>
          </a:xfrm>
        </p:spPr>
        <p:txBody>
          <a:bodyPr>
            <a:normAutofit/>
          </a:bodyPr>
          <a:lstStyle/>
          <a:p>
            <a:pPr algn="just">
              <a:buFont typeface="Wingdings" panose="05000000000000000000" pitchFamily="2" charset="2"/>
              <a:buChar char="§"/>
            </a:pPr>
            <a:r>
              <a:rPr lang="en-US" sz="2400" dirty="0"/>
              <a:t>“Functionally listening” the contents of RNT is a strategy for values clarification. </a:t>
            </a:r>
          </a:p>
          <a:p>
            <a:pPr marL="0" indent="0" algn="just">
              <a:buNone/>
            </a:pPr>
            <a:endParaRPr lang="es-ES" sz="2400" dirty="0"/>
          </a:p>
          <a:p>
            <a:pPr algn="just">
              <a:buFont typeface="Wingdings" panose="05000000000000000000" pitchFamily="2" charset="2"/>
              <a:buChar char="§"/>
            </a:pPr>
            <a:endParaRPr lang="en-US" sz="2400" dirty="0"/>
          </a:p>
          <a:p>
            <a:pPr algn="just">
              <a:buFont typeface="Wingdings" panose="05000000000000000000" pitchFamily="2" charset="2"/>
              <a:buChar char="§"/>
            </a:pPr>
            <a:endParaRPr lang="es-CO" sz="2400" dirty="0"/>
          </a:p>
          <a:p>
            <a:pPr algn="just">
              <a:buFont typeface="Wingdings" panose="05000000000000000000" pitchFamily="2" charset="2"/>
              <a:buChar char="§"/>
            </a:pPr>
            <a:endParaRPr lang="en-US" sz="2400" dirty="0"/>
          </a:p>
          <a:p>
            <a:pPr algn="just">
              <a:buFont typeface="Wingdings" panose="05000000000000000000" pitchFamily="2" charset="2"/>
              <a:buChar char="§"/>
            </a:pPr>
            <a:endParaRPr lang="en-US" sz="2400" dirty="0"/>
          </a:p>
          <a:p>
            <a:pPr marL="0" indent="0" algn="just">
              <a:buNone/>
            </a:pPr>
            <a:endParaRPr lang="es-ES" sz="2400" dirty="0"/>
          </a:p>
          <a:p>
            <a:pPr algn="just">
              <a:buFont typeface="Wingdings" panose="05000000000000000000" pitchFamily="2" charset="2"/>
              <a:buChar char="§"/>
            </a:pPr>
            <a:endParaRPr lang="es-CO" sz="2400" dirty="0"/>
          </a:p>
          <a:p>
            <a:pPr algn="just">
              <a:buFont typeface="Wingdings" panose="05000000000000000000" pitchFamily="2" charset="2"/>
              <a:buChar char="§"/>
            </a:pPr>
            <a:endParaRPr lang="en-US" sz="2400" dirty="0"/>
          </a:p>
          <a:p>
            <a:pPr marL="0" indent="0" algn="just">
              <a:buNone/>
            </a:pPr>
            <a:endParaRPr lang="en-US" sz="2400" dirty="0"/>
          </a:p>
        </p:txBody>
      </p:sp>
      <p:pic>
        <p:nvPicPr>
          <p:cNvPr id="3" name="Imagen 2">
            <a:extLst>
              <a:ext uri="{FF2B5EF4-FFF2-40B4-BE49-F238E27FC236}">
                <a16:creationId xmlns:a16="http://schemas.microsoft.com/office/drawing/2014/main" id="{64C02820-BE34-4AB1-9D5F-8DA9073B9544}"/>
              </a:ext>
            </a:extLst>
          </p:cNvPr>
          <p:cNvPicPr>
            <a:picLocks noChangeAspect="1"/>
          </p:cNvPicPr>
          <p:nvPr/>
        </p:nvPicPr>
        <p:blipFill rotWithShape="1">
          <a:blip r:embed="rId3"/>
          <a:srcRect l="24770" t="37018" r="7877" b="9473"/>
          <a:stretch/>
        </p:blipFill>
        <p:spPr>
          <a:xfrm>
            <a:off x="3196033" y="2875554"/>
            <a:ext cx="8728578" cy="3900631"/>
          </a:xfrm>
          <a:prstGeom prst="rect">
            <a:avLst/>
          </a:prstGeom>
          <a:solidFill>
            <a:schemeClr val="accent1">
              <a:lumMod val="40000"/>
              <a:lumOff val="60000"/>
            </a:schemeClr>
          </a:solidFill>
        </p:spPr>
      </p:pic>
    </p:spTree>
    <p:extLst>
      <p:ext uri="{BB962C8B-B14F-4D97-AF65-F5344CB8AC3E}">
        <p14:creationId xmlns:p14="http://schemas.microsoft.com/office/powerpoint/2010/main" val="374761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2E969917-3578-48FB-B7A8-6F83B0B72E91}"/>
              </a:ext>
            </a:extLst>
          </p:cNvPr>
          <p:cNvSpPr>
            <a:spLocks noGrp="1"/>
          </p:cNvSpPr>
          <p:nvPr>
            <p:ph idx="1"/>
          </p:nvPr>
        </p:nvSpPr>
        <p:spPr>
          <a:xfrm>
            <a:off x="1451578" y="2015733"/>
            <a:ext cx="3853649" cy="3945119"/>
          </a:xfrm>
        </p:spPr>
        <p:txBody>
          <a:bodyPr>
            <a:normAutofit fontScale="85000" lnSpcReduction="10000"/>
          </a:bodyPr>
          <a:lstStyle/>
          <a:p>
            <a:pPr>
              <a:buFont typeface="Wingdings" panose="05000000000000000000" pitchFamily="2" charset="2"/>
              <a:buChar char="§"/>
            </a:pPr>
            <a:r>
              <a:rPr lang="en-US" sz="2400" dirty="0"/>
              <a:t>During the learning history, multiple neutral stimuli become secondary and generalized reinforcers.</a:t>
            </a:r>
          </a:p>
          <a:p>
            <a:pPr>
              <a:buFont typeface="Wingdings" panose="05000000000000000000" pitchFamily="2" charset="2"/>
              <a:buChar char="§"/>
            </a:pPr>
            <a:r>
              <a:rPr lang="en-US" sz="2400" dirty="0"/>
              <a:t>Relational framing strongly facilitates this process: multiple stimuli acquire reinforcing and aversive functions via transformation of functions.</a:t>
            </a:r>
          </a:p>
          <a:p>
            <a:pPr>
              <a:buFont typeface="Wingdings" panose="05000000000000000000" pitchFamily="2" charset="2"/>
              <a:buChar char="§"/>
            </a:pPr>
            <a:endParaRPr lang="en-US" sz="2400" dirty="0"/>
          </a:p>
          <a:p>
            <a:pPr>
              <a:buFont typeface="Wingdings" panose="05000000000000000000" pitchFamily="2" charset="2"/>
              <a:buChar char="ü"/>
            </a:pPr>
            <a:endParaRPr lang="es-CO" dirty="0"/>
          </a:p>
        </p:txBody>
      </p:sp>
      <p:pic>
        <p:nvPicPr>
          <p:cNvPr id="12" name="Imagen 11" descr="Imagen que contiene edificio, ladrillo, exterior, rojo&#10;&#10;Descripción generada con confianza muy alta">
            <a:extLst>
              <a:ext uri="{FF2B5EF4-FFF2-40B4-BE49-F238E27FC236}">
                <a16:creationId xmlns:a16="http://schemas.microsoft.com/office/drawing/2014/main" id="{655620B8-6564-4E67-87C9-A940DFD2B00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96384" y="2895102"/>
            <a:ext cx="2391342" cy="1691874"/>
          </a:xfrm>
          <a:prstGeom prst="rect">
            <a:avLst/>
          </a:prstGeom>
        </p:spPr>
      </p:pic>
      <p:pic>
        <p:nvPicPr>
          <p:cNvPr id="7" name="Imagen 6">
            <a:extLst>
              <a:ext uri="{FF2B5EF4-FFF2-40B4-BE49-F238E27FC236}">
                <a16:creationId xmlns:a16="http://schemas.microsoft.com/office/drawing/2014/main" id="{E9242267-7430-4AE5-8241-F0B791FD580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352056" y="2045306"/>
            <a:ext cx="2390738" cy="1583863"/>
          </a:xfrm>
          <a:prstGeom prst="rect">
            <a:avLst/>
          </a:prstGeom>
        </p:spPr>
      </p:pic>
      <p:pic>
        <p:nvPicPr>
          <p:cNvPr id="4" name="Imagen 3" descr="Imagen que contiene texto, periódico&#10;&#10;Descripción generada con confianza alta">
            <a:extLst>
              <a:ext uri="{FF2B5EF4-FFF2-40B4-BE49-F238E27FC236}">
                <a16:creationId xmlns:a16="http://schemas.microsoft.com/office/drawing/2014/main" id="{B9FB7D30-0038-450A-BA4B-49E58E614DF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352056" y="3963479"/>
            <a:ext cx="2390738" cy="1362720"/>
          </a:xfrm>
          <a:prstGeom prst="rect">
            <a:avLst/>
          </a:prstGeom>
        </p:spPr>
      </p:pic>
      <p:sp>
        <p:nvSpPr>
          <p:cNvPr id="13" name="CuadroTexto 12">
            <a:extLst>
              <a:ext uri="{FF2B5EF4-FFF2-40B4-BE49-F238E27FC236}">
                <a16:creationId xmlns:a16="http://schemas.microsoft.com/office/drawing/2014/main" id="{6A8495EC-5EDB-4265-BDE7-4055295C38D6}"/>
              </a:ext>
            </a:extLst>
          </p:cNvPr>
          <p:cNvSpPr txBox="1"/>
          <p:nvPr/>
        </p:nvSpPr>
        <p:spPr>
          <a:xfrm>
            <a:off x="10266535" y="6627158"/>
            <a:ext cx="1923925" cy="230832"/>
          </a:xfrm>
          <a:prstGeom prst="rect">
            <a:avLst/>
          </a:prstGeom>
          <a:solidFill>
            <a:srgbClr val="000000"/>
          </a:solidFill>
        </p:spPr>
        <p:txBody>
          <a:bodyPr wrap="none" rtlCol="0">
            <a:spAutoFit/>
          </a:bodyPr>
          <a:lstStyle/>
          <a:p>
            <a:pPr algn="r">
              <a:spcAft>
                <a:spcPts val="600"/>
              </a:spcAft>
            </a:pPr>
            <a:r>
              <a:rPr lang="en-US" sz="900" dirty="0">
                <a:solidFill>
                  <a:srgbClr val="FFFFFF"/>
                </a:solidFill>
                <a:hlinkClick r:id="rId9" tooltip="https://en.wikiquote.org/wiki/Food">
                  <a:extLst>
                    <a:ext uri="{A12FA001-AC4F-418D-AE19-62706E023703}">
                      <ahyp:hlinkClr xmlns:ahyp="http://schemas.microsoft.com/office/drawing/2018/hyperlinkcolor" val="tx"/>
                    </a:ext>
                  </a:extLst>
                </a:hlinkClick>
              </a:rPr>
              <a:t>Pictures</a:t>
            </a:r>
            <a:r>
              <a:rPr lang="en-US" sz="900" dirty="0">
                <a:solidFill>
                  <a:srgbClr val="FFFFFF"/>
                </a:solidFill>
              </a:rPr>
              <a:t> under </a:t>
            </a:r>
            <a:r>
              <a:rPr lang="en-US" sz="900" dirty="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r>
              <a:rPr lang="en-US" sz="900" dirty="0">
                <a:solidFill>
                  <a:srgbClr val="FFFFFF"/>
                </a:solidFill>
              </a:rPr>
              <a:t> license</a:t>
            </a:r>
          </a:p>
        </p:txBody>
      </p:sp>
      <p:sp>
        <p:nvSpPr>
          <p:cNvPr id="14" name="Título 1">
            <a:extLst>
              <a:ext uri="{FF2B5EF4-FFF2-40B4-BE49-F238E27FC236}">
                <a16:creationId xmlns:a16="http://schemas.microsoft.com/office/drawing/2014/main" id="{BF103525-21B4-4588-9786-992BCF5F1A9A}"/>
              </a:ext>
            </a:extLst>
          </p:cNvPr>
          <p:cNvSpPr txBox="1">
            <a:spLocks/>
          </p:cNvSpPr>
          <p:nvPr/>
        </p:nvSpPr>
        <p:spPr>
          <a:xfrm>
            <a:off x="560686" y="312813"/>
            <a:ext cx="10015299" cy="104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b="1" cap="none"/>
              <a:t>1. Values are hierarchical positive reinforcers constructed in the learning history</a:t>
            </a:r>
            <a:endParaRPr lang="en-US" b="1" cap="none" dirty="0"/>
          </a:p>
        </p:txBody>
      </p:sp>
    </p:spTree>
    <p:extLst>
      <p:ext uri="{BB962C8B-B14F-4D97-AF65-F5344CB8AC3E}">
        <p14:creationId xmlns:p14="http://schemas.microsoft.com/office/powerpoint/2010/main" val="1574581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5F63EF-79B5-4316-A25A-ADE11F81D41C}"/>
              </a:ext>
            </a:extLst>
          </p:cNvPr>
          <p:cNvSpPr>
            <a:spLocks noGrp="1"/>
          </p:cNvSpPr>
          <p:nvPr>
            <p:ph type="ctrTitle"/>
          </p:nvPr>
        </p:nvSpPr>
        <p:spPr>
          <a:xfrm>
            <a:off x="1777463" y="282534"/>
            <a:ext cx="8637073" cy="3285614"/>
          </a:xfrm>
        </p:spPr>
        <p:txBody>
          <a:bodyPr>
            <a:noAutofit/>
          </a:bodyPr>
          <a:lstStyle/>
          <a:p>
            <a:r>
              <a:rPr lang="en-US" sz="6000" b="1" cap="none" dirty="0"/>
              <a:t>Efficacy of brief, RNT-focused ACT protocols</a:t>
            </a:r>
            <a:endParaRPr lang="en-US" sz="6000" b="1" dirty="0"/>
          </a:p>
        </p:txBody>
      </p:sp>
    </p:spTree>
    <p:extLst>
      <p:ext uri="{BB962C8B-B14F-4D97-AF65-F5344CB8AC3E}">
        <p14:creationId xmlns:p14="http://schemas.microsoft.com/office/powerpoint/2010/main" val="2742624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3000D-F6AE-49E4-AE55-A56A60833E32}"/>
              </a:ext>
            </a:extLst>
          </p:cNvPr>
          <p:cNvSpPr>
            <a:spLocks noGrp="1"/>
          </p:cNvSpPr>
          <p:nvPr>
            <p:ph type="title"/>
          </p:nvPr>
        </p:nvSpPr>
        <p:spPr>
          <a:xfrm>
            <a:off x="614181" y="357667"/>
            <a:ext cx="10643291" cy="1049235"/>
          </a:xfrm>
        </p:spPr>
        <p:txBody>
          <a:bodyPr>
            <a:normAutofit fontScale="90000"/>
          </a:bodyPr>
          <a:lstStyle/>
          <a:p>
            <a:pPr algn="l"/>
            <a:r>
              <a:rPr lang="en-US" sz="3600" b="1" cap="none" dirty="0"/>
              <a:t>Study 1: Testing whether a 1-session RNT-focused ACT protocol significantly reduced RNT</a:t>
            </a:r>
          </a:p>
        </p:txBody>
      </p:sp>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797061" y="1728012"/>
            <a:ext cx="4569659" cy="3450613"/>
          </a:xfrm>
        </p:spPr>
        <p:txBody>
          <a:bodyPr>
            <a:normAutofit lnSpcReduction="10000"/>
          </a:bodyPr>
          <a:lstStyle/>
          <a:p>
            <a:pPr marL="0" indent="0" algn="just">
              <a:lnSpc>
                <a:spcPct val="100000"/>
              </a:lnSpc>
              <a:buNone/>
            </a:pPr>
            <a:r>
              <a:rPr lang="es-CO" dirty="0"/>
              <a:t>Ruiz, F. J., Riaño-Hernández, D., Suárez-Falcón, J. C., &amp; Luciano, C. (2016). </a:t>
            </a:r>
            <a:r>
              <a:rPr lang="en-US" dirty="0"/>
              <a:t>Effect of a one-session ACT protocol in disrupting repetitive negative thinking. </a:t>
            </a:r>
            <a:r>
              <a:rPr lang="en-US" i="1" dirty="0"/>
              <a:t>International Journal of Psychology and Psychological Therapy,</a:t>
            </a:r>
            <a:r>
              <a:rPr lang="es-CO" i="1" dirty="0"/>
              <a:t> 16</a:t>
            </a:r>
            <a:r>
              <a:rPr lang="es-CO" dirty="0"/>
              <a:t>, 213-233.</a:t>
            </a:r>
          </a:p>
          <a:p>
            <a:pPr>
              <a:lnSpc>
                <a:spcPct val="100000"/>
              </a:lnSpc>
              <a:buFont typeface="Wingdings" panose="05000000000000000000" pitchFamily="2" charset="2"/>
              <a:buChar char="§"/>
            </a:pPr>
            <a:r>
              <a:rPr lang="es-ES" dirty="0"/>
              <a:t>11 </a:t>
            </a:r>
            <a:r>
              <a:rPr lang="en-US" dirty="0"/>
              <a:t>participants with mild-to-moderate emotional symptoms</a:t>
            </a:r>
          </a:p>
          <a:p>
            <a:pPr>
              <a:lnSpc>
                <a:spcPct val="100000"/>
              </a:lnSpc>
              <a:buFont typeface="Wingdings" panose="05000000000000000000" pitchFamily="2" charset="2"/>
              <a:buChar char="§"/>
            </a:pPr>
            <a:r>
              <a:rPr lang="en-US" dirty="0"/>
              <a:t>6 months entangled with thoughts, memories, and worries.</a:t>
            </a:r>
            <a:endParaRPr lang="es-CO" dirty="0"/>
          </a:p>
        </p:txBody>
      </p:sp>
      <p:pic>
        <p:nvPicPr>
          <p:cNvPr id="6" name="Picture 2" descr="https://scontent-atl3-1.xx.fbcdn.net/v/t1.0-9/14202755_1674387809547161_6423935441658949171_n.jpg?oh=436e2762bd842bcbc08b01e40cdfc8d7&amp;oe=58740870">
            <a:extLst>
              <a:ext uri="{FF2B5EF4-FFF2-40B4-BE49-F238E27FC236}">
                <a16:creationId xmlns:a16="http://schemas.microsoft.com/office/drawing/2014/main" id="{697AD461-569C-41E8-885E-1815EAFEC9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538"/>
          <a:stretch/>
        </p:blipFill>
        <p:spPr bwMode="auto">
          <a:xfrm>
            <a:off x="797061" y="5307070"/>
            <a:ext cx="4531257" cy="15296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a:extLst>
              <a:ext uri="{FF2B5EF4-FFF2-40B4-BE49-F238E27FC236}">
                <a16:creationId xmlns:a16="http://schemas.microsoft.com/office/drawing/2014/main" id="{A871850F-A510-4099-87EF-FA5E24568CAD}"/>
              </a:ext>
            </a:extLst>
          </p:cNvPr>
          <p:cNvGraphicFramePr>
            <a:graphicFrameLocks noGrp="1"/>
          </p:cNvGraphicFramePr>
          <p:nvPr>
            <p:extLst>
              <p:ext uri="{D42A27DB-BD31-4B8C-83A1-F6EECF244321}">
                <p14:modId xmlns:p14="http://schemas.microsoft.com/office/powerpoint/2010/main" val="749674304"/>
              </p:ext>
            </p:extLst>
          </p:nvPr>
        </p:nvGraphicFramePr>
        <p:xfrm>
          <a:off x="5909094" y="1722115"/>
          <a:ext cx="6144882" cy="3708400"/>
        </p:xfrm>
        <a:graphic>
          <a:graphicData uri="http://schemas.openxmlformats.org/drawingml/2006/table">
            <a:tbl>
              <a:tblPr firstRow="1" bandRow="1">
                <a:tableStyleId>{5C22544A-7EE6-4342-B048-85BDC9FD1C3A}</a:tableStyleId>
              </a:tblPr>
              <a:tblGrid>
                <a:gridCol w="4124948">
                  <a:extLst>
                    <a:ext uri="{9D8B030D-6E8A-4147-A177-3AD203B41FA5}">
                      <a16:colId xmlns:a16="http://schemas.microsoft.com/office/drawing/2014/main" val="876657694"/>
                    </a:ext>
                  </a:extLst>
                </a:gridCol>
                <a:gridCol w="2019934">
                  <a:extLst>
                    <a:ext uri="{9D8B030D-6E8A-4147-A177-3AD203B41FA5}">
                      <a16:colId xmlns:a16="http://schemas.microsoft.com/office/drawing/2014/main" val="1143782755"/>
                    </a:ext>
                  </a:extLst>
                </a:gridCol>
              </a:tblGrid>
              <a:tr h="370840">
                <a:tc>
                  <a:txBody>
                    <a:bodyPr/>
                    <a:lstStyle/>
                    <a:p>
                      <a:r>
                        <a:rPr lang="en-US" noProof="0" dirty="0"/>
                        <a:t>Measure</a:t>
                      </a:r>
                    </a:p>
                  </a:txBody>
                  <a:tcPr/>
                </a:tc>
                <a:tc>
                  <a:txBody>
                    <a:bodyPr/>
                    <a:lstStyle/>
                    <a:p>
                      <a:pPr algn="ctr"/>
                      <a:r>
                        <a:rPr lang="en-US" i="1" noProof="0" dirty="0"/>
                        <a:t>d</a:t>
                      </a:r>
                      <a:r>
                        <a:rPr lang="en-US" noProof="0" dirty="0"/>
                        <a:t> [95% CI]</a:t>
                      </a:r>
                    </a:p>
                  </a:txBody>
                  <a:tcPr/>
                </a:tc>
                <a:extLst>
                  <a:ext uri="{0D108BD9-81ED-4DB2-BD59-A6C34878D82A}">
                    <a16:rowId xmlns:a16="http://schemas.microsoft.com/office/drawing/2014/main" val="1254950697"/>
                  </a:ext>
                </a:extLst>
              </a:tr>
              <a:tr h="370840">
                <a:tc>
                  <a:txBody>
                    <a:bodyPr/>
                    <a:lstStyle/>
                    <a:p>
                      <a:r>
                        <a:rPr lang="en-US" noProof="0" dirty="0"/>
                        <a:t>PSWQ – Pathological worry</a:t>
                      </a:r>
                    </a:p>
                  </a:txBody>
                  <a:tcPr/>
                </a:tc>
                <a:tc>
                  <a:txBody>
                    <a:bodyPr/>
                    <a:lstStyle/>
                    <a:p>
                      <a:pPr algn="ctr"/>
                      <a:r>
                        <a:rPr lang="es-ES" dirty="0"/>
                        <a:t>2.06 [0.96, 3.29]</a:t>
                      </a:r>
                      <a:endParaRPr lang="es-CO" dirty="0"/>
                    </a:p>
                  </a:txBody>
                  <a:tcPr/>
                </a:tc>
                <a:extLst>
                  <a:ext uri="{0D108BD9-81ED-4DB2-BD59-A6C34878D82A}">
                    <a16:rowId xmlns:a16="http://schemas.microsoft.com/office/drawing/2014/main" val="2333007808"/>
                  </a:ext>
                </a:extLst>
              </a:tr>
              <a:tr h="370840">
                <a:tc>
                  <a:txBody>
                    <a:bodyPr/>
                    <a:lstStyle/>
                    <a:p>
                      <a:r>
                        <a:rPr lang="en-US" noProof="0" dirty="0"/>
                        <a:t>RRS-SF – Brooding </a:t>
                      </a:r>
                    </a:p>
                  </a:txBody>
                  <a:tcPr/>
                </a:tc>
                <a:tc>
                  <a:txBody>
                    <a:bodyPr/>
                    <a:lstStyle/>
                    <a:p>
                      <a:pPr algn="ctr"/>
                      <a:r>
                        <a:rPr lang="es-ES" dirty="0"/>
                        <a:t>1.69 [0.65, 2.83]</a:t>
                      </a:r>
                      <a:endParaRPr lang="es-CO" dirty="0"/>
                    </a:p>
                  </a:txBody>
                  <a:tcPr/>
                </a:tc>
                <a:extLst>
                  <a:ext uri="{0D108BD9-81ED-4DB2-BD59-A6C34878D82A}">
                    <a16:rowId xmlns:a16="http://schemas.microsoft.com/office/drawing/2014/main" val="3501215621"/>
                  </a:ext>
                </a:extLst>
              </a:tr>
              <a:tr h="370840">
                <a:tc>
                  <a:txBody>
                    <a:bodyPr/>
                    <a:lstStyle/>
                    <a:p>
                      <a:r>
                        <a:rPr lang="en-US" noProof="0" dirty="0"/>
                        <a:t>ATQ – Frequency negative thoughts</a:t>
                      </a:r>
                    </a:p>
                  </a:txBody>
                  <a:tcPr/>
                </a:tc>
                <a:tc>
                  <a:txBody>
                    <a:bodyPr/>
                    <a:lstStyle/>
                    <a:p>
                      <a:pPr algn="ctr"/>
                      <a:r>
                        <a:rPr lang="es-ES" dirty="0"/>
                        <a:t>1.35 [0.58, 2.26]</a:t>
                      </a:r>
                      <a:endParaRPr lang="es-CO" dirty="0"/>
                    </a:p>
                  </a:txBody>
                  <a:tcPr/>
                </a:tc>
                <a:extLst>
                  <a:ext uri="{0D108BD9-81ED-4DB2-BD59-A6C34878D82A}">
                    <a16:rowId xmlns:a16="http://schemas.microsoft.com/office/drawing/2014/main" val="1413458611"/>
                  </a:ext>
                </a:extLst>
              </a:tr>
              <a:tr h="370840">
                <a:tc>
                  <a:txBody>
                    <a:bodyPr/>
                    <a:lstStyle/>
                    <a:p>
                      <a:r>
                        <a:rPr lang="en-US" noProof="0" dirty="0"/>
                        <a:t>DASS-Total – Emotional symptoms</a:t>
                      </a:r>
                    </a:p>
                  </a:txBody>
                  <a:tcPr/>
                </a:tc>
                <a:tc>
                  <a:txBody>
                    <a:bodyPr/>
                    <a:lstStyle/>
                    <a:p>
                      <a:pPr algn="ctr"/>
                      <a:r>
                        <a:rPr lang="es-ES" dirty="0"/>
                        <a:t>1.48 [0.47, 2.60]</a:t>
                      </a:r>
                      <a:endParaRPr lang="es-CO" dirty="0"/>
                    </a:p>
                  </a:txBody>
                  <a:tcPr/>
                </a:tc>
                <a:extLst>
                  <a:ext uri="{0D108BD9-81ED-4DB2-BD59-A6C34878D82A}">
                    <a16:rowId xmlns:a16="http://schemas.microsoft.com/office/drawing/2014/main" val="2752520444"/>
                  </a:ext>
                </a:extLst>
              </a:tr>
              <a:tr h="370840">
                <a:tc>
                  <a:txBody>
                    <a:bodyPr/>
                    <a:lstStyle/>
                    <a:p>
                      <a:r>
                        <a:rPr lang="en-US" noProof="0" dirty="0"/>
                        <a:t>GHQ-12 – Psychological distress</a:t>
                      </a:r>
                    </a:p>
                  </a:txBody>
                  <a:tcPr/>
                </a:tc>
                <a:tc>
                  <a:txBody>
                    <a:bodyPr/>
                    <a:lstStyle/>
                    <a:p>
                      <a:pPr algn="ctr"/>
                      <a:r>
                        <a:rPr lang="es-ES" dirty="0"/>
                        <a:t>1.06 [0.09, 2.12]</a:t>
                      </a:r>
                      <a:endParaRPr lang="es-CO" dirty="0"/>
                    </a:p>
                  </a:txBody>
                  <a:tcPr/>
                </a:tc>
                <a:extLst>
                  <a:ext uri="{0D108BD9-81ED-4DB2-BD59-A6C34878D82A}">
                    <a16:rowId xmlns:a16="http://schemas.microsoft.com/office/drawing/2014/main" val="3815036402"/>
                  </a:ext>
                </a:extLst>
              </a:tr>
              <a:tr h="370840">
                <a:tc>
                  <a:txBody>
                    <a:bodyPr/>
                    <a:lstStyle/>
                    <a:p>
                      <a:r>
                        <a:rPr lang="en-US" noProof="0" dirty="0"/>
                        <a:t>AAQ-II – Experiential avoidance</a:t>
                      </a:r>
                    </a:p>
                  </a:txBody>
                  <a:tcPr/>
                </a:tc>
                <a:tc>
                  <a:txBody>
                    <a:bodyPr/>
                    <a:lstStyle/>
                    <a:p>
                      <a:pPr algn="ctr"/>
                      <a:r>
                        <a:rPr lang="es-ES" dirty="0"/>
                        <a:t>1.49 [0.51, 2.61]</a:t>
                      </a:r>
                      <a:endParaRPr lang="es-CO" dirty="0"/>
                    </a:p>
                  </a:txBody>
                  <a:tcPr/>
                </a:tc>
                <a:extLst>
                  <a:ext uri="{0D108BD9-81ED-4DB2-BD59-A6C34878D82A}">
                    <a16:rowId xmlns:a16="http://schemas.microsoft.com/office/drawing/2014/main" val="3258802698"/>
                  </a:ext>
                </a:extLst>
              </a:tr>
              <a:tr h="370840">
                <a:tc>
                  <a:txBody>
                    <a:bodyPr/>
                    <a:lstStyle/>
                    <a:p>
                      <a:r>
                        <a:rPr lang="en-US" noProof="0" dirty="0"/>
                        <a:t>CFQ – Cognitive fusion</a:t>
                      </a:r>
                    </a:p>
                  </a:txBody>
                  <a:tcPr/>
                </a:tc>
                <a:tc>
                  <a:txBody>
                    <a:bodyPr/>
                    <a:lstStyle/>
                    <a:p>
                      <a:pPr algn="ctr"/>
                      <a:r>
                        <a:rPr lang="es-ES" dirty="0"/>
                        <a:t>1.64 [0.66, 2,74]</a:t>
                      </a:r>
                      <a:endParaRPr lang="es-CO" dirty="0"/>
                    </a:p>
                  </a:txBody>
                  <a:tcPr/>
                </a:tc>
                <a:extLst>
                  <a:ext uri="{0D108BD9-81ED-4DB2-BD59-A6C34878D82A}">
                    <a16:rowId xmlns:a16="http://schemas.microsoft.com/office/drawing/2014/main" val="2549836429"/>
                  </a:ext>
                </a:extLst>
              </a:tr>
              <a:tr h="370840">
                <a:tc>
                  <a:txBody>
                    <a:bodyPr/>
                    <a:lstStyle/>
                    <a:p>
                      <a:r>
                        <a:rPr lang="en-US" noProof="0" dirty="0"/>
                        <a:t>VQ – Progress</a:t>
                      </a:r>
                    </a:p>
                  </a:txBody>
                  <a:tcPr/>
                </a:tc>
                <a:tc>
                  <a:txBody>
                    <a:bodyPr/>
                    <a:lstStyle/>
                    <a:p>
                      <a:pPr algn="ctr"/>
                      <a:r>
                        <a:rPr lang="es-ES" dirty="0"/>
                        <a:t>0.99 [0.13, 1.82]</a:t>
                      </a:r>
                      <a:endParaRPr lang="es-CO" dirty="0"/>
                    </a:p>
                  </a:txBody>
                  <a:tcPr/>
                </a:tc>
                <a:extLst>
                  <a:ext uri="{0D108BD9-81ED-4DB2-BD59-A6C34878D82A}">
                    <a16:rowId xmlns:a16="http://schemas.microsoft.com/office/drawing/2014/main" val="2630334335"/>
                  </a:ext>
                </a:extLst>
              </a:tr>
              <a:tr h="370840">
                <a:tc>
                  <a:txBody>
                    <a:bodyPr/>
                    <a:lstStyle/>
                    <a:p>
                      <a:r>
                        <a:rPr lang="en-US" noProof="0" dirty="0"/>
                        <a:t>VQ – Obstruction </a:t>
                      </a:r>
                    </a:p>
                  </a:txBody>
                  <a:tcPr/>
                </a:tc>
                <a:tc>
                  <a:txBody>
                    <a:bodyPr/>
                    <a:lstStyle/>
                    <a:p>
                      <a:pPr algn="ctr"/>
                      <a:r>
                        <a:rPr lang="es-ES" dirty="0"/>
                        <a:t>1.47 [0.47, 2.55]</a:t>
                      </a:r>
                      <a:endParaRPr lang="es-CO" dirty="0"/>
                    </a:p>
                  </a:txBody>
                  <a:tcPr/>
                </a:tc>
                <a:extLst>
                  <a:ext uri="{0D108BD9-81ED-4DB2-BD59-A6C34878D82A}">
                    <a16:rowId xmlns:a16="http://schemas.microsoft.com/office/drawing/2014/main" val="586009821"/>
                  </a:ext>
                </a:extLst>
              </a:tr>
            </a:tbl>
          </a:graphicData>
        </a:graphic>
      </p:graphicFrame>
      <p:sp>
        <p:nvSpPr>
          <p:cNvPr id="15" name="Rectángulo 14">
            <a:extLst>
              <a:ext uri="{FF2B5EF4-FFF2-40B4-BE49-F238E27FC236}">
                <a16:creationId xmlns:a16="http://schemas.microsoft.com/office/drawing/2014/main" id="{25CB51FE-4680-4F9C-BF5F-34C3E5D43077}"/>
              </a:ext>
            </a:extLst>
          </p:cNvPr>
          <p:cNvSpPr/>
          <p:nvPr/>
        </p:nvSpPr>
        <p:spPr>
          <a:xfrm>
            <a:off x="5909094" y="2113472"/>
            <a:ext cx="6144882" cy="103517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id="{C1D233C1-7CA5-443C-8100-38EA9932B5F7}"/>
              </a:ext>
            </a:extLst>
          </p:cNvPr>
          <p:cNvSpPr/>
          <p:nvPr/>
        </p:nvSpPr>
        <p:spPr>
          <a:xfrm>
            <a:off x="5909094" y="3148642"/>
            <a:ext cx="6144882" cy="77846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id="{2BAB702A-8DD3-4005-8875-8294CB9577C5}"/>
              </a:ext>
            </a:extLst>
          </p:cNvPr>
          <p:cNvSpPr/>
          <p:nvPr/>
        </p:nvSpPr>
        <p:spPr>
          <a:xfrm>
            <a:off x="5909094" y="3935128"/>
            <a:ext cx="6144882" cy="149538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022458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3000D-F6AE-49E4-AE55-A56A60833E32}"/>
              </a:ext>
            </a:extLst>
          </p:cNvPr>
          <p:cNvSpPr>
            <a:spLocks noGrp="1"/>
          </p:cNvSpPr>
          <p:nvPr>
            <p:ph type="title"/>
          </p:nvPr>
        </p:nvSpPr>
        <p:spPr>
          <a:xfrm>
            <a:off x="614181" y="357667"/>
            <a:ext cx="10643291" cy="1049235"/>
          </a:xfrm>
        </p:spPr>
        <p:txBody>
          <a:bodyPr>
            <a:normAutofit fontScale="90000"/>
          </a:bodyPr>
          <a:lstStyle/>
          <a:p>
            <a:pPr algn="l"/>
            <a:r>
              <a:rPr lang="en-US" sz="3600" b="1" cap="none" dirty="0"/>
              <a:t>Study 1: Testing whether a 1-session RNT-focused ACT protocol significantly reduced RNT</a:t>
            </a:r>
          </a:p>
        </p:txBody>
      </p:sp>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797061" y="1728012"/>
            <a:ext cx="4569659" cy="3450613"/>
          </a:xfrm>
        </p:spPr>
        <p:txBody>
          <a:bodyPr>
            <a:normAutofit lnSpcReduction="10000"/>
          </a:bodyPr>
          <a:lstStyle/>
          <a:p>
            <a:pPr marL="0" indent="0" algn="just">
              <a:lnSpc>
                <a:spcPct val="100000"/>
              </a:lnSpc>
              <a:buNone/>
            </a:pPr>
            <a:r>
              <a:rPr lang="es-CO" dirty="0"/>
              <a:t>Ruiz, F. J., Riaño-Hernández, D., Suárez-Falcón, J. C., &amp; Luciano, C. (2016). </a:t>
            </a:r>
            <a:r>
              <a:rPr lang="en-US" dirty="0"/>
              <a:t>Effect of a one-session ACT protocol in disrupting repetitive negative thinking. </a:t>
            </a:r>
            <a:r>
              <a:rPr lang="en-US" i="1" dirty="0"/>
              <a:t>International Journal of Psychology and Psychological Therapy,</a:t>
            </a:r>
            <a:r>
              <a:rPr lang="es-CO" i="1" dirty="0"/>
              <a:t> 16</a:t>
            </a:r>
            <a:r>
              <a:rPr lang="es-CO" dirty="0"/>
              <a:t>, 213-233.</a:t>
            </a:r>
          </a:p>
          <a:p>
            <a:pPr>
              <a:lnSpc>
                <a:spcPct val="100000"/>
              </a:lnSpc>
              <a:buFont typeface="Wingdings" panose="05000000000000000000" pitchFamily="2" charset="2"/>
              <a:buChar char="§"/>
            </a:pPr>
            <a:r>
              <a:rPr lang="es-ES" dirty="0"/>
              <a:t>11 </a:t>
            </a:r>
            <a:r>
              <a:rPr lang="en-US" dirty="0"/>
              <a:t>participants with mild-to-moderate emotional symptoms</a:t>
            </a:r>
          </a:p>
          <a:p>
            <a:pPr>
              <a:lnSpc>
                <a:spcPct val="100000"/>
              </a:lnSpc>
              <a:buFont typeface="Wingdings" panose="05000000000000000000" pitchFamily="2" charset="2"/>
              <a:buChar char="§"/>
            </a:pPr>
            <a:r>
              <a:rPr lang="en-US" dirty="0"/>
              <a:t>6 months entangled with thoughts, memories, and worries.</a:t>
            </a:r>
            <a:endParaRPr lang="es-CO" dirty="0"/>
          </a:p>
        </p:txBody>
      </p:sp>
      <p:pic>
        <p:nvPicPr>
          <p:cNvPr id="6" name="Picture 2" descr="https://scontent-atl3-1.xx.fbcdn.net/v/t1.0-9/14202755_1674387809547161_6423935441658949171_n.jpg?oh=436e2762bd842bcbc08b01e40cdfc8d7&amp;oe=58740870">
            <a:extLst>
              <a:ext uri="{FF2B5EF4-FFF2-40B4-BE49-F238E27FC236}">
                <a16:creationId xmlns:a16="http://schemas.microsoft.com/office/drawing/2014/main" id="{697AD461-569C-41E8-885E-1815EAFEC9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538"/>
          <a:stretch/>
        </p:blipFill>
        <p:spPr bwMode="auto">
          <a:xfrm>
            <a:off x="797061" y="5307070"/>
            <a:ext cx="4531257" cy="15296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a:extLst>
              <a:ext uri="{FF2B5EF4-FFF2-40B4-BE49-F238E27FC236}">
                <a16:creationId xmlns:a16="http://schemas.microsoft.com/office/drawing/2014/main" id="{A871850F-A510-4099-87EF-FA5E24568CAD}"/>
              </a:ext>
            </a:extLst>
          </p:cNvPr>
          <p:cNvGraphicFramePr>
            <a:graphicFrameLocks noGrp="1"/>
          </p:cNvGraphicFramePr>
          <p:nvPr/>
        </p:nvGraphicFramePr>
        <p:xfrm>
          <a:off x="5909094" y="1722115"/>
          <a:ext cx="6144882" cy="3708400"/>
        </p:xfrm>
        <a:graphic>
          <a:graphicData uri="http://schemas.openxmlformats.org/drawingml/2006/table">
            <a:tbl>
              <a:tblPr firstRow="1" bandRow="1">
                <a:tableStyleId>{5C22544A-7EE6-4342-B048-85BDC9FD1C3A}</a:tableStyleId>
              </a:tblPr>
              <a:tblGrid>
                <a:gridCol w="4124948">
                  <a:extLst>
                    <a:ext uri="{9D8B030D-6E8A-4147-A177-3AD203B41FA5}">
                      <a16:colId xmlns:a16="http://schemas.microsoft.com/office/drawing/2014/main" val="876657694"/>
                    </a:ext>
                  </a:extLst>
                </a:gridCol>
                <a:gridCol w="2019934">
                  <a:extLst>
                    <a:ext uri="{9D8B030D-6E8A-4147-A177-3AD203B41FA5}">
                      <a16:colId xmlns:a16="http://schemas.microsoft.com/office/drawing/2014/main" val="1143782755"/>
                    </a:ext>
                  </a:extLst>
                </a:gridCol>
              </a:tblGrid>
              <a:tr h="370840">
                <a:tc>
                  <a:txBody>
                    <a:bodyPr/>
                    <a:lstStyle/>
                    <a:p>
                      <a:r>
                        <a:rPr lang="en-US" noProof="0" dirty="0"/>
                        <a:t>Measure</a:t>
                      </a:r>
                    </a:p>
                  </a:txBody>
                  <a:tcPr/>
                </a:tc>
                <a:tc>
                  <a:txBody>
                    <a:bodyPr/>
                    <a:lstStyle/>
                    <a:p>
                      <a:pPr algn="ctr"/>
                      <a:r>
                        <a:rPr lang="en-US" i="1" noProof="0" dirty="0"/>
                        <a:t>d</a:t>
                      </a:r>
                      <a:r>
                        <a:rPr lang="en-US" noProof="0" dirty="0"/>
                        <a:t> [95% CI]</a:t>
                      </a:r>
                    </a:p>
                  </a:txBody>
                  <a:tcPr/>
                </a:tc>
                <a:extLst>
                  <a:ext uri="{0D108BD9-81ED-4DB2-BD59-A6C34878D82A}">
                    <a16:rowId xmlns:a16="http://schemas.microsoft.com/office/drawing/2014/main" val="1254950697"/>
                  </a:ext>
                </a:extLst>
              </a:tr>
              <a:tr h="370840">
                <a:tc>
                  <a:txBody>
                    <a:bodyPr/>
                    <a:lstStyle/>
                    <a:p>
                      <a:r>
                        <a:rPr lang="en-US" noProof="0" dirty="0"/>
                        <a:t>PSWQ – Pathological worry</a:t>
                      </a:r>
                    </a:p>
                  </a:txBody>
                  <a:tcPr/>
                </a:tc>
                <a:tc>
                  <a:txBody>
                    <a:bodyPr/>
                    <a:lstStyle/>
                    <a:p>
                      <a:pPr algn="ctr"/>
                      <a:r>
                        <a:rPr lang="es-ES" dirty="0"/>
                        <a:t>2.06 [0.96, 3.29]</a:t>
                      </a:r>
                      <a:endParaRPr lang="es-CO" dirty="0"/>
                    </a:p>
                  </a:txBody>
                  <a:tcPr/>
                </a:tc>
                <a:extLst>
                  <a:ext uri="{0D108BD9-81ED-4DB2-BD59-A6C34878D82A}">
                    <a16:rowId xmlns:a16="http://schemas.microsoft.com/office/drawing/2014/main" val="2333007808"/>
                  </a:ext>
                </a:extLst>
              </a:tr>
              <a:tr h="370840">
                <a:tc>
                  <a:txBody>
                    <a:bodyPr/>
                    <a:lstStyle/>
                    <a:p>
                      <a:r>
                        <a:rPr lang="en-US" noProof="0" dirty="0"/>
                        <a:t>RRS-SF – Brooding </a:t>
                      </a:r>
                    </a:p>
                  </a:txBody>
                  <a:tcPr/>
                </a:tc>
                <a:tc>
                  <a:txBody>
                    <a:bodyPr/>
                    <a:lstStyle/>
                    <a:p>
                      <a:pPr algn="ctr"/>
                      <a:r>
                        <a:rPr lang="es-ES" dirty="0"/>
                        <a:t>1.69 [0.65, 2.83]</a:t>
                      </a:r>
                      <a:endParaRPr lang="es-CO" dirty="0"/>
                    </a:p>
                  </a:txBody>
                  <a:tcPr/>
                </a:tc>
                <a:extLst>
                  <a:ext uri="{0D108BD9-81ED-4DB2-BD59-A6C34878D82A}">
                    <a16:rowId xmlns:a16="http://schemas.microsoft.com/office/drawing/2014/main" val="3501215621"/>
                  </a:ext>
                </a:extLst>
              </a:tr>
              <a:tr h="370840">
                <a:tc>
                  <a:txBody>
                    <a:bodyPr/>
                    <a:lstStyle/>
                    <a:p>
                      <a:r>
                        <a:rPr lang="en-US" noProof="0" dirty="0"/>
                        <a:t>ATQ – Frequency negative thoughts</a:t>
                      </a:r>
                    </a:p>
                  </a:txBody>
                  <a:tcPr/>
                </a:tc>
                <a:tc>
                  <a:txBody>
                    <a:bodyPr/>
                    <a:lstStyle/>
                    <a:p>
                      <a:pPr algn="ctr"/>
                      <a:r>
                        <a:rPr lang="es-ES" dirty="0"/>
                        <a:t>1.35 [0.58, 2.26]</a:t>
                      </a:r>
                      <a:endParaRPr lang="es-CO" dirty="0"/>
                    </a:p>
                  </a:txBody>
                  <a:tcPr/>
                </a:tc>
                <a:extLst>
                  <a:ext uri="{0D108BD9-81ED-4DB2-BD59-A6C34878D82A}">
                    <a16:rowId xmlns:a16="http://schemas.microsoft.com/office/drawing/2014/main" val="1413458611"/>
                  </a:ext>
                </a:extLst>
              </a:tr>
              <a:tr h="370840">
                <a:tc>
                  <a:txBody>
                    <a:bodyPr/>
                    <a:lstStyle/>
                    <a:p>
                      <a:r>
                        <a:rPr lang="en-US" noProof="0" dirty="0"/>
                        <a:t>DASS-Total – Emotional symptoms</a:t>
                      </a:r>
                    </a:p>
                  </a:txBody>
                  <a:tcPr/>
                </a:tc>
                <a:tc>
                  <a:txBody>
                    <a:bodyPr/>
                    <a:lstStyle/>
                    <a:p>
                      <a:pPr algn="ctr"/>
                      <a:r>
                        <a:rPr lang="es-ES" dirty="0"/>
                        <a:t>1.48 [0.47, 2.60]</a:t>
                      </a:r>
                      <a:endParaRPr lang="es-CO" dirty="0"/>
                    </a:p>
                  </a:txBody>
                  <a:tcPr/>
                </a:tc>
                <a:extLst>
                  <a:ext uri="{0D108BD9-81ED-4DB2-BD59-A6C34878D82A}">
                    <a16:rowId xmlns:a16="http://schemas.microsoft.com/office/drawing/2014/main" val="2752520444"/>
                  </a:ext>
                </a:extLst>
              </a:tr>
              <a:tr h="370840">
                <a:tc>
                  <a:txBody>
                    <a:bodyPr/>
                    <a:lstStyle/>
                    <a:p>
                      <a:r>
                        <a:rPr lang="en-US" noProof="0" dirty="0"/>
                        <a:t>GHQ-12 – Psychological distress</a:t>
                      </a:r>
                    </a:p>
                  </a:txBody>
                  <a:tcPr/>
                </a:tc>
                <a:tc>
                  <a:txBody>
                    <a:bodyPr/>
                    <a:lstStyle/>
                    <a:p>
                      <a:pPr algn="ctr"/>
                      <a:r>
                        <a:rPr lang="es-ES" dirty="0"/>
                        <a:t>1.06 [0.09, 2.12]</a:t>
                      </a:r>
                      <a:endParaRPr lang="es-CO" dirty="0"/>
                    </a:p>
                  </a:txBody>
                  <a:tcPr/>
                </a:tc>
                <a:extLst>
                  <a:ext uri="{0D108BD9-81ED-4DB2-BD59-A6C34878D82A}">
                    <a16:rowId xmlns:a16="http://schemas.microsoft.com/office/drawing/2014/main" val="3815036402"/>
                  </a:ext>
                </a:extLst>
              </a:tr>
              <a:tr h="370840">
                <a:tc>
                  <a:txBody>
                    <a:bodyPr/>
                    <a:lstStyle/>
                    <a:p>
                      <a:r>
                        <a:rPr lang="en-US" noProof="0" dirty="0"/>
                        <a:t>AAQ-II – Experiential avoidance</a:t>
                      </a:r>
                    </a:p>
                  </a:txBody>
                  <a:tcPr/>
                </a:tc>
                <a:tc>
                  <a:txBody>
                    <a:bodyPr/>
                    <a:lstStyle/>
                    <a:p>
                      <a:pPr algn="ctr"/>
                      <a:r>
                        <a:rPr lang="es-ES" dirty="0"/>
                        <a:t>1.49 [0.51, 2.61]</a:t>
                      </a:r>
                      <a:endParaRPr lang="es-CO" dirty="0"/>
                    </a:p>
                  </a:txBody>
                  <a:tcPr/>
                </a:tc>
                <a:extLst>
                  <a:ext uri="{0D108BD9-81ED-4DB2-BD59-A6C34878D82A}">
                    <a16:rowId xmlns:a16="http://schemas.microsoft.com/office/drawing/2014/main" val="3258802698"/>
                  </a:ext>
                </a:extLst>
              </a:tr>
              <a:tr h="370840">
                <a:tc>
                  <a:txBody>
                    <a:bodyPr/>
                    <a:lstStyle/>
                    <a:p>
                      <a:r>
                        <a:rPr lang="en-US" noProof="0" dirty="0"/>
                        <a:t>CFQ – Cognitive fusion</a:t>
                      </a:r>
                    </a:p>
                  </a:txBody>
                  <a:tcPr/>
                </a:tc>
                <a:tc>
                  <a:txBody>
                    <a:bodyPr/>
                    <a:lstStyle/>
                    <a:p>
                      <a:pPr algn="ctr"/>
                      <a:r>
                        <a:rPr lang="es-ES" dirty="0"/>
                        <a:t>1.64 [0.66, 2,74]</a:t>
                      </a:r>
                      <a:endParaRPr lang="es-CO" dirty="0"/>
                    </a:p>
                  </a:txBody>
                  <a:tcPr/>
                </a:tc>
                <a:extLst>
                  <a:ext uri="{0D108BD9-81ED-4DB2-BD59-A6C34878D82A}">
                    <a16:rowId xmlns:a16="http://schemas.microsoft.com/office/drawing/2014/main" val="2549836429"/>
                  </a:ext>
                </a:extLst>
              </a:tr>
              <a:tr h="370840">
                <a:tc>
                  <a:txBody>
                    <a:bodyPr/>
                    <a:lstStyle/>
                    <a:p>
                      <a:r>
                        <a:rPr lang="en-US" noProof="0" dirty="0"/>
                        <a:t>VQ – Progress</a:t>
                      </a:r>
                    </a:p>
                  </a:txBody>
                  <a:tcPr/>
                </a:tc>
                <a:tc>
                  <a:txBody>
                    <a:bodyPr/>
                    <a:lstStyle/>
                    <a:p>
                      <a:pPr algn="ctr"/>
                      <a:r>
                        <a:rPr lang="es-ES" dirty="0"/>
                        <a:t>0.99 [0.13, 1.82]</a:t>
                      </a:r>
                      <a:endParaRPr lang="es-CO" dirty="0"/>
                    </a:p>
                  </a:txBody>
                  <a:tcPr/>
                </a:tc>
                <a:extLst>
                  <a:ext uri="{0D108BD9-81ED-4DB2-BD59-A6C34878D82A}">
                    <a16:rowId xmlns:a16="http://schemas.microsoft.com/office/drawing/2014/main" val="2630334335"/>
                  </a:ext>
                </a:extLst>
              </a:tr>
              <a:tr h="370840">
                <a:tc>
                  <a:txBody>
                    <a:bodyPr/>
                    <a:lstStyle/>
                    <a:p>
                      <a:r>
                        <a:rPr lang="en-US" noProof="0" dirty="0"/>
                        <a:t>VQ – Obstruction </a:t>
                      </a:r>
                    </a:p>
                  </a:txBody>
                  <a:tcPr/>
                </a:tc>
                <a:tc>
                  <a:txBody>
                    <a:bodyPr/>
                    <a:lstStyle/>
                    <a:p>
                      <a:pPr algn="ctr"/>
                      <a:r>
                        <a:rPr lang="es-ES" dirty="0"/>
                        <a:t>1.47 [0.47, 2.55]</a:t>
                      </a:r>
                      <a:endParaRPr lang="es-CO" dirty="0"/>
                    </a:p>
                  </a:txBody>
                  <a:tcPr/>
                </a:tc>
                <a:extLst>
                  <a:ext uri="{0D108BD9-81ED-4DB2-BD59-A6C34878D82A}">
                    <a16:rowId xmlns:a16="http://schemas.microsoft.com/office/drawing/2014/main" val="586009821"/>
                  </a:ext>
                </a:extLst>
              </a:tr>
            </a:tbl>
          </a:graphicData>
        </a:graphic>
      </p:graphicFrame>
      <p:sp>
        <p:nvSpPr>
          <p:cNvPr id="15" name="Rectángulo 14">
            <a:extLst>
              <a:ext uri="{FF2B5EF4-FFF2-40B4-BE49-F238E27FC236}">
                <a16:creationId xmlns:a16="http://schemas.microsoft.com/office/drawing/2014/main" id="{25CB51FE-4680-4F9C-BF5F-34C3E5D43077}"/>
              </a:ext>
            </a:extLst>
          </p:cNvPr>
          <p:cNvSpPr/>
          <p:nvPr/>
        </p:nvSpPr>
        <p:spPr>
          <a:xfrm>
            <a:off x="5909094" y="2113472"/>
            <a:ext cx="6144882" cy="103517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id="{C1D233C1-7CA5-443C-8100-38EA9932B5F7}"/>
              </a:ext>
            </a:extLst>
          </p:cNvPr>
          <p:cNvSpPr/>
          <p:nvPr/>
        </p:nvSpPr>
        <p:spPr>
          <a:xfrm>
            <a:off x="5909094" y="3148642"/>
            <a:ext cx="6144882" cy="77846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id="{2BAB702A-8DD3-4005-8875-8294CB9577C5}"/>
              </a:ext>
            </a:extLst>
          </p:cNvPr>
          <p:cNvSpPr/>
          <p:nvPr/>
        </p:nvSpPr>
        <p:spPr>
          <a:xfrm>
            <a:off x="5909094" y="3935128"/>
            <a:ext cx="6144882" cy="149538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061348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3000D-F6AE-49E4-AE55-A56A60833E32}"/>
              </a:ext>
            </a:extLst>
          </p:cNvPr>
          <p:cNvSpPr>
            <a:spLocks noGrp="1"/>
          </p:cNvSpPr>
          <p:nvPr>
            <p:ph type="title"/>
          </p:nvPr>
        </p:nvSpPr>
        <p:spPr>
          <a:xfrm>
            <a:off x="614181" y="357667"/>
            <a:ext cx="10643291" cy="1049235"/>
          </a:xfrm>
        </p:spPr>
        <p:txBody>
          <a:bodyPr>
            <a:normAutofit fontScale="90000"/>
          </a:bodyPr>
          <a:lstStyle/>
          <a:p>
            <a:pPr algn="l"/>
            <a:r>
              <a:rPr lang="en-US" sz="3600" b="1" cap="none" dirty="0"/>
              <a:t>Study 1: Testing whether a 1-session RNT-focused ACT protocol significantly reduced RNT</a:t>
            </a:r>
          </a:p>
        </p:txBody>
      </p:sp>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797061" y="1728012"/>
            <a:ext cx="4569659" cy="3450613"/>
          </a:xfrm>
        </p:spPr>
        <p:txBody>
          <a:bodyPr>
            <a:normAutofit lnSpcReduction="10000"/>
          </a:bodyPr>
          <a:lstStyle/>
          <a:p>
            <a:pPr marL="0" indent="0" algn="just">
              <a:lnSpc>
                <a:spcPct val="100000"/>
              </a:lnSpc>
              <a:buNone/>
            </a:pPr>
            <a:r>
              <a:rPr lang="es-CO" dirty="0"/>
              <a:t>Ruiz, F. J., Riaño-Hernández, D., Suárez-Falcón, J. C., &amp; Luciano, C. (2016). </a:t>
            </a:r>
            <a:r>
              <a:rPr lang="en-US" dirty="0"/>
              <a:t>Effect of a one-session ACT protocol in disrupting repetitive negative thinking. </a:t>
            </a:r>
            <a:r>
              <a:rPr lang="en-US" i="1" dirty="0"/>
              <a:t>International Journal of Psychology and Psychological Therapy,</a:t>
            </a:r>
            <a:r>
              <a:rPr lang="es-CO" i="1" dirty="0"/>
              <a:t> 16</a:t>
            </a:r>
            <a:r>
              <a:rPr lang="es-CO" dirty="0"/>
              <a:t>, 213-233.</a:t>
            </a:r>
          </a:p>
          <a:p>
            <a:pPr>
              <a:lnSpc>
                <a:spcPct val="100000"/>
              </a:lnSpc>
              <a:buFont typeface="Wingdings" panose="05000000000000000000" pitchFamily="2" charset="2"/>
              <a:buChar char="§"/>
            </a:pPr>
            <a:r>
              <a:rPr lang="es-ES" dirty="0"/>
              <a:t>11 </a:t>
            </a:r>
            <a:r>
              <a:rPr lang="en-US" dirty="0"/>
              <a:t>participants with mild-to-moderate emotional symptoms</a:t>
            </a:r>
          </a:p>
          <a:p>
            <a:pPr>
              <a:lnSpc>
                <a:spcPct val="100000"/>
              </a:lnSpc>
              <a:buFont typeface="Wingdings" panose="05000000000000000000" pitchFamily="2" charset="2"/>
              <a:buChar char="§"/>
            </a:pPr>
            <a:r>
              <a:rPr lang="en-US" dirty="0"/>
              <a:t>6 months entangled with thoughts, memories, and worries.</a:t>
            </a:r>
            <a:endParaRPr lang="es-CO" dirty="0"/>
          </a:p>
        </p:txBody>
      </p:sp>
      <p:pic>
        <p:nvPicPr>
          <p:cNvPr id="6" name="Picture 2" descr="https://scontent-atl3-1.xx.fbcdn.net/v/t1.0-9/14202755_1674387809547161_6423935441658949171_n.jpg?oh=436e2762bd842bcbc08b01e40cdfc8d7&amp;oe=58740870">
            <a:extLst>
              <a:ext uri="{FF2B5EF4-FFF2-40B4-BE49-F238E27FC236}">
                <a16:creationId xmlns:a16="http://schemas.microsoft.com/office/drawing/2014/main" id="{697AD461-569C-41E8-885E-1815EAFEC9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538"/>
          <a:stretch/>
        </p:blipFill>
        <p:spPr bwMode="auto">
          <a:xfrm>
            <a:off x="797061" y="5307070"/>
            <a:ext cx="4531257" cy="15296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a:extLst>
              <a:ext uri="{FF2B5EF4-FFF2-40B4-BE49-F238E27FC236}">
                <a16:creationId xmlns:a16="http://schemas.microsoft.com/office/drawing/2014/main" id="{A871850F-A510-4099-87EF-FA5E24568CAD}"/>
              </a:ext>
            </a:extLst>
          </p:cNvPr>
          <p:cNvGraphicFramePr>
            <a:graphicFrameLocks noGrp="1"/>
          </p:cNvGraphicFramePr>
          <p:nvPr/>
        </p:nvGraphicFramePr>
        <p:xfrm>
          <a:off x="5909094" y="1722115"/>
          <a:ext cx="6144882" cy="3708400"/>
        </p:xfrm>
        <a:graphic>
          <a:graphicData uri="http://schemas.openxmlformats.org/drawingml/2006/table">
            <a:tbl>
              <a:tblPr firstRow="1" bandRow="1">
                <a:tableStyleId>{5C22544A-7EE6-4342-B048-85BDC9FD1C3A}</a:tableStyleId>
              </a:tblPr>
              <a:tblGrid>
                <a:gridCol w="4124948">
                  <a:extLst>
                    <a:ext uri="{9D8B030D-6E8A-4147-A177-3AD203B41FA5}">
                      <a16:colId xmlns:a16="http://schemas.microsoft.com/office/drawing/2014/main" val="876657694"/>
                    </a:ext>
                  </a:extLst>
                </a:gridCol>
                <a:gridCol w="2019934">
                  <a:extLst>
                    <a:ext uri="{9D8B030D-6E8A-4147-A177-3AD203B41FA5}">
                      <a16:colId xmlns:a16="http://schemas.microsoft.com/office/drawing/2014/main" val="1143782755"/>
                    </a:ext>
                  </a:extLst>
                </a:gridCol>
              </a:tblGrid>
              <a:tr h="370840">
                <a:tc>
                  <a:txBody>
                    <a:bodyPr/>
                    <a:lstStyle/>
                    <a:p>
                      <a:r>
                        <a:rPr lang="en-US" noProof="0" dirty="0"/>
                        <a:t>Measure</a:t>
                      </a:r>
                    </a:p>
                  </a:txBody>
                  <a:tcPr/>
                </a:tc>
                <a:tc>
                  <a:txBody>
                    <a:bodyPr/>
                    <a:lstStyle/>
                    <a:p>
                      <a:pPr algn="ctr"/>
                      <a:r>
                        <a:rPr lang="en-US" i="1" noProof="0" dirty="0"/>
                        <a:t>d</a:t>
                      </a:r>
                      <a:r>
                        <a:rPr lang="en-US" noProof="0" dirty="0"/>
                        <a:t> [95% CI]</a:t>
                      </a:r>
                    </a:p>
                  </a:txBody>
                  <a:tcPr/>
                </a:tc>
                <a:extLst>
                  <a:ext uri="{0D108BD9-81ED-4DB2-BD59-A6C34878D82A}">
                    <a16:rowId xmlns:a16="http://schemas.microsoft.com/office/drawing/2014/main" val="1254950697"/>
                  </a:ext>
                </a:extLst>
              </a:tr>
              <a:tr h="370840">
                <a:tc>
                  <a:txBody>
                    <a:bodyPr/>
                    <a:lstStyle/>
                    <a:p>
                      <a:r>
                        <a:rPr lang="en-US" noProof="0" dirty="0"/>
                        <a:t>PSWQ – Pathological worry</a:t>
                      </a:r>
                    </a:p>
                  </a:txBody>
                  <a:tcPr/>
                </a:tc>
                <a:tc>
                  <a:txBody>
                    <a:bodyPr/>
                    <a:lstStyle/>
                    <a:p>
                      <a:pPr algn="ctr"/>
                      <a:r>
                        <a:rPr lang="es-ES" dirty="0"/>
                        <a:t>2.06 [0.96, 3.29]</a:t>
                      </a:r>
                      <a:endParaRPr lang="es-CO" dirty="0"/>
                    </a:p>
                  </a:txBody>
                  <a:tcPr/>
                </a:tc>
                <a:extLst>
                  <a:ext uri="{0D108BD9-81ED-4DB2-BD59-A6C34878D82A}">
                    <a16:rowId xmlns:a16="http://schemas.microsoft.com/office/drawing/2014/main" val="2333007808"/>
                  </a:ext>
                </a:extLst>
              </a:tr>
              <a:tr h="370840">
                <a:tc>
                  <a:txBody>
                    <a:bodyPr/>
                    <a:lstStyle/>
                    <a:p>
                      <a:r>
                        <a:rPr lang="en-US" noProof="0" dirty="0"/>
                        <a:t>RRS-SF – Brooding </a:t>
                      </a:r>
                    </a:p>
                  </a:txBody>
                  <a:tcPr/>
                </a:tc>
                <a:tc>
                  <a:txBody>
                    <a:bodyPr/>
                    <a:lstStyle/>
                    <a:p>
                      <a:pPr algn="ctr"/>
                      <a:r>
                        <a:rPr lang="es-ES" dirty="0"/>
                        <a:t>1.69 [0.65, 2.83]</a:t>
                      </a:r>
                      <a:endParaRPr lang="es-CO" dirty="0"/>
                    </a:p>
                  </a:txBody>
                  <a:tcPr/>
                </a:tc>
                <a:extLst>
                  <a:ext uri="{0D108BD9-81ED-4DB2-BD59-A6C34878D82A}">
                    <a16:rowId xmlns:a16="http://schemas.microsoft.com/office/drawing/2014/main" val="3501215621"/>
                  </a:ext>
                </a:extLst>
              </a:tr>
              <a:tr h="370840">
                <a:tc>
                  <a:txBody>
                    <a:bodyPr/>
                    <a:lstStyle/>
                    <a:p>
                      <a:r>
                        <a:rPr lang="en-US" noProof="0" dirty="0"/>
                        <a:t>ATQ – Frequency negative thoughts</a:t>
                      </a:r>
                    </a:p>
                  </a:txBody>
                  <a:tcPr/>
                </a:tc>
                <a:tc>
                  <a:txBody>
                    <a:bodyPr/>
                    <a:lstStyle/>
                    <a:p>
                      <a:pPr algn="ctr"/>
                      <a:r>
                        <a:rPr lang="es-ES" dirty="0"/>
                        <a:t>1.35 [0.58, 2.26]</a:t>
                      </a:r>
                      <a:endParaRPr lang="es-CO" dirty="0"/>
                    </a:p>
                  </a:txBody>
                  <a:tcPr/>
                </a:tc>
                <a:extLst>
                  <a:ext uri="{0D108BD9-81ED-4DB2-BD59-A6C34878D82A}">
                    <a16:rowId xmlns:a16="http://schemas.microsoft.com/office/drawing/2014/main" val="1413458611"/>
                  </a:ext>
                </a:extLst>
              </a:tr>
              <a:tr h="370840">
                <a:tc>
                  <a:txBody>
                    <a:bodyPr/>
                    <a:lstStyle/>
                    <a:p>
                      <a:r>
                        <a:rPr lang="en-US" noProof="0" dirty="0"/>
                        <a:t>DASS-Total – Emotional symptoms</a:t>
                      </a:r>
                    </a:p>
                  </a:txBody>
                  <a:tcPr/>
                </a:tc>
                <a:tc>
                  <a:txBody>
                    <a:bodyPr/>
                    <a:lstStyle/>
                    <a:p>
                      <a:pPr algn="ctr"/>
                      <a:r>
                        <a:rPr lang="es-ES" dirty="0"/>
                        <a:t>1.48 [0.47, 2.60]</a:t>
                      </a:r>
                      <a:endParaRPr lang="es-CO" dirty="0"/>
                    </a:p>
                  </a:txBody>
                  <a:tcPr/>
                </a:tc>
                <a:extLst>
                  <a:ext uri="{0D108BD9-81ED-4DB2-BD59-A6C34878D82A}">
                    <a16:rowId xmlns:a16="http://schemas.microsoft.com/office/drawing/2014/main" val="2752520444"/>
                  </a:ext>
                </a:extLst>
              </a:tr>
              <a:tr h="370840">
                <a:tc>
                  <a:txBody>
                    <a:bodyPr/>
                    <a:lstStyle/>
                    <a:p>
                      <a:r>
                        <a:rPr lang="en-US" noProof="0" dirty="0"/>
                        <a:t>GHQ-12 – Psychological distress</a:t>
                      </a:r>
                    </a:p>
                  </a:txBody>
                  <a:tcPr/>
                </a:tc>
                <a:tc>
                  <a:txBody>
                    <a:bodyPr/>
                    <a:lstStyle/>
                    <a:p>
                      <a:pPr algn="ctr"/>
                      <a:r>
                        <a:rPr lang="es-ES" dirty="0"/>
                        <a:t>1.06 [0.09, 2.12]</a:t>
                      </a:r>
                      <a:endParaRPr lang="es-CO" dirty="0"/>
                    </a:p>
                  </a:txBody>
                  <a:tcPr/>
                </a:tc>
                <a:extLst>
                  <a:ext uri="{0D108BD9-81ED-4DB2-BD59-A6C34878D82A}">
                    <a16:rowId xmlns:a16="http://schemas.microsoft.com/office/drawing/2014/main" val="3815036402"/>
                  </a:ext>
                </a:extLst>
              </a:tr>
              <a:tr h="370840">
                <a:tc>
                  <a:txBody>
                    <a:bodyPr/>
                    <a:lstStyle/>
                    <a:p>
                      <a:r>
                        <a:rPr lang="en-US" noProof="0" dirty="0"/>
                        <a:t>AAQ-II – Experiential avoidance</a:t>
                      </a:r>
                    </a:p>
                  </a:txBody>
                  <a:tcPr/>
                </a:tc>
                <a:tc>
                  <a:txBody>
                    <a:bodyPr/>
                    <a:lstStyle/>
                    <a:p>
                      <a:pPr algn="ctr"/>
                      <a:r>
                        <a:rPr lang="es-ES" dirty="0"/>
                        <a:t>1.49 [0.51, 2.61]</a:t>
                      </a:r>
                      <a:endParaRPr lang="es-CO" dirty="0"/>
                    </a:p>
                  </a:txBody>
                  <a:tcPr/>
                </a:tc>
                <a:extLst>
                  <a:ext uri="{0D108BD9-81ED-4DB2-BD59-A6C34878D82A}">
                    <a16:rowId xmlns:a16="http://schemas.microsoft.com/office/drawing/2014/main" val="3258802698"/>
                  </a:ext>
                </a:extLst>
              </a:tr>
              <a:tr h="370840">
                <a:tc>
                  <a:txBody>
                    <a:bodyPr/>
                    <a:lstStyle/>
                    <a:p>
                      <a:r>
                        <a:rPr lang="en-US" noProof="0" dirty="0"/>
                        <a:t>CFQ – Cognitive fusion</a:t>
                      </a:r>
                    </a:p>
                  </a:txBody>
                  <a:tcPr/>
                </a:tc>
                <a:tc>
                  <a:txBody>
                    <a:bodyPr/>
                    <a:lstStyle/>
                    <a:p>
                      <a:pPr algn="ctr"/>
                      <a:r>
                        <a:rPr lang="es-ES" dirty="0"/>
                        <a:t>1.64 [0.66, 2,74]</a:t>
                      </a:r>
                      <a:endParaRPr lang="es-CO" dirty="0"/>
                    </a:p>
                  </a:txBody>
                  <a:tcPr/>
                </a:tc>
                <a:extLst>
                  <a:ext uri="{0D108BD9-81ED-4DB2-BD59-A6C34878D82A}">
                    <a16:rowId xmlns:a16="http://schemas.microsoft.com/office/drawing/2014/main" val="2549836429"/>
                  </a:ext>
                </a:extLst>
              </a:tr>
              <a:tr h="370840">
                <a:tc>
                  <a:txBody>
                    <a:bodyPr/>
                    <a:lstStyle/>
                    <a:p>
                      <a:r>
                        <a:rPr lang="en-US" noProof="0" dirty="0"/>
                        <a:t>VQ – Progress</a:t>
                      </a:r>
                    </a:p>
                  </a:txBody>
                  <a:tcPr/>
                </a:tc>
                <a:tc>
                  <a:txBody>
                    <a:bodyPr/>
                    <a:lstStyle/>
                    <a:p>
                      <a:pPr algn="ctr"/>
                      <a:r>
                        <a:rPr lang="es-ES" dirty="0"/>
                        <a:t>0.99 [0.13, 1.82]</a:t>
                      </a:r>
                      <a:endParaRPr lang="es-CO" dirty="0"/>
                    </a:p>
                  </a:txBody>
                  <a:tcPr/>
                </a:tc>
                <a:extLst>
                  <a:ext uri="{0D108BD9-81ED-4DB2-BD59-A6C34878D82A}">
                    <a16:rowId xmlns:a16="http://schemas.microsoft.com/office/drawing/2014/main" val="2630334335"/>
                  </a:ext>
                </a:extLst>
              </a:tr>
              <a:tr h="370840">
                <a:tc>
                  <a:txBody>
                    <a:bodyPr/>
                    <a:lstStyle/>
                    <a:p>
                      <a:r>
                        <a:rPr lang="en-US" noProof="0" dirty="0"/>
                        <a:t>VQ – Obstruction </a:t>
                      </a:r>
                    </a:p>
                  </a:txBody>
                  <a:tcPr/>
                </a:tc>
                <a:tc>
                  <a:txBody>
                    <a:bodyPr/>
                    <a:lstStyle/>
                    <a:p>
                      <a:pPr algn="ctr"/>
                      <a:r>
                        <a:rPr lang="es-ES" dirty="0"/>
                        <a:t>1.47 [0.47, 2.55]</a:t>
                      </a:r>
                      <a:endParaRPr lang="es-CO" dirty="0"/>
                    </a:p>
                  </a:txBody>
                  <a:tcPr/>
                </a:tc>
                <a:extLst>
                  <a:ext uri="{0D108BD9-81ED-4DB2-BD59-A6C34878D82A}">
                    <a16:rowId xmlns:a16="http://schemas.microsoft.com/office/drawing/2014/main" val="586009821"/>
                  </a:ext>
                </a:extLst>
              </a:tr>
            </a:tbl>
          </a:graphicData>
        </a:graphic>
      </p:graphicFrame>
      <p:sp>
        <p:nvSpPr>
          <p:cNvPr id="15" name="Rectángulo 14">
            <a:extLst>
              <a:ext uri="{FF2B5EF4-FFF2-40B4-BE49-F238E27FC236}">
                <a16:creationId xmlns:a16="http://schemas.microsoft.com/office/drawing/2014/main" id="{25CB51FE-4680-4F9C-BF5F-34C3E5D43077}"/>
              </a:ext>
            </a:extLst>
          </p:cNvPr>
          <p:cNvSpPr/>
          <p:nvPr/>
        </p:nvSpPr>
        <p:spPr>
          <a:xfrm>
            <a:off x="5909094" y="2113472"/>
            <a:ext cx="6144882" cy="103517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id="{C1D233C1-7CA5-443C-8100-38EA9932B5F7}"/>
              </a:ext>
            </a:extLst>
          </p:cNvPr>
          <p:cNvSpPr/>
          <p:nvPr/>
        </p:nvSpPr>
        <p:spPr>
          <a:xfrm>
            <a:off x="5909094" y="3148642"/>
            <a:ext cx="6144882" cy="77846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id="{2BAB702A-8DD3-4005-8875-8294CB9577C5}"/>
              </a:ext>
            </a:extLst>
          </p:cNvPr>
          <p:cNvSpPr/>
          <p:nvPr/>
        </p:nvSpPr>
        <p:spPr>
          <a:xfrm>
            <a:off x="5909094" y="3935128"/>
            <a:ext cx="6144882" cy="149538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345403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840490" y="1621101"/>
            <a:ext cx="4569659" cy="3605417"/>
          </a:xfrm>
        </p:spPr>
        <p:txBody>
          <a:bodyPr>
            <a:normAutofit fontScale="92500" lnSpcReduction="10000"/>
          </a:bodyPr>
          <a:lstStyle/>
          <a:p>
            <a:pPr marL="0" indent="0" algn="just">
              <a:lnSpc>
                <a:spcPct val="100000"/>
              </a:lnSpc>
              <a:buNone/>
            </a:pPr>
            <a:r>
              <a:rPr lang="es-CO" dirty="0"/>
              <a:t>Ruiz, F. J., et al. (2018). </a:t>
            </a:r>
            <a:r>
              <a:rPr lang="en-US" dirty="0"/>
              <a:t>A multiple-baseline evaluation of a brief acceptance and commitment therapy protocol focused on repetitive negative thinking for moderate emotional disorders. </a:t>
            </a:r>
            <a:r>
              <a:rPr lang="en-US" i="1" dirty="0"/>
              <a:t>Journal of Contextual Behavioral Science, 9</a:t>
            </a:r>
            <a:r>
              <a:rPr lang="en-US" dirty="0"/>
              <a:t>, 1-14</a:t>
            </a:r>
            <a:r>
              <a:rPr lang="es-CO" dirty="0"/>
              <a:t>.</a:t>
            </a:r>
          </a:p>
          <a:p>
            <a:pPr algn="just">
              <a:lnSpc>
                <a:spcPct val="100000"/>
              </a:lnSpc>
              <a:buFont typeface="Wingdings" panose="05000000000000000000" pitchFamily="2" charset="2"/>
              <a:buChar char="§"/>
            </a:pPr>
            <a:r>
              <a:rPr lang="en-US" dirty="0"/>
              <a:t>10 participants with moderate emotional disorders.  </a:t>
            </a:r>
          </a:p>
          <a:p>
            <a:pPr algn="just">
              <a:lnSpc>
                <a:spcPct val="100000"/>
              </a:lnSpc>
              <a:buFont typeface="Wingdings" panose="05000000000000000000" pitchFamily="2" charset="2"/>
              <a:buChar char="§"/>
            </a:pPr>
            <a:r>
              <a:rPr lang="en-US" dirty="0"/>
              <a:t>6 months entangled with thoughts, memories, and worries. </a:t>
            </a:r>
          </a:p>
          <a:p>
            <a:pPr algn="just">
              <a:lnSpc>
                <a:spcPct val="100000"/>
              </a:lnSpc>
              <a:buFont typeface="Wingdings" panose="05000000000000000000" pitchFamily="2" charset="2"/>
              <a:buChar char="§"/>
            </a:pPr>
            <a:r>
              <a:rPr lang="en-US" dirty="0"/>
              <a:t>3-month follow-up</a:t>
            </a:r>
          </a:p>
          <a:p>
            <a:pPr marL="0" indent="0" algn="just">
              <a:lnSpc>
                <a:spcPct val="100000"/>
              </a:lnSpc>
              <a:buNone/>
            </a:pPr>
            <a:endParaRPr lang="en-US" dirty="0"/>
          </a:p>
        </p:txBody>
      </p:sp>
      <p:pic>
        <p:nvPicPr>
          <p:cNvPr id="10" name="Imagen 9">
            <a:extLst>
              <a:ext uri="{FF2B5EF4-FFF2-40B4-BE49-F238E27FC236}">
                <a16:creationId xmlns:a16="http://schemas.microsoft.com/office/drawing/2014/main" id="{AF23DDBC-2924-455A-AD74-08FC2F661D5A}"/>
              </a:ext>
            </a:extLst>
          </p:cNvPr>
          <p:cNvPicPr>
            <a:picLocks noChangeAspect="1"/>
          </p:cNvPicPr>
          <p:nvPr/>
        </p:nvPicPr>
        <p:blipFill rotWithShape="1">
          <a:blip r:embed="rId3"/>
          <a:srcRect l="19652" t="18228" r="23125" b="28194"/>
          <a:stretch/>
        </p:blipFill>
        <p:spPr>
          <a:xfrm>
            <a:off x="1044157" y="5297863"/>
            <a:ext cx="2962289" cy="1560137"/>
          </a:xfrm>
          <a:prstGeom prst="rect">
            <a:avLst/>
          </a:prstGeom>
        </p:spPr>
      </p:pic>
      <p:sp>
        <p:nvSpPr>
          <p:cNvPr id="14" name="Título 1">
            <a:extLst>
              <a:ext uri="{FF2B5EF4-FFF2-40B4-BE49-F238E27FC236}">
                <a16:creationId xmlns:a16="http://schemas.microsoft.com/office/drawing/2014/main" id="{3518DECD-EDF0-49C5-B5DC-CEA8CFF9484B}"/>
              </a:ext>
            </a:extLst>
          </p:cNvPr>
          <p:cNvSpPr>
            <a:spLocks noGrp="1"/>
          </p:cNvSpPr>
          <p:nvPr>
            <p:ph type="title"/>
          </p:nvPr>
        </p:nvSpPr>
        <p:spPr>
          <a:xfrm>
            <a:off x="614181" y="357667"/>
            <a:ext cx="10643291" cy="1049235"/>
          </a:xfrm>
        </p:spPr>
        <p:txBody>
          <a:bodyPr>
            <a:normAutofit fontScale="90000"/>
          </a:bodyPr>
          <a:lstStyle/>
          <a:p>
            <a:pPr algn="l"/>
            <a:r>
              <a:rPr lang="en-US" sz="3600" b="1" cap="none" dirty="0"/>
              <a:t>Study 2: Efficacy of a 2-session RNT-focused ACT protocol for moderate emotional disorders</a:t>
            </a:r>
          </a:p>
        </p:txBody>
      </p:sp>
      <p:graphicFrame>
        <p:nvGraphicFramePr>
          <p:cNvPr id="15" name="Tabla 14">
            <a:extLst>
              <a:ext uri="{FF2B5EF4-FFF2-40B4-BE49-F238E27FC236}">
                <a16:creationId xmlns:a16="http://schemas.microsoft.com/office/drawing/2014/main" id="{9A7681ED-67CE-45BE-B8AD-B36A104BFCCD}"/>
              </a:ext>
            </a:extLst>
          </p:cNvPr>
          <p:cNvGraphicFramePr>
            <a:graphicFrameLocks noGrp="1"/>
          </p:cNvGraphicFramePr>
          <p:nvPr>
            <p:extLst>
              <p:ext uri="{D42A27DB-BD31-4B8C-83A1-F6EECF244321}">
                <p14:modId xmlns:p14="http://schemas.microsoft.com/office/powerpoint/2010/main" val="3597530137"/>
              </p:ext>
            </p:extLst>
          </p:nvPr>
        </p:nvGraphicFramePr>
        <p:xfrm>
          <a:off x="5909094" y="1722115"/>
          <a:ext cx="6144882" cy="3337560"/>
        </p:xfrm>
        <a:graphic>
          <a:graphicData uri="http://schemas.openxmlformats.org/drawingml/2006/table">
            <a:tbl>
              <a:tblPr firstRow="1" bandRow="1">
                <a:tableStyleId>{5C22544A-7EE6-4342-B048-85BDC9FD1C3A}</a:tableStyleId>
              </a:tblPr>
              <a:tblGrid>
                <a:gridCol w="4124948">
                  <a:extLst>
                    <a:ext uri="{9D8B030D-6E8A-4147-A177-3AD203B41FA5}">
                      <a16:colId xmlns:a16="http://schemas.microsoft.com/office/drawing/2014/main" val="876657694"/>
                    </a:ext>
                  </a:extLst>
                </a:gridCol>
                <a:gridCol w="2019934">
                  <a:extLst>
                    <a:ext uri="{9D8B030D-6E8A-4147-A177-3AD203B41FA5}">
                      <a16:colId xmlns:a16="http://schemas.microsoft.com/office/drawing/2014/main" val="1143782755"/>
                    </a:ext>
                  </a:extLst>
                </a:gridCol>
              </a:tblGrid>
              <a:tr h="370840">
                <a:tc>
                  <a:txBody>
                    <a:bodyPr/>
                    <a:lstStyle/>
                    <a:p>
                      <a:r>
                        <a:rPr lang="en-US" noProof="0" dirty="0"/>
                        <a:t>Measure</a:t>
                      </a:r>
                    </a:p>
                  </a:txBody>
                  <a:tcPr/>
                </a:tc>
                <a:tc>
                  <a:txBody>
                    <a:bodyPr/>
                    <a:lstStyle/>
                    <a:p>
                      <a:pPr algn="ctr"/>
                      <a:r>
                        <a:rPr lang="en-US" i="1" noProof="0" dirty="0"/>
                        <a:t>d</a:t>
                      </a:r>
                      <a:r>
                        <a:rPr lang="en-US" noProof="0" dirty="0"/>
                        <a:t> [95% CI]</a:t>
                      </a:r>
                    </a:p>
                  </a:txBody>
                  <a:tcPr/>
                </a:tc>
                <a:extLst>
                  <a:ext uri="{0D108BD9-81ED-4DB2-BD59-A6C34878D82A}">
                    <a16:rowId xmlns:a16="http://schemas.microsoft.com/office/drawing/2014/main" val="1254950697"/>
                  </a:ext>
                </a:extLst>
              </a:tr>
              <a:tr h="370840">
                <a:tc>
                  <a:txBody>
                    <a:bodyPr/>
                    <a:lstStyle/>
                    <a:p>
                      <a:r>
                        <a:rPr lang="en-US" noProof="0" dirty="0"/>
                        <a:t>DASS-Total – Emotional symptoms</a:t>
                      </a:r>
                    </a:p>
                  </a:txBody>
                  <a:tcPr/>
                </a:tc>
                <a:tc>
                  <a:txBody>
                    <a:bodyPr/>
                    <a:lstStyle/>
                    <a:p>
                      <a:pPr algn="ctr"/>
                      <a:r>
                        <a:rPr lang="es-ES" dirty="0"/>
                        <a:t>2.44 [1.5, 3.5]</a:t>
                      </a:r>
                      <a:endParaRPr lang="es-CO" dirty="0"/>
                    </a:p>
                  </a:txBody>
                  <a:tcPr/>
                </a:tc>
                <a:extLst>
                  <a:ext uri="{0D108BD9-81ED-4DB2-BD59-A6C34878D82A}">
                    <a16:rowId xmlns:a16="http://schemas.microsoft.com/office/drawing/2014/main" val="2333007808"/>
                  </a:ext>
                </a:extLst>
              </a:tr>
              <a:tr h="370840">
                <a:tc>
                  <a:txBody>
                    <a:bodyPr/>
                    <a:lstStyle/>
                    <a:p>
                      <a:r>
                        <a:rPr lang="en-US" noProof="0" dirty="0"/>
                        <a:t>GHQ-12 – Psychological distress</a:t>
                      </a:r>
                    </a:p>
                  </a:txBody>
                  <a:tcPr/>
                </a:tc>
                <a:tc>
                  <a:txBody>
                    <a:bodyPr/>
                    <a:lstStyle/>
                    <a:p>
                      <a:pPr algn="ctr"/>
                      <a:r>
                        <a:rPr lang="es-ES" dirty="0"/>
                        <a:t>2.68 [1.7, 3.8]</a:t>
                      </a:r>
                      <a:endParaRPr lang="es-CO" dirty="0"/>
                    </a:p>
                  </a:txBody>
                  <a:tcPr/>
                </a:tc>
                <a:extLst>
                  <a:ext uri="{0D108BD9-81ED-4DB2-BD59-A6C34878D82A}">
                    <a16:rowId xmlns:a16="http://schemas.microsoft.com/office/drawing/2014/main" val="3501215621"/>
                  </a:ext>
                </a:extLst>
              </a:tr>
              <a:tr h="370840">
                <a:tc>
                  <a:txBody>
                    <a:bodyPr/>
                    <a:lstStyle/>
                    <a:p>
                      <a:r>
                        <a:rPr lang="en-US" noProof="0" dirty="0"/>
                        <a:t>PSWQ – Pathological worry</a:t>
                      </a:r>
                    </a:p>
                  </a:txBody>
                  <a:tcPr/>
                </a:tc>
                <a:tc>
                  <a:txBody>
                    <a:bodyPr/>
                    <a:lstStyle/>
                    <a:p>
                      <a:pPr algn="ctr"/>
                      <a:r>
                        <a:rPr lang="es-ES" dirty="0"/>
                        <a:t>3.14 [2.0, 4.3]</a:t>
                      </a:r>
                      <a:endParaRPr lang="es-CO" dirty="0"/>
                    </a:p>
                  </a:txBody>
                  <a:tcPr/>
                </a:tc>
                <a:extLst>
                  <a:ext uri="{0D108BD9-81ED-4DB2-BD59-A6C34878D82A}">
                    <a16:rowId xmlns:a16="http://schemas.microsoft.com/office/drawing/2014/main" val="1413458611"/>
                  </a:ext>
                </a:extLst>
              </a:tr>
              <a:tr h="370840">
                <a:tc>
                  <a:txBody>
                    <a:bodyPr/>
                    <a:lstStyle/>
                    <a:p>
                      <a:r>
                        <a:rPr lang="en-US" noProof="0" dirty="0"/>
                        <a:t>PTQ – General RNT</a:t>
                      </a:r>
                    </a:p>
                  </a:txBody>
                  <a:tcPr/>
                </a:tc>
                <a:tc>
                  <a:txBody>
                    <a:bodyPr/>
                    <a:lstStyle/>
                    <a:p>
                      <a:pPr algn="ctr"/>
                      <a:r>
                        <a:rPr lang="es-ES" dirty="0"/>
                        <a:t>2.51 [1.5, 3.5]</a:t>
                      </a:r>
                      <a:endParaRPr lang="es-CO" dirty="0"/>
                    </a:p>
                  </a:txBody>
                  <a:tcPr/>
                </a:tc>
                <a:extLst>
                  <a:ext uri="{0D108BD9-81ED-4DB2-BD59-A6C34878D82A}">
                    <a16:rowId xmlns:a16="http://schemas.microsoft.com/office/drawing/2014/main" val="2752520444"/>
                  </a:ext>
                </a:extLst>
              </a:tr>
              <a:tr h="370840">
                <a:tc>
                  <a:txBody>
                    <a:bodyPr/>
                    <a:lstStyle/>
                    <a:p>
                      <a:r>
                        <a:rPr lang="en-US" noProof="0" dirty="0"/>
                        <a:t>AAQ-II – Experiential avoidance</a:t>
                      </a:r>
                    </a:p>
                  </a:txBody>
                  <a:tcPr/>
                </a:tc>
                <a:tc>
                  <a:txBody>
                    <a:bodyPr/>
                    <a:lstStyle/>
                    <a:p>
                      <a:pPr algn="ctr"/>
                      <a:r>
                        <a:rPr lang="es-ES" dirty="0"/>
                        <a:t>1.32 [0.6, 2.2]</a:t>
                      </a:r>
                      <a:endParaRPr lang="es-CO" dirty="0"/>
                    </a:p>
                  </a:txBody>
                  <a:tcPr/>
                </a:tc>
                <a:extLst>
                  <a:ext uri="{0D108BD9-81ED-4DB2-BD59-A6C34878D82A}">
                    <a16:rowId xmlns:a16="http://schemas.microsoft.com/office/drawing/2014/main" val="3815036402"/>
                  </a:ext>
                </a:extLst>
              </a:tr>
              <a:tr h="370840">
                <a:tc>
                  <a:txBody>
                    <a:bodyPr/>
                    <a:lstStyle/>
                    <a:p>
                      <a:r>
                        <a:rPr lang="en-US" noProof="0" dirty="0"/>
                        <a:t>CFQ – Cognitive fusion</a:t>
                      </a:r>
                    </a:p>
                  </a:txBody>
                  <a:tcPr/>
                </a:tc>
                <a:tc>
                  <a:txBody>
                    <a:bodyPr/>
                    <a:lstStyle/>
                    <a:p>
                      <a:pPr algn="ctr"/>
                      <a:r>
                        <a:rPr lang="es-ES" dirty="0"/>
                        <a:t>2.01 [1.0, 3.1]</a:t>
                      </a:r>
                      <a:endParaRPr lang="es-CO" dirty="0"/>
                    </a:p>
                  </a:txBody>
                  <a:tcPr/>
                </a:tc>
                <a:extLst>
                  <a:ext uri="{0D108BD9-81ED-4DB2-BD59-A6C34878D82A}">
                    <a16:rowId xmlns:a16="http://schemas.microsoft.com/office/drawing/2014/main" val="3258802698"/>
                  </a:ext>
                </a:extLst>
              </a:tr>
              <a:tr h="370840">
                <a:tc>
                  <a:txBody>
                    <a:bodyPr/>
                    <a:lstStyle/>
                    <a:p>
                      <a:r>
                        <a:rPr lang="en-US" noProof="0" dirty="0"/>
                        <a:t>VQ – Progress</a:t>
                      </a:r>
                    </a:p>
                  </a:txBody>
                  <a:tcPr/>
                </a:tc>
                <a:tc>
                  <a:txBody>
                    <a:bodyPr/>
                    <a:lstStyle/>
                    <a:p>
                      <a:pPr algn="ctr"/>
                      <a:r>
                        <a:rPr lang="es-ES" dirty="0"/>
                        <a:t>1.54 [0.7, 2.5]</a:t>
                      </a:r>
                      <a:endParaRPr lang="es-CO" dirty="0"/>
                    </a:p>
                  </a:txBody>
                  <a:tcPr/>
                </a:tc>
                <a:extLst>
                  <a:ext uri="{0D108BD9-81ED-4DB2-BD59-A6C34878D82A}">
                    <a16:rowId xmlns:a16="http://schemas.microsoft.com/office/drawing/2014/main" val="2549836429"/>
                  </a:ext>
                </a:extLst>
              </a:tr>
              <a:tr h="370840">
                <a:tc>
                  <a:txBody>
                    <a:bodyPr/>
                    <a:lstStyle/>
                    <a:p>
                      <a:r>
                        <a:rPr lang="en-US" noProof="0" dirty="0"/>
                        <a:t>VQ – Obstruction </a:t>
                      </a:r>
                    </a:p>
                  </a:txBody>
                  <a:tcPr/>
                </a:tc>
                <a:tc>
                  <a:txBody>
                    <a:bodyPr/>
                    <a:lstStyle/>
                    <a:p>
                      <a:pPr algn="ctr"/>
                      <a:r>
                        <a:rPr lang="es-ES" dirty="0"/>
                        <a:t>1.41 [0.8, 2.2]</a:t>
                      </a:r>
                      <a:endParaRPr lang="es-CO" dirty="0"/>
                    </a:p>
                  </a:txBody>
                  <a:tcPr/>
                </a:tc>
                <a:extLst>
                  <a:ext uri="{0D108BD9-81ED-4DB2-BD59-A6C34878D82A}">
                    <a16:rowId xmlns:a16="http://schemas.microsoft.com/office/drawing/2014/main" val="2630334335"/>
                  </a:ext>
                </a:extLst>
              </a:tr>
            </a:tbl>
          </a:graphicData>
        </a:graphic>
      </p:graphicFrame>
      <p:sp>
        <p:nvSpPr>
          <p:cNvPr id="16" name="Rectángulo 15">
            <a:extLst>
              <a:ext uri="{FF2B5EF4-FFF2-40B4-BE49-F238E27FC236}">
                <a16:creationId xmlns:a16="http://schemas.microsoft.com/office/drawing/2014/main" id="{889DABC0-8430-4743-99D3-BFCC3CF55385}"/>
              </a:ext>
            </a:extLst>
          </p:cNvPr>
          <p:cNvSpPr/>
          <p:nvPr/>
        </p:nvSpPr>
        <p:spPr>
          <a:xfrm>
            <a:off x="5909094" y="2113472"/>
            <a:ext cx="6144882" cy="73560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id="{4D057B26-B75B-4105-84FE-DB51E9151D5B}"/>
              </a:ext>
            </a:extLst>
          </p:cNvPr>
          <p:cNvSpPr/>
          <p:nvPr/>
        </p:nvSpPr>
        <p:spPr>
          <a:xfrm>
            <a:off x="5909094" y="2872632"/>
            <a:ext cx="6144882" cy="73560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id="{DC12F51B-97D3-487D-BEF9-662E30B78F0D}"/>
              </a:ext>
            </a:extLst>
          </p:cNvPr>
          <p:cNvSpPr/>
          <p:nvPr/>
        </p:nvSpPr>
        <p:spPr>
          <a:xfrm>
            <a:off x="5909094" y="3631791"/>
            <a:ext cx="6144882" cy="142788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419384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681558" y="1543088"/>
            <a:ext cx="4569659" cy="3904811"/>
          </a:xfrm>
        </p:spPr>
        <p:txBody>
          <a:bodyPr>
            <a:normAutofit lnSpcReduction="10000"/>
          </a:bodyPr>
          <a:lstStyle/>
          <a:p>
            <a:pPr marL="0" indent="0" algn="just">
              <a:lnSpc>
                <a:spcPct val="100000"/>
              </a:lnSpc>
              <a:buNone/>
            </a:pPr>
            <a:r>
              <a:rPr lang="es-ES" dirty="0"/>
              <a:t>Ruiz, F. J., Luciano, C., Flórez, C. L., Suárez-Falcón, J. C., &amp; Cardona-</a:t>
            </a:r>
            <a:r>
              <a:rPr lang="es-ES" dirty="0" err="1"/>
              <a:t>Betacourt</a:t>
            </a:r>
            <a:r>
              <a:rPr lang="es-ES" dirty="0"/>
              <a:t>, V. (</a:t>
            </a:r>
            <a:r>
              <a:rPr lang="es-ES" dirty="0" err="1"/>
              <a:t>under</a:t>
            </a:r>
            <a:r>
              <a:rPr lang="es-ES" dirty="0"/>
              <a:t> </a:t>
            </a:r>
            <a:r>
              <a:rPr lang="es-ES" dirty="0" err="1"/>
              <a:t>review</a:t>
            </a:r>
            <a:r>
              <a:rPr lang="es-ES" dirty="0"/>
              <a:t>). </a:t>
            </a:r>
            <a:r>
              <a:rPr lang="en-US" dirty="0"/>
              <a:t>A multiple-baseline evaluation of RNT-focused ACT for comorbid GAD and depression. </a:t>
            </a:r>
          </a:p>
          <a:p>
            <a:pPr algn="just">
              <a:lnSpc>
                <a:spcPct val="100000"/>
              </a:lnSpc>
              <a:buFont typeface="Wingdings" panose="05000000000000000000" pitchFamily="2" charset="2"/>
              <a:buChar char="§"/>
            </a:pPr>
            <a:r>
              <a:rPr lang="en-US" dirty="0"/>
              <a:t>6 participants with comorbid depression and GAD.</a:t>
            </a:r>
          </a:p>
          <a:p>
            <a:pPr algn="just">
              <a:lnSpc>
                <a:spcPct val="100000"/>
              </a:lnSpc>
              <a:buFont typeface="Wingdings" panose="05000000000000000000" pitchFamily="2" charset="2"/>
              <a:buChar char="§"/>
            </a:pPr>
            <a:r>
              <a:rPr lang="en-US" dirty="0"/>
              <a:t>Severe emotional symptoms.</a:t>
            </a:r>
          </a:p>
          <a:p>
            <a:pPr algn="just">
              <a:lnSpc>
                <a:spcPct val="100000"/>
              </a:lnSpc>
              <a:buFont typeface="Wingdings" panose="05000000000000000000" pitchFamily="2" charset="2"/>
              <a:buChar char="§"/>
            </a:pPr>
            <a:r>
              <a:rPr lang="en-US" dirty="0"/>
              <a:t>At least 1 year of problem.  </a:t>
            </a:r>
          </a:p>
          <a:p>
            <a:pPr algn="just">
              <a:lnSpc>
                <a:spcPct val="100000"/>
              </a:lnSpc>
              <a:buFont typeface="Wingdings" panose="05000000000000000000" pitchFamily="2" charset="2"/>
              <a:buChar char="§"/>
            </a:pPr>
            <a:r>
              <a:rPr lang="en-US" dirty="0"/>
              <a:t>3-month follow-up</a:t>
            </a:r>
          </a:p>
          <a:p>
            <a:pPr marL="0" indent="0" algn="just">
              <a:lnSpc>
                <a:spcPct val="100000"/>
              </a:lnSpc>
              <a:buNone/>
            </a:pPr>
            <a:endParaRPr lang="en-US" dirty="0"/>
          </a:p>
          <a:p>
            <a:pPr algn="just">
              <a:lnSpc>
                <a:spcPct val="100000"/>
              </a:lnSpc>
              <a:buFont typeface="Wingdings" panose="05000000000000000000" pitchFamily="2" charset="2"/>
              <a:buChar char="§"/>
            </a:pPr>
            <a:endParaRPr lang="es-CO" dirty="0"/>
          </a:p>
        </p:txBody>
      </p:sp>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Study 3: Efficacy of a 3-session RNT-focused ACT protocol for severe and comorbid depression &amp; GAD </a:t>
            </a:r>
          </a:p>
        </p:txBody>
      </p:sp>
      <p:graphicFrame>
        <p:nvGraphicFramePr>
          <p:cNvPr id="10" name="Tabla 9">
            <a:extLst>
              <a:ext uri="{FF2B5EF4-FFF2-40B4-BE49-F238E27FC236}">
                <a16:creationId xmlns:a16="http://schemas.microsoft.com/office/drawing/2014/main" id="{505F7E2B-B74E-4A67-975F-C82E4AEF391A}"/>
              </a:ext>
            </a:extLst>
          </p:cNvPr>
          <p:cNvGraphicFramePr>
            <a:graphicFrameLocks noGrp="1"/>
          </p:cNvGraphicFramePr>
          <p:nvPr>
            <p:extLst>
              <p:ext uri="{D42A27DB-BD31-4B8C-83A1-F6EECF244321}">
                <p14:modId xmlns:p14="http://schemas.microsoft.com/office/powerpoint/2010/main" val="1043547981"/>
              </p:ext>
            </p:extLst>
          </p:nvPr>
        </p:nvGraphicFramePr>
        <p:xfrm>
          <a:off x="5909094" y="1722115"/>
          <a:ext cx="6144882" cy="2966720"/>
        </p:xfrm>
        <a:graphic>
          <a:graphicData uri="http://schemas.openxmlformats.org/drawingml/2006/table">
            <a:tbl>
              <a:tblPr firstRow="1" bandRow="1">
                <a:tableStyleId>{5C22544A-7EE6-4342-B048-85BDC9FD1C3A}</a:tableStyleId>
              </a:tblPr>
              <a:tblGrid>
                <a:gridCol w="4124948">
                  <a:extLst>
                    <a:ext uri="{9D8B030D-6E8A-4147-A177-3AD203B41FA5}">
                      <a16:colId xmlns:a16="http://schemas.microsoft.com/office/drawing/2014/main" val="876657694"/>
                    </a:ext>
                  </a:extLst>
                </a:gridCol>
                <a:gridCol w="2019934">
                  <a:extLst>
                    <a:ext uri="{9D8B030D-6E8A-4147-A177-3AD203B41FA5}">
                      <a16:colId xmlns:a16="http://schemas.microsoft.com/office/drawing/2014/main" val="1143782755"/>
                    </a:ext>
                  </a:extLst>
                </a:gridCol>
              </a:tblGrid>
              <a:tr h="370840">
                <a:tc>
                  <a:txBody>
                    <a:bodyPr/>
                    <a:lstStyle/>
                    <a:p>
                      <a:r>
                        <a:rPr lang="en-US" noProof="0" dirty="0"/>
                        <a:t>Measure</a:t>
                      </a:r>
                    </a:p>
                  </a:txBody>
                  <a:tcPr/>
                </a:tc>
                <a:tc>
                  <a:txBody>
                    <a:bodyPr/>
                    <a:lstStyle/>
                    <a:p>
                      <a:pPr algn="ctr"/>
                      <a:r>
                        <a:rPr lang="en-US" i="1" noProof="0" dirty="0"/>
                        <a:t>d</a:t>
                      </a:r>
                      <a:r>
                        <a:rPr lang="en-US" noProof="0" dirty="0"/>
                        <a:t> [95% CI]</a:t>
                      </a:r>
                    </a:p>
                  </a:txBody>
                  <a:tcPr/>
                </a:tc>
                <a:extLst>
                  <a:ext uri="{0D108BD9-81ED-4DB2-BD59-A6C34878D82A}">
                    <a16:rowId xmlns:a16="http://schemas.microsoft.com/office/drawing/2014/main" val="1254950697"/>
                  </a:ext>
                </a:extLst>
              </a:tr>
              <a:tr h="370840">
                <a:tc>
                  <a:txBody>
                    <a:bodyPr/>
                    <a:lstStyle/>
                    <a:p>
                      <a:r>
                        <a:rPr lang="en-US" noProof="0" dirty="0"/>
                        <a:t>DASS-Total – Emotional symptoms</a:t>
                      </a:r>
                    </a:p>
                  </a:txBody>
                  <a:tcPr/>
                </a:tc>
                <a:tc>
                  <a:txBody>
                    <a:bodyPr/>
                    <a:lstStyle/>
                    <a:p>
                      <a:pPr algn="ctr"/>
                      <a:r>
                        <a:rPr lang="es-ES" dirty="0"/>
                        <a:t>3.34 [2.0, 4.9]</a:t>
                      </a:r>
                      <a:endParaRPr lang="es-CO" dirty="0"/>
                    </a:p>
                  </a:txBody>
                  <a:tcPr/>
                </a:tc>
                <a:extLst>
                  <a:ext uri="{0D108BD9-81ED-4DB2-BD59-A6C34878D82A}">
                    <a16:rowId xmlns:a16="http://schemas.microsoft.com/office/drawing/2014/main" val="2333007808"/>
                  </a:ext>
                </a:extLst>
              </a:tr>
              <a:tr h="370840">
                <a:tc>
                  <a:txBody>
                    <a:bodyPr/>
                    <a:lstStyle/>
                    <a:p>
                      <a:r>
                        <a:rPr lang="en-US" noProof="0" dirty="0"/>
                        <a:t>PSWQ – Pathological worry</a:t>
                      </a:r>
                    </a:p>
                  </a:txBody>
                  <a:tcPr/>
                </a:tc>
                <a:tc>
                  <a:txBody>
                    <a:bodyPr/>
                    <a:lstStyle/>
                    <a:p>
                      <a:pPr algn="ctr"/>
                      <a:r>
                        <a:rPr lang="es-ES" dirty="0"/>
                        <a:t>4.52 [2.8, 6.6]</a:t>
                      </a:r>
                      <a:endParaRPr lang="es-CO" dirty="0"/>
                    </a:p>
                  </a:txBody>
                  <a:tcPr/>
                </a:tc>
                <a:extLst>
                  <a:ext uri="{0D108BD9-81ED-4DB2-BD59-A6C34878D82A}">
                    <a16:rowId xmlns:a16="http://schemas.microsoft.com/office/drawing/2014/main" val="1413458611"/>
                  </a:ext>
                </a:extLst>
              </a:tr>
              <a:tr h="370840">
                <a:tc>
                  <a:txBody>
                    <a:bodyPr/>
                    <a:lstStyle/>
                    <a:p>
                      <a:r>
                        <a:rPr lang="en-US" noProof="0" dirty="0"/>
                        <a:t>PTQ – General RNT</a:t>
                      </a:r>
                    </a:p>
                  </a:txBody>
                  <a:tcPr/>
                </a:tc>
                <a:tc>
                  <a:txBody>
                    <a:bodyPr/>
                    <a:lstStyle/>
                    <a:p>
                      <a:pPr algn="ctr"/>
                      <a:r>
                        <a:rPr lang="es-ES" dirty="0"/>
                        <a:t>4.52 [3.0, 6.4]</a:t>
                      </a:r>
                      <a:endParaRPr lang="es-CO" dirty="0"/>
                    </a:p>
                  </a:txBody>
                  <a:tcPr/>
                </a:tc>
                <a:extLst>
                  <a:ext uri="{0D108BD9-81ED-4DB2-BD59-A6C34878D82A}">
                    <a16:rowId xmlns:a16="http://schemas.microsoft.com/office/drawing/2014/main" val="2752520444"/>
                  </a:ext>
                </a:extLst>
              </a:tr>
              <a:tr h="370840">
                <a:tc>
                  <a:txBody>
                    <a:bodyPr/>
                    <a:lstStyle/>
                    <a:p>
                      <a:r>
                        <a:rPr lang="en-US" noProof="0" dirty="0"/>
                        <a:t>AAQ-II – Experiential avoidance</a:t>
                      </a:r>
                    </a:p>
                  </a:txBody>
                  <a:tcPr/>
                </a:tc>
                <a:tc>
                  <a:txBody>
                    <a:bodyPr/>
                    <a:lstStyle/>
                    <a:p>
                      <a:pPr algn="ctr"/>
                      <a:r>
                        <a:rPr lang="es-ES" dirty="0"/>
                        <a:t>3.46 [2.1, 5.1]</a:t>
                      </a:r>
                      <a:endParaRPr lang="es-CO" dirty="0"/>
                    </a:p>
                  </a:txBody>
                  <a:tcPr/>
                </a:tc>
                <a:extLst>
                  <a:ext uri="{0D108BD9-81ED-4DB2-BD59-A6C34878D82A}">
                    <a16:rowId xmlns:a16="http://schemas.microsoft.com/office/drawing/2014/main" val="3815036402"/>
                  </a:ext>
                </a:extLst>
              </a:tr>
              <a:tr h="370840">
                <a:tc>
                  <a:txBody>
                    <a:bodyPr/>
                    <a:lstStyle/>
                    <a:p>
                      <a:r>
                        <a:rPr lang="en-US" noProof="0" dirty="0"/>
                        <a:t>CFQ – Cognitive fusion</a:t>
                      </a:r>
                    </a:p>
                  </a:txBody>
                  <a:tcPr/>
                </a:tc>
                <a:tc>
                  <a:txBody>
                    <a:bodyPr/>
                    <a:lstStyle/>
                    <a:p>
                      <a:pPr algn="ctr"/>
                      <a:r>
                        <a:rPr lang="es-ES" dirty="0"/>
                        <a:t>3.90 [2.3, 5.8]</a:t>
                      </a:r>
                      <a:endParaRPr lang="es-CO" dirty="0"/>
                    </a:p>
                  </a:txBody>
                  <a:tcPr/>
                </a:tc>
                <a:extLst>
                  <a:ext uri="{0D108BD9-81ED-4DB2-BD59-A6C34878D82A}">
                    <a16:rowId xmlns:a16="http://schemas.microsoft.com/office/drawing/2014/main" val="3258802698"/>
                  </a:ext>
                </a:extLst>
              </a:tr>
              <a:tr h="370840">
                <a:tc>
                  <a:txBody>
                    <a:bodyPr/>
                    <a:lstStyle/>
                    <a:p>
                      <a:r>
                        <a:rPr lang="en-US" noProof="0" dirty="0"/>
                        <a:t>VQ – Progress</a:t>
                      </a:r>
                    </a:p>
                  </a:txBody>
                  <a:tcPr/>
                </a:tc>
                <a:tc>
                  <a:txBody>
                    <a:bodyPr/>
                    <a:lstStyle/>
                    <a:p>
                      <a:pPr algn="ctr"/>
                      <a:r>
                        <a:rPr lang="es-ES" dirty="0"/>
                        <a:t>0.92 [0.1, 1.9]</a:t>
                      </a:r>
                      <a:endParaRPr lang="es-CO" dirty="0"/>
                    </a:p>
                  </a:txBody>
                  <a:tcPr/>
                </a:tc>
                <a:extLst>
                  <a:ext uri="{0D108BD9-81ED-4DB2-BD59-A6C34878D82A}">
                    <a16:rowId xmlns:a16="http://schemas.microsoft.com/office/drawing/2014/main" val="2549836429"/>
                  </a:ext>
                </a:extLst>
              </a:tr>
              <a:tr h="370840">
                <a:tc>
                  <a:txBody>
                    <a:bodyPr/>
                    <a:lstStyle/>
                    <a:p>
                      <a:r>
                        <a:rPr lang="en-US" noProof="0" dirty="0"/>
                        <a:t>VQ – Obstruction </a:t>
                      </a:r>
                    </a:p>
                  </a:txBody>
                  <a:tcPr/>
                </a:tc>
                <a:tc>
                  <a:txBody>
                    <a:bodyPr/>
                    <a:lstStyle/>
                    <a:p>
                      <a:pPr algn="ctr"/>
                      <a:r>
                        <a:rPr lang="es-ES" dirty="0"/>
                        <a:t>1.98 [1.1, 3.0]</a:t>
                      </a:r>
                      <a:endParaRPr lang="es-CO" dirty="0"/>
                    </a:p>
                  </a:txBody>
                  <a:tcPr/>
                </a:tc>
                <a:extLst>
                  <a:ext uri="{0D108BD9-81ED-4DB2-BD59-A6C34878D82A}">
                    <a16:rowId xmlns:a16="http://schemas.microsoft.com/office/drawing/2014/main" val="2630334335"/>
                  </a:ext>
                </a:extLst>
              </a:tr>
            </a:tbl>
          </a:graphicData>
        </a:graphic>
      </p:graphicFrame>
      <p:sp>
        <p:nvSpPr>
          <p:cNvPr id="11" name="Rectángulo 10">
            <a:extLst>
              <a:ext uri="{FF2B5EF4-FFF2-40B4-BE49-F238E27FC236}">
                <a16:creationId xmlns:a16="http://schemas.microsoft.com/office/drawing/2014/main" id="{1BEBAC88-938B-4BB6-B66F-AE908C67BB0B}"/>
              </a:ext>
            </a:extLst>
          </p:cNvPr>
          <p:cNvSpPr/>
          <p:nvPr/>
        </p:nvSpPr>
        <p:spPr>
          <a:xfrm>
            <a:off x="5909094" y="2079057"/>
            <a:ext cx="6144882" cy="37538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B062E2D5-7C3E-4458-A1EB-F418E6E7B52C}"/>
              </a:ext>
            </a:extLst>
          </p:cNvPr>
          <p:cNvSpPr/>
          <p:nvPr/>
        </p:nvSpPr>
        <p:spPr>
          <a:xfrm>
            <a:off x="5909094" y="2472088"/>
            <a:ext cx="6144882" cy="71387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366F3A01-286E-4FB0-9BB9-3BE0FEEA8E51}"/>
              </a:ext>
            </a:extLst>
          </p:cNvPr>
          <p:cNvSpPr/>
          <p:nvPr/>
        </p:nvSpPr>
        <p:spPr>
          <a:xfrm>
            <a:off x="5909094" y="3184358"/>
            <a:ext cx="6144882" cy="150447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01407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614182" y="1543088"/>
            <a:ext cx="4833718" cy="4078066"/>
          </a:xfrm>
        </p:spPr>
        <p:txBody>
          <a:bodyPr>
            <a:normAutofit fontScale="85000" lnSpcReduction="20000"/>
          </a:bodyPr>
          <a:lstStyle/>
          <a:p>
            <a:pPr marL="0" indent="0" algn="just">
              <a:lnSpc>
                <a:spcPct val="100000"/>
              </a:lnSpc>
              <a:buNone/>
            </a:pPr>
            <a:r>
              <a:rPr lang="es-ES" sz="2400" dirty="0"/>
              <a:t>Ruiz, F. J., García-Beltrán, D. M., Monroy-Cifuentes, A., &amp; Suárez-Falcón, J. C. (in </a:t>
            </a:r>
            <a:r>
              <a:rPr lang="es-ES" sz="2400" dirty="0" err="1"/>
              <a:t>press</a:t>
            </a:r>
            <a:r>
              <a:rPr lang="es-ES" sz="2400" dirty="0"/>
              <a:t>). </a:t>
            </a:r>
            <a:r>
              <a:rPr lang="en-US" sz="2400" dirty="0"/>
              <a:t>Single-case experimental design evaluation of RNT-focused acceptance and commitment therapy in GAD with couple-related worry. </a:t>
            </a:r>
            <a:r>
              <a:rPr lang="en-US" sz="2400" i="1" dirty="0"/>
              <a:t>International Journal of Psychology and Psychological Therapy</a:t>
            </a:r>
            <a:r>
              <a:rPr lang="en-US" sz="2400" dirty="0"/>
              <a:t>.</a:t>
            </a:r>
            <a:endParaRPr lang="es-CO" sz="2400" dirty="0"/>
          </a:p>
          <a:p>
            <a:pPr algn="just">
              <a:lnSpc>
                <a:spcPct val="100000"/>
              </a:lnSpc>
              <a:buFont typeface="Wingdings" panose="05000000000000000000" pitchFamily="2" charset="2"/>
              <a:buChar char="§"/>
            </a:pPr>
            <a:r>
              <a:rPr lang="en-US" sz="2400" dirty="0"/>
              <a:t>3 participants GAD and couple as the main worry domain.</a:t>
            </a:r>
          </a:p>
          <a:p>
            <a:pPr algn="just">
              <a:lnSpc>
                <a:spcPct val="100000"/>
              </a:lnSpc>
              <a:buFont typeface="Wingdings" panose="05000000000000000000" pitchFamily="2" charset="2"/>
              <a:buChar char="§"/>
            </a:pPr>
            <a:r>
              <a:rPr lang="en-US" sz="2400" dirty="0"/>
              <a:t>Severe symptomatology</a:t>
            </a:r>
          </a:p>
          <a:p>
            <a:pPr algn="just">
              <a:lnSpc>
                <a:spcPct val="100000"/>
              </a:lnSpc>
              <a:buFont typeface="Wingdings" panose="05000000000000000000" pitchFamily="2" charset="2"/>
              <a:buChar char="§"/>
            </a:pPr>
            <a:r>
              <a:rPr lang="en-US" sz="2400" dirty="0"/>
              <a:t>At least 1 year of problem.  </a:t>
            </a:r>
          </a:p>
          <a:p>
            <a:pPr algn="just">
              <a:lnSpc>
                <a:spcPct val="100000"/>
              </a:lnSpc>
              <a:buFont typeface="Wingdings" panose="05000000000000000000" pitchFamily="2" charset="2"/>
              <a:buChar char="§"/>
            </a:pPr>
            <a:r>
              <a:rPr lang="en-US" sz="2400" dirty="0"/>
              <a:t>3-month follow-up</a:t>
            </a:r>
          </a:p>
          <a:p>
            <a:pPr algn="just">
              <a:lnSpc>
                <a:spcPct val="100000"/>
              </a:lnSpc>
              <a:buFont typeface="Wingdings" panose="05000000000000000000" pitchFamily="2" charset="2"/>
              <a:buChar char="§"/>
            </a:pPr>
            <a:endParaRPr lang="es-CO" dirty="0"/>
          </a:p>
        </p:txBody>
      </p:sp>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Study 4: Efficacy of a 3-session RNT-focused ACT protocol for severe GAD </a:t>
            </a:r>
          </a:p>
        </p:txBody>
      </p:sp>
      <p:graphicFrame>
        <p:nvGraphicFramePr>
          <p:cNvPr id="10" name="Tabla 9">
            <a:extLst>
              <a:ext uri="{FF2B5EF4-FFF2-40B4-BE49-F238E27FC236}">
                <a16:creationId xmlns:a16="http://schemas.microsoft.com/office/drawing/2014/main" id="{505F7E2B-B74E-4A67-975F-C82E4AEF391A}"/>
              </a:ext>
            </a:extLst>
          </p:cNvPr>
          <p:cNvGraphicFramePr>
            <a:graphicFrameLocks noGrp="1"/>
          </p:cNvGraphicFramePr>
          <p:nvPr>
            <p:extLst>
              <p:ext uri="{D42A27DB-BD31-4B8C-83A1-F6EECF244321}">
                <p14:modId xmlns:p14="http://schemas.microsoft.com/office/powerpoint/2010/main" val="2470282323"/>
              </p:ext>
            </p:extLst>
          </p:nvPr>
        </p:nvGraphicFramePr>
        <p:xfrm>
          <a:off x="5909094" y="1722115"/>
          <a:ext cx="6144882" cy="2595880"/>
        </p:xfrm>
        <a:graphic>
          <a:graphicData uri="http://schemas.openxmlformats.org/drawingml/2006/table">
            <a:tbl>
              <a:tblPr firstRow="1" bandRow="1">
                <a:tableStyleId>{5C22544A-7EE6-4342-B048-85BDC9FD1C3A}</a:tableStyleId>
              </a:tblPr>
              <a:tblGrid>
                <a:gridCol w="4124948">
                  <a:extLst>
                    <a:ext uri="{9D8B030D-6E8A-4147-A177-3AD203B41FA5}">
                      <a16:colId xmlns:a16="http://schemas.microsoft.com/office/drawing/2014/main" val="876657694"/>
                    </a:ext>
                  </a:extLst>
                </a:gridCol>
                <a:gridCol w="2019934">
                  <a:extLst>
                    <a:ext uri="{9D8B030D-6E8A-4147-A177-3AD203B41FA5}">
                      <a16:colId xmlns:a16="http://schemas.microsoft.com/office/drawing/2014/main" val="1143782755"/>
                    </a:ext>
                  </a:extLst>
                </a:gridCol>
              </a:tblGrid>
              <a:tr h="370840">
                <a:tc>
                  <a:txBody>
                    <a:bodyPr/>
                    <a:lstStyle/>
                    <a:p>
                      <a:r>
                        <a:rPr lang="en-US" noProof="0" dirty="0"/>
                        <a:t>Measure</a:t>
                      </a:r>
                    </a:p>
                  </a:txBody>
                  <a:tcPr/>
                </a:tc>
                <a:tc>
                  <a:txBody>
                    <a:bodyPr/>
                    <a:lstStyle/>
                    <a:p>
                      <a:pPr algn="ctr"/>
                      <a:r>
                        <a:rPr lang="en-US" i="1" noProof="0" dirty="0"/>
                        <a:t>d</a:t>
                      </a:r>
                      <a:r>
                        <a:rPr lang="en-US" noProof="0" dirty="0"/>
                        <a:t> [95% CI]</a:t>
                      </a:r>
                    </a:p>
                  </a:txBody>
                  <a:tcPr/>
                </a:tc>
                <a:extLst>
                  <a:ext uri="{0D108BD9-81ED-4DB2-BD59-A6C34878D82A}">
                    <a16:rowId xmlns:a16="http://schemas.microsoft.com/office/drawing/2014/main" val="1254950697"/>
                  </a:ext>
                </a:extLst>
              </a:tr>
              <a:tr h="370840">
                <a:tc>
                  <a:txBody>
                    <a:bodyPr/>
                    <a:lstStyle/>
                    <a:p>
                      <a:r>
                        <a:rPr lang="en-US" noProof="0" dirty="0"/>
                        <a:t>ECR – RNT about couple</a:t>
                      </a:r>
                    </a:p>
                  </a:txBody>
                  <a:tcPr/>
                </a:tc>
                <a:tc>
                  <a:txBody>
                    <a:bodyPr/>
                    <a:lstStyle/>
                    <a:p>
                      <a:pPr algn="ctr"/>
                      <a:r>
                        <a:rPr lang="es-ES" dirty="0"/>
                        <a:t>5.93 [1.83, 10.04]</a:t>
                      </a:r>
                      <a:endParaRPr lang="es-CO" dirty="0"/>
                    </a:p>
                  </a:txBody>
                  <a:tcPr/>
                </a:tc>
                <a:extLst>
                  <a:ext uri="{0D108BD9-81ED-4DB2-BD59-A6C34878D82A}">
                    <a16:rowId xmlns:a16="http://schemas.microsoft.com/office/drawing/2014/main" val="2333007808"/>
                  </a:ext>
                </a:extLst>
              </a:tr>
              <a:tr h="370840">
                <a:tc>
                  <a:txBody>
                    <a:bodyPr/>
                    <a:lstStyle/>
                    <a:p>
                      <a:r>
                        <a:rPr lang="en-US" noProof="0" dirty="0"/>
                        <a:t>PSWQ – Pathological worry</a:t>
                      </a:r>
                    </a:p>
                  </a:txBody>
                  <a:tcPr/>
                </a:tc>
                <a:tc>
                  <a:txBody>
                    <a:bodyPr/>
                    <a:lstStyle/>
                    <a:p>
                      <a:pPr algn="ctr"/>
                      <a:r>
                        <a:rPr lang="es-ES" dirty="0"/>
                        <a:t>3.19 [1.19, 5.18]</a:t>
                      </a:r>
                      <a:endParaRPr lang="es-CO" dirty="0"/>
                    </a:p>
                  </a:txBody>
                  <a:tcPr/>
                </a:tc>
                <a:extLst>
                  <a:ext uri="{0D108BD9-81ED-4DB2-BD59-A6C34878D82A}">
                    <a16:rowId xmlns:a16="http://schemas.microsoft.com/office/drawing/2014/main" val="1413458611"/>
                  </a:ext>
                </a:extLst>
              </a:tr>
              <a:tr h="370840">
                <a:tc>
                  <a:txBody>
                    <a:bodyPr/>
                    <a:lstStyle/>
                    <a:p>
                      <a:r>
                        <a:rPr lang="en-US" noProof="0" dirty="0"/>
                        <a:t>GHQ-12 – Psychological distress</a:t>
                      </a:r>
                    </a:p>
                  </a:txBody>
                  <a:tcPr/>
                </a:tc>
                <a:tc>
                  <a:txBody>
                    <a:bodyPr/>
                    <a:lstStyle/>
                    <a:p>
                      <a:pPr algn="ctr"/>
                      <a:r>
                        <a:rPr lang="es-ES" dirty="0"/>
                        <a:t>1.17 [0.29, 2.05]</a:t>
                      </a:r>
                      <a:endParaRPr lang="es-CO" dirty="0"/>
                    </a:p>
                  </a:txBody>
                  <a:tcPr/>
                </a:tc>
                <a:extLst>
                  <a:ext uri="{0D108BD9-81ED-4DB2-BD59-A6C34878D82A}">
                    <a16:rowId xmlns:a16="http://schemas.microsoft.com/office/drawing/2014/main" val="2752520444"/>
                  </a:ext>
                </a:extLst>
              </a:tr>
              <a:tr h="370840">
                <a:tc>
                  <a:txBody>
                    <a:bodyPr/>
                    <a:lstStyle/>
                    <a:p>
                      <a:r>
                        <a:rPr lang="en-US" noProof="0" dirty="0"/>
                        <a:t>CFQ – Cognitive fusion</a:t>
                      </a:r>
                    </a:p>
                  </a:txBody>
                  <a:tcPr/>
                </a:tc>
                <a:tc>
                  <a:txBody>
                    <a:bodyPr/>
                    <a:lstStyle/>
                    <a:p>
                      <a:pPr algn="ctr"/>
                      <a:r>
                        <a:rPr lang="es-ES" dirty="0"/>
                        <a:t>2.54 [0.96, 4.12]</a:t>
                      </a:r>
                      <a:endParaRPr lang="es-CO" dirty="0"/>
                    </a:p>
                  </a:txBody>
                  <a:tcPr/>
                </a:tc>
                <a:extLst>
                  <a:ext uri="{0D108BD9-81ED-4DB2-BD59-A6C34878D82A}">
                    <a16:rowId xmlns:a16="http://schemas.microsoft.com/office/drawing/2014/main" val="3258802698"/>
                  </a:ext>
                </a:extLst>
              </a:tr>
              <a:tr h="370840">
                <a:tc>
                  <a:txBody>
                    <a:bodyPr/>
                    <a:lstStyle/>
                    <a:p>
                      <a:r>
                        <a:rPr lang="en-US" noProof="0" dirty="0"/>
                        <a:t>VQ – Progress couple</a:t>
                      </a:r>
                    </a:p>
                  </a:txBody>
                  <a:tcPr/>
                </a:tc>
                <a:tc>
                  <a:txBody>
                    <a:bodyPr/>
                    <a:lstStyle/>
                    <a:p>
                      <a:pPr algn="ctr"/>
                      <a:r>
                        <a:rPr lang="es-ES" dirty="0"/>
                        <a:t>1.36 [0.47, 2.25]</a:t>
                      </a:r>
                      <a:endParaRPr lang="es-CO" dirty="0"/>
                    </a:p>
                  </a:txBody>
                  <a:tcPr/>
                </a:tc>
                <a:extLst>
                  <a:ext uri="{0D108BD9-81ED-4DB2-BD59-A6C34878D82A}">
                    <a16:rowId xmlns:a16="http://schemas.microsoft.com/office/drawing/2014/main" val="2549836429"/>
                  </a:ext>
                </a:extLst>
              </a:tr>
              <a:tr h="370840">
                <a:tc>
                  <a:txBody>
                    <a:bodyPr/>
                    <a:lstStyle/>
                    <a:p>
                      <a:r>
                        <a:rPr lang="en-US" noProof="0" dirty="0"/>
                        <a:t>VQ – Obstruction couple</a:t>
                      </a:r>
                    </a:p>
                  </a:txBody>
                  <a:tcPr/>
                </a:tc>
                <a:tc>
                  <a:txBody>
                    <a:bodyPr/>
                    <a:lstStyle/>
                    <a:p>
                      <a:pPr algn="ctr"/>
                      <a:r>
                        <a:rPr lang="es-ES" dirty="0"/>
                        <a:t>2.12 [0.95, 3.29]</a:t>
                      </a:r>
                      <a:endParaRPr lang="es-CO" dirty="0"/>
                    </a:p>
                  </a:txBody>
                  <a:tcPr/>
                </a:tc>
                <a:extLst>
                  <a:ext uri="{0D108BD9-81ED-4DB2-BD59-A6C34878D82A}">
                    <a16:rowId xmlns:a16="http://schemas.microsoft.com/office/drawing/2014/main" val="2630334335"/>
                  </a:ext>
                </a:extLst>
              </a:tr>
            </a:tbl>
          </a:graphicData>
        </a:graphic>
      </p:graphicFrame>
      <p:sp>
        <p:nvSpPr>
          <p:cNvPr id="14" name="Rectángulo 13">
            <a:extLst>
              <a:ext uri="{FF2B5EF4-FFF2-40B4-BE49-F238E27FC236}">
                <a16:creationId xmlns:a16="http://schemas.microsoft.com/office/drawing/2014/main" id="{B465AC51-E529-4FF9-94BC-FB9A116C43EE}"/>
              </a:ext>
            </a:extLst>
          </p:cNvPr>
          <p:cNvSpPr/>
          <p:nvPr/>
        </p:nvSpPr>
        <p:spPr>
          <a:xfrm>
            <a:off x="5909094" y="2087076"/>
            <a:ext cx="6144882" cy="7331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42A53189-B0B2-4D71-9586-76A4F4C010BE}"/>
              </a:ext>
            </a:extLst>
          </p:cNvPr>
          <p:cNvSpPr/>
          <p:nvPr/>
        </p:nvSpPr>
        <p:spPr>
          <a:xfrm>
            <a:off x="5909094" y="2828225"/>
            <a:ext cx="6144882" cy="356937"/>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7B556A9F-4349-4EA1-A14B-2786020564F9}"/>
              </a:ext>
            </a:extLst>
          </p:cNvPr>
          <p:cNvSpPr/>
          <p:nvPr/>
        </p:nvSpPr>
        <p:spPr>
          <a:xfrm>
            <a:off x="5909094" y="3193987"/>
            <a:ext cx="6144882" cy="1124008"/>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15461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614182" y="1543087"/>
            <a:ext cx="4833718" cy="4472701"/>
          </a:xfrm>
        </p:spPr>
        <p:txBody>
          <a:bodyPr>
            <a:normAutofit fontScale="85000" lnSpcReduction="20000"/>
          </a:bodyPr>
          <a:lstStyle/>
          <a:p>
            <a:pPr marL="0" indent="0" algn="just">
              <a:lnSpc>
                <a:spcPct val="100000"/>
              </a:lnSpc>
              <a:buNone/>
            </a:pPr>
            <a:r>
              <a:rPr lang="es-ES" sz="2400" dirty="0"/>
              <a:t>Ruiz, F. J., Peña-Vargas, A., Ramírez, E. S., Suárez-Falcón, J. C., García-Martín, M. B., García-Beltrán, D. M., … Sánchez, P. D. (</a:t>
            </a:r>
            <a:r>
              <a:rPr lang="en-US" sz="2400" dirty="0"/>
              <a:t>under review</a:t>
            </a:r>
            <a:r>
              <a:rPr lang="es-ES" sz="2400" dirty="0"/>
              <a:t>). </a:t>
            </a:r>
            <a:r>
              <a:rPr lang="en-US" sz="2400" dirty="0"/>
              <a:t>Efficacy of a 2-session RNT-focused acceptance and commitment therapy in depression and GAD: A randomized waitlist control trial. </a:t>
            </a:r>
            <a:r>
              <a:rPr lang="en-US" sz="2400" i="1" dirty="0"/>
              <a:t>Psychotherapy</a:t>
            </a:r>
            <a:r>
              <a:rPr lang="en-US" sz="2400" dirty="0"/>
              <a:t>.</a:t>
            </a:r>
            <a:endParaRPr lang="es-CO" sz="2400" dirty="0"/>
          </a:p>
          <a:p>
            <a:pPr algn="just">
              <a:lnSpc>
                <a:spcPct val="100000"/>
              </a:lnSpc>
              <a:buFont typeface="Wingdings" panose="05000000000000000000" pitchFamily="2" charset="2"/>
              <a:buChar char="§"/>
            </a:pPr>
            <a:r>
              <a:rPr lang="en-US" sz="2400" dirty="0"/>
              <a:t>N = 48</a:t>
            </a:r>
          </a:p>
          <a:p>
            <a:pPr algn="just">
              <a:lnSpc>
                <a:spcPct val="100000"/>
              </a:lnSpc>
              <a:buFont typeface="Wingdings" panose="05000000000000000000" pitchFamily="2" charset="2"/>
              <a:buChar char="§"/>
            </a:pPr>
            <a:r>
              <a:rPr lang="en-US" sz="2400" dirty="0"/>
              <a:t>RNT-focused ACT vs. Waitlist Control</a:t>
            </a:r>
          </a:p>
          <a:p>
            <a:pPr algn="just">
              <a:lnSpc>
                <a:spcPct val="100000"/>
              </a:lnSpc>
              <a:buFont typeface="Wingdings" panose="05000000000000000000" pitchFamily="2" charset="2"/>
              <a:buChar char="§"/>
            </a:pPr>
            <a:r>
              <a:rPr lang="en-US" sz="2400" dirty="0"/>
              <a:t>Depression &amp; GAD: 85.4%</a:t>
            </a:r>
          </a:p>
          <a:p>
            <a:pPr algn="just">
              <a:lnSpc>
                <a:spcPct val="100000"/>
              </a:lnSpc>
              <a:buFont typeface="Wingdings" panose="05000000000000000000" pitchFamily="2" charset="2"/>
              <a:buChar char="§"/>
            </a:pPr>
            <a:r>
              <a:rPr lang="en-US" sz="2400" dirty="0"/>
              <a:t>Additional comorbid disorder: 70.8%</a:t>
            </a:r>
          </a:p>
          <a:p>
            <a:pPr algn="just">
              <a:lnSpc>
                <a:spcPct val="100000"/>
              </a:lnSpc>
              <a:buFont typeface="Wingdings" panose="05000000000000000000" pitchFamily="2" charset="2"/>
              <a:buChar char="§"/>
            </a:pPr>
            <a:r>
              <a:rPr lang="en-US" sz="2400" dirty="0"/>
              <a:t>Severe emotional symptoms</a:t>
            </a:r>
          </a:p>
          <a:p>
            <a:pPr algn="just">
              <a:lnSpc>
                <a:spcPct val="100000"/>
              </a:lnSpc>
              <a:buFont typeface="Wingdings" panose="05000000000000000000" pitchFamily="2" charset="2"/>
              <a:buChar char="§"/>
            </a:pPr>
            <a:r>
              <a:rPr lang="en-US" sz="2400" dirty="0"/>
              <a:t>3-month follow-up</a:t>
            </a:r>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s-CO" dirty="0"/>
          </a:p>
        </p:txBody>
      </p:sp>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Study 5: RCT analyzing the efficacy of a 2-session RNT-focused ACT protocol for depression &amp; GAD </a:t>
            </a:r>
          </a:p>
        </p:txBody>
      </p:sp>
      <p:graphicFrame>
        <p:nvGraphicFramePr>
          <p:cNvPr id="8" name="Tabla 7">
            <a:extLst>
              <a:ext uri="{FF2B5EF4-FFF2-40B4-BE49-F238E27FC236}">
                <a16:creationId xmlns:a16="http://schemas.microsoft.com/office/drawing/2014/main" id="{4FCF09F2-3A7F-4125-943B-D75E1910E823}"/>
              </a:ext>
            </a:extLst>
          </p:cNvPr>
          <p:cNvGraphicFramePr>
            <a:graphicFrameLocks noGrp="1"/>
          </p:cNvGraphicFramePr>
          <p:nvPr>
            <p:extLst>
              <p:ext uri="{D42A27DB-BD31-4B8C-83A1-F6EECF244321}">
                <p14:modId xmlns:p14="http://schemas.microsoft.com/office/powerpoint/2010/main" val="1457600646"/>
              </p:ext>
            </p:extLst>
          </p:nvPr>
        </p:nvGraphicFramePr>
        <p:xfrm>
          <a:off x="5909094" y="1722115"/>
          <a:ext cx="6144882" cy="2966720"/>
        </p:xfrm>
        <a:graphic>
          <a:graphicData uri="http://schemas.openxmlformats.org/drawingml/2006/table">
            <a:tbl>
              <a:tblPr firstRow="1" bandRow="1">
                <a:tableStyleId>{5C22544A-7EE6-4342-B048-85BDC9FD1C3A}</a:tableStyleId>
              </a:tblPr>
              <a:tblGrid>
                <a:gridCol w="4124948">
                  <a:extLst>
                    <a:ext uri="{9D8B030D-6E8A-4147-A177-3AD203B41FA5}">
                      <a16:colId xmlns:a16="http://schemas.microsoft.com/office/drawing/2014/main" val="876657694"/>
                    </a:ext>
                  </a:extLst>
                </a:gridCol>
                <a:gridCol w="2019934">
                  <a:extLst>
                    <a:ext uri="{9D8B030D-6E8A-4147-A177-3AD203B41FA5}">
                      <a16:colId xmlns:a16="http://schemas.microsoft.com/office/drawing/2014/main" val="1143782755"/>
                    </a:ext>
                  </a:extLst>
                </a:gridCol>
              </a:tblGrid>
              <a:tr h="370840">
                <a:tc>
                  <a:txBody>
                    <a:bodyPr/>
                    <a:lstStyle/>
                    <a:p>
                      <a:r>
                        <a:rPr lang="en-US" noProof="0" dirty="0"/>
                        <a:t>Measure</a:t>
                      </a:r>
                    </a:p>
                  </a:txBody>
                  <a:tcPr/>
                </a:tc>
                <a:tc>
                  <a:txBody>
                    <a:bodyPr/>
                    <a:lstStyle/>
                    <a:p>
                      <a:pPr algn="ctr"/>
                      <a:r>
                        <a:rPr lang="en-US" i="1" noProof="0" dirty="0"/>
                        <a:t>d</a:t>
                      </a:r>
                      <a:r>
                        <a:rPr lang="en-US" noProof="0" dirty="0"/>
                        <a:t> [95% CI]</a:t>
                      </a:r>
                    </a:p>
                  </a:txBody>
                  <a:tcPr/>
                </a:tc>
                <a:extLst>
                  <a:ext uri="{0D108BD9-81ED-4DB2-BD59-A6C34878D82A}">
                    <a16:rowId xmlns:a16="http://schemas.microsoft.com/office/drawing/2014/main" val="1254950697"/>
                  </a:ext>
                </a:extLst>
              </a:tr>
              <a:tr h="370840">
                <a:tc>
                  <a:txBody>
                    <a:bodyPr/>
                    <a:lstStyle/>
                    <a:p>
                      <a:r>
                        <a:rPr lang="en-US" noProof="0" dirty="0"/>
                        <a:t>DASS-Total – Emotional symptoms</a:t>
                      </a:r>
                    </a:p>
                  </a:txBody>
                  <a:tcPr/>
                </a:tc>
                <a:tc>
                  <a:txBody>
                    <a:bodyPr/>
                    <a:lstStyle/>
                    <a:p>
                      <a:pPr algn="ctr"/>
                      <a:r>
                        <a:rPr lang="es-ES" dirty="0"/>
                        <a:t>2.42 [1.64, 3.19]</a:t>
                      </a:r>
                      <a:endParaRPr lang="es-CO" dirty="0"/>
                    </a:p>
                  </a:txBody>
                  <a:tcPr/>
                </a:tc>
                <a:extLst>
                  <a:ext uri="{0D108BD9-81ED-4DB2-BD59-A6C34878D82A}">
                    <a16:rowId xmlns:a16="http://schemas.microsoft.com/office/drawing/2014/main" val="2333007808"/>
                  </a:ext>
                </a:extLst>
              </a:tr>
              <a:tr h="370840">
                <a:tc>
                  <a:txBody>
                    <a:bodyPr/>
                    <a:lstStyle/>
                    <a:p>
                      <a:r>
                        <a:rPr lang="en-US" noProof="0" dirty="0"/>
                        <a:t>PTQ – General RNT</a:t>
                      </a:r>
                    </a:p>
                  </a:txBody>
                  <a:tcPr/>
                </a:tc>
                <a:tc>
                  <a:txBody>
                    <a:bodyPr/>
                    <a:lstStyle/>
                    <a:p>
                      <a:pPr algn="ctr"/>
                      <a:r>
                        <a:rPr lang="es-ES" dirty="0"/>
                        <a:t>2.26 [1.58, 2.95]</a:t>
                      </a:r>
                      <a:endParaRPr lang="es-CO" dirty="0"/>
                    </a:p>
                  </a:txBody>
                  <a:tcPr/>
                </a:tc>
                <a:extLst>
                  <a:ext uri="{0D108BD9-81ED-4DB2-BD59-A6C34878D82A}">
                    <a16:rowId xmlns:a16="http://schemas.microsoft.com/office/drawing/2014/main" val="1413458611"/>
                  </a:ext>
                </a:extLst>
              </a:tr>
              <a:tr h="370840">
                <a:tc>
                  <a:txBody>
                    <a:bodyPr/>
                    <a:lstStyle/>
                    <a:p>
                      <a:r>
                        <a:rPr lang="en-US" noProof="0" dirty="0"/>
                        <a:t>AAQ-II – Experiential avoidance</a:t>
                      </a:r>
                    </a:p>
                  </a:txBody>
                  <a:tcPr/>
                </a:tc>
                <a:tc>
                  <a:txBody>
                    <a:bodyPr/>
                    <a:lstStyle/>
                    <a:p>
                      <a:pPr algn="ctr"/>
                      <a:r>
                        <a:rPr lang="es-ES" dirty="0"/>
                        <a:t>2.32 [1.55, 3.09]</a:t>
                      </a:r>
                      <a:endParaRPr lang="es-CO" dirty="0"/>
                    </a:p>
                  </a:txBody>
                  <a:tcPr/>
                </a:tc>
                <a:extLst>
                  <a:ext uri="{0D108BD9-81ED-4DB2-BD59-A6C34878D82A}">
                    <a16:rowId xmlns:a16="http://schemas.microsoft.com/office/drawing/2014/main" val="2752520444"/>
                  </a:ext>
                </a:extLst>
              </a:tr>
              <a:tr h="370840">
                <a:tc>
                  <a:txBody>
                    <a:bodyPr/>
                    <a:lstStyle/>
                    <a:p>
                      <a:r>
                        <a:rPr lang="en-US" noProof="0" dirty="0"/>
                        <a:t>CFQ – Cognitive fusion</a:t>
                      </a:r>
                    </a:p>
                  </a:txBody>
                  <a:tcPr/>
                </a:tc>
                <a:tc>
                  <a:txBody>
                    <a:bodyPr/>
                    <a:lstStyle/>
                    <a:p>
                      <a:pPr algn="ctr"/>
                      <a:r>
                        <a:rPr lang="es-ES" dirty="0"/>
                        <a:t>2.73 [1.99, 3.48]</a:t>
                      </a:r>
                      <a:endParaRPr lang="es-CO" dirty="0"/>
                    </a:p>
                  </a:txBody>
                  <a:tcPr/>
                </a:tc>
                <a:extLst>
                  <a:ext uri="{0D108BD9-81ED-4DB2-BD59-A6C34878D82A}">
                    <a16:rowId xmlns:a16="http://schemas.microsoft.com/office/drawing/2014/main" val="3815036402"/>
                  </a:ext>
                </a:extLst>
              </a:tr>
              <a:tr h="370840">
                <a:tc>
                  <a:txBody>
                    <a:bodyPr/>
                    <a:lstStyle/>
                    <a:p>
                      <a:r>
                        <a:rPr lang="en-US" noProof="0" dirty="0"/>
                        <a:t>VQ – Progress</a:t>
                      </a:r>
                    </a:p>
                  </a:txBody>
                  <a:tcPr/>
                </a:tc>
                <a:tc>
                  <a:txBody>
                    <a:bodyPr/>
                    <a:lstStyle/>
                    <a:p>
                      <a:pPr algn="ctr"/>
                      <a:r>
                        <a:rPr lang="es-ES" dirty="0"/>
                        <a:t>0.95 [0.09, 1.81]</a:t>
                      </a:r>
                      <a:endParaRPr lang="es-CO" dirty="0"/>
                    </a:p>
                  </a:txBody>
                  <a:tcPr/>
                </a:tc>
                <a:extLst>
                  <a:ext uri="{0D108BD9-81ED-4DB2-BD59-A6C34878D82A}">
                    <a16:rowId xmlns:a16="http://schemas.microsoft.com/office/drawing/2014/main" val="3258802698"/>
                  </a:ext>
                </a:extLst>
              </a:tr>
              <a:tr h="370840">
                <a:tc>
                  <a:txBody>
                    <a:bodyPr/>
                    <a:lstStyle/>
                    <a:p>
                      <a:r>
                        <a:rPr lang="en-US" noProof="0" dirty="0"/>
                        <a:t>VQ – Obstruction </a:t>
                      </a:r>
                    </a:p>
                  </a:txBody>
                  <a:tcPr/>
                </a:tc>
                <a:tc>
                  <a:txBody>
                    <a:bodyPr/>
                    <a:lstStyle/>
                    <a:p>
                      <a:pPr algn="ctr"/>
                      <a:r>
                        <a:rPr lang="es-ES" dirty="0"/>
                        <a:t>1.67 [0.94, 2.40]</a:t>
                      </a:r>
                      <a:endParaRPr lang="es-CO" dirty="0"/>
                    </a:p>
                  </a:txBody>
                  <a:tcPr/>
                </a:tc>
                <a:extLst>
                  <a:ext uri="{0D108BD9-81ED-4DB2-BD59-A6C34878D82A}">
                    <a16:rowId xmlns:a16="http://schemas.microsoft.com/office/drawing/2014/main" val="2549836429"/>
                  </a:ext>
                </a:extLst>
              </a:tr>
              <a:tr h="370840">
                <a:tc>
                  <a:txBody>
                    <a:bodyPr/>
                    <a:lstStyle/>
                    <a:p>
                      <a:r>
                        <a:rPr lang="en-US" noProof="0" dirty="0"/>
                        <a:t>GPQ- 9 – Generalized </a:t>
                      </a:r>
                      <a:r>
                        <a:rPr lang="en-US" noProof="0" dirty="0" err="1"/>
                        <a:t>pliance</a:t>
                      </a:r>
                      <a:endParaRPr lang="en-US" noProof="0" dirty="0"/>
                    </a:p>
                  </a:txBody>
                  <a:tcPr/>
                </a:tc>
                <a:tc>
                  <a:txBody>
                    <a:bodyPr/>
                    <a:lstStyle/>
                    <a:p>
                      <a:pPr algn="ctr"/>
                      <a:r>
                        <a:rPr lang="es-ES" dirty="0"/>
                        <a:t>0.89 [0.23, 1.54]</a:t>
                      </a:r>
                      <a:endParaRPr lang="es-CO" dirty="0"/>
                    </a:p>
                  </a:txBody>
                  <a:tcPr/>
                </a:tc>
                <a:extLst>
                  <a:ext uri="{0D108BD9-81ED-4DB2-BD59-A6C34878D82A}">
                    <a16:rowId xmlns:a16="http://schemas.microsoft.com/office/drawing/2014/main" val="2630334335"/>
                  </a:ext>
                </a:extLst>
              </a:tr>
            </a:tbl>
          </a:graphicData>
        </a:graphic>
      </p:graphicFrame>
      <p:sp>
        <p:nvSpPr>
          <p:cNvPr id="12" name="Rectángulo 11">
            <a:extLst>
              <a:ext uri="{FF2B5EF4-FFF2-40B4-BE49-F238E27FC236}">
                <a16:creationId xmlns:a16="http://schemas.microsoft.com/office/drawing/2014/main" id="{41903021-0254-4E06-AD70-6783FD43E6D3}"/>
              </a:ext>
            </a:extLst>
          </p:cNvPr>
          <p:cNvSpPr/>
          <p:nvPr/>
        </p:nvSpPr>
        <p:spPr>
          <a:xfrm>
            <a:off x="5909094" y="2087076"/>
            <a:ext cx="6144882" cy="35774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17F6EFC0-0464-47F1-816D-E5AF878AAA03}"/>
              </a:ext>
            </a:extLst>
          </p:cNvPr>
          <p:cNvSpPr/>
          <p:nvPr/>
        </p:nvSpPr>
        <p:spPr>
          <a:xfrm>
            <a:off x="5909094" y="2096701"/>
            <a:ext cx="6144882" cy="7331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1C89BFC9-4D93-499F-9AAB-B667BE7533D8}"/>
              </a:ext>
            </a:extLst>
          </p:cNvPr>
          <p:cNvSpPr/>
          <p:nvPr/>
        </p:nvSpPr>
        <p:spPr>
          <a:xfrm>
            <a:off x="5909094" y="2838912"/>
            <a:ext cx="6144882" cy="184992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381690C3-7FC0-4A1C-B27F-6BB64D6E3219}"/>
              </a:ext>
            </a:extLst>
          </p:cNvPr>
          <p:cNvSpPr txBox="1"/>
          <p:nvPr/>
        </p:nvSpPr>
        <p:spPr>
          <a:xfrm>
            <a:off x="5996539" y="5005137"/>
            <a:ext cx="5813659" cy="1015663"/>
          </a:xfrm>
          <a:prstGeom prst="rect">
            <a:avLst/>
          </a:prstGeom>
          <a:noFill/>
        </p:spPr>
        <p:txBody>
          <a:bodyPr wrap="square" rtlCol="0">
            <a:spAutoFit/>
          </a:bodyPr>
          <a:lstStyle/>
          <a:p>
            <a:r>
              <a:rPr lang="en-US" sz="2000" dirty="0"/>
              <a:t>Clinically significant change at 1-m FU:</a:t>
            </a:r>
          </a:p>
          <a:p>
            <a:pPr marL="342900" indent="-342900">
              <a:buFont typeface="Wingdings" panose="05000000000000000000" pitchFamily="2" charset="2"/>
              <a:buChar char="ü"/>
            </a:pPr>
            <a:r>
              <a:rPr lang="en-US" sz="2000" dirty="0"/>
              <a:t>RNT-focused ACT: 94.1% (ITT: 70%)</a:t>
            </a:r>
          </a:p>
          <a:p>
            <a:pPr marL="342900" indent="-342900">
              <a:buFont typeface="Wingdings" panose="05000000000000000000" pitchFamily="2" charset="2"/>
              <a:buChar char="ü"/>
            </a:pPr>
            <a:r>
              <a:rPr lang="en-US" sz="2000" dirty="0"/>
              <a:t>Waitlist Control: 9.1% (ITT: 8%)</a:t>
            </a:r>
          </a:p>
        </p:txBody>
      </p:sp>
    </p:spTree>
    <p:extLst>
      <p:ext uri="{BB962C8B-B14F-4D97-AF65-F5344CB8AC3E}">
        <p14:creationId xmlns:p14="http://schemas.microsoft.com/office/powerpoint/2010/main" val="3362008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614182" y="1543087"/>
            <a:ext cx="4833718" cy="4472701"/>
          </a:xfrm>
        </p:spPr>
        <p:txBody>
          <a:bodyPr>
            <a:normAutofit/>
          </a:bodyPr>
          <a:lstStyle/>
          <a:p>
            <a:pPr marL="0" indent="0" algn="just">
              <a:lnSpc>
                <a:spcPct val="100000"/>
              </a:lnSpc>
              <a:buNone/>
            </a:pPr>
            <a:r>
              <a:rPr lang="es-ES" dirty="0"/>
              <a:t>Ruiz, F. J., Peña-Vargas, A., Ramírez, E. S., Suárez-Falcón, J. C., García-Martín, M. B., García-Beltrán, D. M., … Sánchez, P. D. (</a:t>
            </a:r>
            <a:r>
              <a:rPr lang="en-US" dirty="0"/>
              <a:t>under review</a:t>
            </a:r>
            <a:r>
              <a:rPr lang="es-ES" dirty="0"/>
              <a:t>). </a:t>
            </a:r>
            <a:r>
              <a:rPr lang="en-US" dirty="0"/>
              <a:t>Efficacy of a 2-session RNT-focused acceptance and commitment therapy in depression and GAD: A randomized waitlist control trial. </a:t>
            </a:r>
            <a:r>
              <a:rPr lang="en-US" i="1" dirty="0"/>
              <a:t>Psychotherapy</a:t>
            </a:r>
            <a:r>
              <a:rPr lang="en-US" dirty="0"/>
              <a:t>.</a:t>
            </a:r>
            <a:endParaRPr lang="es-CO" dirty="0"/>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s-CO" dirty="0"/>
          </a:p>
        </p:txBody>
      </p:sp>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Study 5: RCT analyzing the efficacy of a 2-session RNT-focused ACT protocol for depression &amp; GAD </a:t>
            </a:r>
          </a:p>
        </p:txBody>
      </p:sp>
      <p:sp>
        <p:nvSpPr>
          <p:cNvPr id="10" name="Marcador de contenido 2">
            <a:extLst>
              <a:ext uri="{FF2B5EF4-FFF2-40B4-BE49-F238E27FC236}">
                <a16:creationId xmlns:a16="http://schemas.microsoft.com/office/drawing/2014/main" id="{1C8FC584-F6E7-43BA-B0D4-B4D39114A02E}"/>
              </a:ext>
            </a:extLst>
          </p:cNvPr>
          <p:cNvSpPr txBox="1">
            <a:spLocks/>
          </p:cNvSpPr>
          <p:nvPr/>
        </p:nvSpPr>
        <p:spPr>
          <a:xfrm>
            <a:off x="6096000" y="1543087"/>
            <a:ext cx="4833718" cy="407806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lnSpc>
                <a:spcPct val="100000"/>
              </a:lnSpc>
              <a:buFont typeface="Wingdings" panose="05000000000000000000" pitchFamily="2" charset="2"/>
              <a:buChar char="§"/>
            </a:pPr>
            <a:r>
              <a:rPr lang="en-US" dirty="0"/>
              <a:t>Preliminary mediation analyses show that the reduction of </a:t>
            </a:r>
            <a:r>
              <a:rPr lang="en-US" b="1" dirty="0"/>
              <a:t>experiential avoidance</a:t>
            </a:r>
            <a:r>
              <a:rPr lang="en-US" dirty="0"/>
              <a:t> and </a:t>
            </a:r>
            <a:r>
              <a:rPr lang="en-US" b="1" dirty="0"/>
              <a:t>cognitive fusion</a:t>
            </a:r>
            <a:r>
              <a:rPr lang="en-US" dirty="0"/>
              <a:t> acted as mediators of the intervention effect.</a:t>
            </a:r>
          </a:p>
          <a:p>
            <a:pPr algn="just">
              <a:lnSpc>
                <a:spcPct val="100000"/>
              </a:lnSpc>
              <a:buFont typeface="Wingdings" panose="05000000000000000000" pitchFamily="2" charset="2"/>
              <a:buChar char="§"/>
            </a:pPr>
            <a:r>
              <a:rPr lang="en-US" dirty="0"/>
              <a:t>Preliminary moderation analyses show that the intervention was more effective for participants with:</a:t>
            </a:r>
          </a:p>
          <a:p>
            <a:pPr marL="715963" indent="-268288" algn="just">
              <a:lnSpc>
                <a:spcPct val="100000"/>
              </a:lnSpc>
              <a:buFont typeface="Wingdings" panose="05000000000000000000" pitchFamily="2" charset="2"/>
              <a:buChar char="ü"/>
            </a:pPr>
            <a:r>
              <a:rPr lang="en-US" b="1" dirty="0"/>
              <a:t>Higher emotional symptoms</a:t>
            </a:r>
          </a:p>
          <a:p>
            <a:pPr marL="715963" indent="-268288" algn="just">
              <a:lnSpc>
                <a:spcPct val="100000"/>
              </a:lnSpc>
              <a:buFont typeface="Wingdings" panose="05000000000000000000" pitchFamily="2" charset="2"/>
              <a:buChar char="ü"/>
            </a:pPr>
            <a:r>
              <a:rPr lang="en-US" b="1" dirty="0"/>
              <a:t>Higher experiential avoidance</a:t>
            </a:r>
          </a:p>
          <a:p>
            <a:pPr algn="just">
              <a:lnSpc>
                <a:spcPct val="100000"/>
              </a:lnSpc>
              <a:buFont typeface="Wingdings" panose="05000000000000000000" pitchFamily="2" charset="2"/>
              <a:buChar char="§"/>
            </a:pPr>
            <a:endParaRPr lang="es-CO" dirty="0"/>
          </a:p>
        </p:txBody>
      </p:sp>
    </p:spTree>
    <p:extLst>
      <p:ext uri="{BB962C8B-B14F-4D97-AF65-F5344CB8AC3E}">
        <p14:creationId xmlns:p14="http://schemas.microsoft.com/office/powerpoint/2010/main" val="3234861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614182" y="1543087"/>
            <a:ext cx="4833718" cy="4472701"/>
          </a:xfrm>
        </p:spPr>
        <p:txBody>
          <a:bodyPr>
            <a:normAutofit fontScale="92500"/>
          </a:bodyPr>
          <a:lstStyle/>
          <a:p>
            <a:pPr marL="0" indent="0" algn="just">
              <a:lnSpc>
                <a:spcPct val="100000"/>
              </a:lnSpc>
              <a:buNone/>
            </a:pPr>
            <a:r>
              <a:rPr lang="es-CO" sz="2400" dirty="0" err="1"/>
              <a:t>Dereix</a:t>
            </a:r>
            <a:r>
              <a:rPr lang="es-CO" sz="2400" dirty="0"/>
              <a:t>-Calonge, I., Ruiz, F. J., Sierra, M. A., Peña-Vargas, A., &amp; Ramírez, E. S. (2019). </a:t>
            </a:r>
            <a:r>
              <a:rPr lang="en-US" sz="2400" dirty="0"/>
              <a:t>Acceptance and commitment training focused on repetitive negative thinking for clinical psychology trainees: A randomized controlled trial. </a:t>
            </a:r>
            <a:r>
              <a:rPr lang="en-US" sz="2400" i="1" dirty="0"/>
              <a:t>Journal of Contextual Behavioral Science, 12</a:t>
            </a:r>
            <a:r>
              <a:rPr lang="en-US" sz="2400" dirty="0"/>
              <a:t>, 81-88.</a:t>
            </a:r>
          </a:p>
          <a:p>
            <a:pPr algn="just">
              <a:lnSpc>
                <a:spcPct val="100000"/>
              </a:lnSpc>
              <a:buFont typeface="Wingdings" panose="05000000000000000000" pitchFamily="2" charset="2"/>
              <a:buChar char="§"/>
            </a:pPr>
            <a:r>
              <a:rPr lang="en-US" sz="2400" dirty="0"/>
              <a:t>N = 85</a:t>
            </a:r>
          </a:p>
          <a:p>
            <a:pPr algn="just">
              <a:lnSpc>
                <a:spcPct val="100000"/>
              </a:lnSpc>
              <a:buFont typeface="Wingdings" panose="05000000000000000000" pitchFamily="2" charset="2"/>
              <a:buChar char="§"/>
            </a:pPr>
            <a:r>
              <a:rPr lang="en-US" sz="2400" dirty="0"/>
              <a:t>RNT-focused ACT vs. Waitlist Control</a:t>
            </a:r>
          </a:p>
          <a:p>
            <a:pPr marL="0" indent="0" algn="just">
              <a:lnSpc>
                <a:spcPct val="100000"/>
              </a:lnSpc>
              <a:buNone/>
            </a:pPr>
            <a:endParaRPr lang="es-CO" dirty="0"/>
          </a:p>
        </p:txBody>
      </p:sp>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Study 6: RCT analyzing the efficacy of an online RNT-focused ACT protocol for clinical psychology trainees</a:t>
            </a:r>
          </a:p>
        </p:txBody>
      </p:sp>
      <p:graphicFrame>
        <p:nvGraphicFramePr>
          <p:cNvPr id="8" name="Tabla 7">
            <a:extLst>
              <a:ext uri="{FF2B5EF4-FFF2-40B4-BE49-F238E27FC236}">
                <a16:creationId xmlns:a16="http://schemas.microsoft.com/office/drawing/2014/main" id="{4FCF09F2-3A7F-4125-943B-D75E1910E823}"/>
              </a:ext>
            </a:extLst>
          </p:cNvPr>
          <p:cNvGraphicFramePr>
            <a:graphicFrameLocks noGrp="1"/>
          </p:cNvGraphicFramePr>
          <p:nvPr>
            <p:extLst>
              <p:ext uri="{D42A27DB-BD31-4B8C-83A1-F6EECF244321}">
                <p14:modId xmlns:p14="http://schemas.microsoft.com/office/powerpoint/2010/main" val="3163213723"/>
              </p:ext>
            </p:extLst>
          </p:nvPr>
        </p:nvGraphicFramePr>
        <p:xfrm>
          <a:off x="5746100" y="1773050"/>
          <a:ext cx="6144882" cy="2219960"/>
        </p:xfrm>
        <a:graphic>
          <a:graphicData uri="http://schemas.openxmlformats.org/drawingml/2006/table">
            <a:tbl>
              <a:tblPr firstRow="1" bandRow="1">
                <a:tableStyleId>{5C22544A-7EE6-4342-B048-85BDC9FD1C3A}</a:tableStyleId>
              </a:tblPr>
              <a:tblGrid>
                <a:gridCol w="4553840">
                  <a:extLst>
                    <a:ext uri="{9D8B030D-6E8A-4147-A177-3AD203B41FA5}">
                      <a16:colId xmlns:a16="http://schemas.microsoft.com/office/drawing/2014/main" val="876657694"/>
                    </a:ext>
                  </a:extLst>
                </a:gridCol>
                <a:gridCol w="1591042">
                  <a:extLst>
                    <a:ext uri="{9D8B030D-6E8A-4147-A177-3AD203B41FA5}">
                      <a16:colId xmlns:a16="http://schemas.microsoft.com/office/drawing/2014/main" val="1143782755"/>
                    </a:ext>
                  </a:extLst>
                </a:gridCol>
              </a:tblGrid>
              <a:tr h="0">
                <a:tc>
                  <a:txBody>
                    <a:bodyPr/>
                    <a:lstStyle/>
                    <a:p>
                      <a:r>
                        <a:rPr lang="en-US" noProof="0" dirty="0"/>
                        <a:t>Measure</a:t>
                      </a:r>
                    </a:p>
                  </a:txBody>
                  <a:tcPr/>
                </a:tc>
                <a:tc>
                  <a:txBody>
                    <a:bodyPr/>
                    <a:lstStyle/>
                    <a:p>
                      <a:pPr algn="ctr"/>
                      <a:r>
                        <a:rPr lang="en-US" i="1" noProof="0" dirty="0"/>
                        <a:t>d</a:t>
                      </a:r>
                      <a:endParaRPr lang="en-US" noProof="0" dirty="0"/>
                    </a:p>
                  </a:txBody>
                  <a:tcPr/>
                </a:tc>
                <a:extLst>
                  <a:ext uri="{0D108BD9-81ED-4DB2-BD59-A6C34878D82A}">
                    <a16:rowId xmlns:a16="http://schemas.microsoft.com/office/drawing/2014/main" val="1254950697"/>
                  </a:ext>
                </a:extLst>
              </a:tr>
              <a:tr h="370840">
                <a:tc>
                  <a:txBody>
                    <a:bodyPr/>
                    <a:lstStyle/>
                    <a:p>
                      <a:r>
                        <a:rPr lang="en-US" noProof="0" dirty="0"/>
                        <a:t>DASS-Total – Emotional symptoms</a:t>
                      </a:r>
                    </a:p>
                  </a:txBody>
                  <a:tcPr/>
                </a:tc>
                <a:tc>
                  <a:txBody>
                    <a:bodyPr/>
                    <a:lstStyle/>
                    <a:p>
                      <a:pPr algn="ctr"/>
                      <a:r>
                        <a:rPr lang="es-ES" dirty="0"/>
                        <a:t>0.75</a:t>
                      </a:r>
                      <a:endParaRPr lang="es-CO" dirty="0"/>
                    </a:p>
                  </a:txBody>
                  <a:tcPr/>
                </a:tc>
                <a:extLst>
                  <a:ext uri="{0D108BD9-81ED-4DB2-BD59-A6C34878D82A}">
                    <a16:rowId xmlns:a16="http://schemas.microsoft.com/office/drawing/2014/main" val="2333007808"/>
                  </a:ext>
                </a:extLst>
              </a:tr>
              <a:tr h="370840">
                <a:tc>
                  <a:txBody>
                    <a:bodyPr/>
                    <a:lstStyle/>
                    <a:p>
                      <a:r>
                        <a:rPr lang="en-US" noProof="0" dirty="0"/>
                        <a:t>VQ – Progress</a:t>
                      </a:r>
                    </a:p>
                  </a:txBody>
                  <a:tcPr/>
                </a:tc>
                <a:tc>
                  <a:txBody>
                    <a:bodyPr/>
                    <a:lstStyle/>
                    <a:p>
                      <a:pPr algn="ctr"/>
                      <a:r>
                        <a:rPr lang="es-ES" dirty="0"/>
                        <a:t>0.34</a:t>
                      </a:r>
                      <a:endParaRPr lang="es-CO" dirty="0"/>
                    </a:p>
                  </a:txBody>
                  <a:tcPr/>
                </a:tc>
                <a:extLst>
                  <a:ext uri="{0D108BD9-81ED-4DB2-BD59-A6C34878D82A}">
                    <a16:rowId xmlns:a16="http://schemas.microsoft.com/office/drawing/2014/main" val="1413458611"/>
                  </a:ext>
                </a:extLst>
              </a:tr>
              <a:tr h="370840">
                <a:tc>
                  <a:txBody>
                    <a:bodyPr/>
                    <a:lstStyle/>
                    <a:p>
                      <a:r>
                        <a:rPr lang="en-US" noProof="0" dirty="0"/>
                        <a:t>VQ – Obstruction </a:t>
                      </a:r>
                    </a:p>
                  </a:txBody>
                  <a:tcPr/>
                </a:tc>
                <a:tc>
                  <a:txBody>
                    <a:bodyPr/>
                    <a:lstStyle/>
                    <a:p>
                      <a:pPr algn="ctr"/>
                      <a:r>
                        <a:rPr lang="es-ES" dirty="0"/>
                        <a:t>0.51</a:t>
                      </a:r>
                      <a:endParaRPr lang="es-CO" dirty="0"/>
                    </a:p>
                  </a:txBody>
                  <a:tcPr/>
                </a:tc>
                <a:extLst>
                  <a:ext uri="{0D108BD9-81ED-4DB2-BD59-A6C34878D82A}">
                    <a16:rowId xmlns:a16="http://schemas.microsoft.com/office/drawing/2014/main" val="2752520444"/>
                  </a:ext>
                </a:extLst>
              </a:tr>
              <a:tr h="370840">
                <a:tc>
                  <a:txBody>
                    <a:bodyPr/>
                    <a:lstStyle/>
                    <a:p>
                      <a:r>
                        <a:rPr lang="en-US" noProof="0" dirty="0"/>
                        <a:t>PTQ-CPT – RNT on clinical practice</a:t>
                      </a:r>
                    </a:p>
                  </a:txBody>
                  <a:tcPr/>
                </a:tc>
                <a:tc>
                  <a:txBody>
                    <a:bodyPr/>
                    <a:lstStyle/>
                    <a:p>
                      <a:pPr algn="ctr"/>
                      <a:r>
                        <a:rPr lang="es-ES" dirty="0"/>
                        <a:t>0.89</a:t>
                      </a:r>
                      <a:endParaRPr lang="es-CO" dirty="0"/>
                    </a:p>
                  </a:txBody>
                  <a:tcPr/>
                </a:tc>
                <a:extLst>
                  <a:ext uri="{0D108BD9-81ED-4DB2-BD59-A6C34878D82A}">
                    <a16:rowId xmlns:a16="http://schemas.microsoft.com/office/drawing/2014/main" val="3815036402"/>
                  </a:ext>
                </a:extLst>
              </a:tr>
              <a:tr h="370840">
                <a:tc>
                  <a:txBody>
                    <a:bodyPr/>
                    <a:lstStyle/>
                    <a:p>
                      <a:r>
                        <a:rPr lang="en-US" noProof="0" dirty="0"/>
                        <a:t>PTQ – General RNT</a:t>
                      </a:r>
                    </a:p>
                  </a:txBody>
                  <a:tcPr/>
                </a:tc>
                <a:tc>
                  <a:txBody>
                    <a:bodyPr/>
                    <a:lstStyle/>
                    <a:p>
                      <a:pPr algn="ctr"/>
                      <a:r>
                        <a:rPr lang="es-ES" dirty="0"/>
                        <a:t>0.62</a:t>
                      </a:r>
                      <a:endParaRPr lang="es-CO" dirty="0"/>
                    </a:p>
                  </a:txBody>
                  <a:tcPr/>
                </a:tc>
                <a:extLst>
                  <a:ext uri="{0D108BD9-81ED-4DB2-BD59-A6C34878D82A}">
                    <a16:rowId xmlns:a16="http://schemas.microsoft.com/office/drawing/2014/main" val="3258802698"/>
                  </a:ext>
                </a:extLst>
              </a:tr>
            </a:tbl>
          </a:graphicData>
        </a:graphic>
      </p:graphicFrame>
      <p:graphicFrame>
        <p:nvGraphicFramePr>
          <p:cNvPr id="10" name="Tabla 9">
            <a:extLst>
              <a:ext uri="{FF2B5EF4-FFF2-40B4-BE49-F238E27FC236}">
                <a16:creationId xmlns:a16="http://schemas.microsoft.com/office/drawing/2014/main" id="{B4EFFB8E-D230-4BB5-BED8-DE2F946A0FC4}"/>
              </a:ext>
            </a:extLst>
          </p:cNvPr>
          <p:cNvGraphicFramePr>
            <a:graphicFrameLocks noGrp="1"/>
          </p:cNvGraphicFramePr>
          <p:nvPr>
            <p:extLst>
              <p:ext uri="{D42A27DB-BD31-4B8C-83A1-F6EECF244321}">
                <p14:modId xmlns:p14="http://schemas.microsoft.com/office/powerpoint/2010/main" val="538391717"/>
              </p:ext>
            </p:extLst>
          </p:nvPr>
        </p:nvGraphicFramePr>
        <p:xfrm>
          <a:off x="5746100" y="4596172"/>
          <a:ext cx="6144882" cy="2219960"/>
        </p:xfrm>
        <a:graphic>
          <a:graphicData uri="http://schemas.openxmlformats.org/drawingml/2006/table">
            <a:tbl>
              <a:tblPr firstRow="1" bandRow="1">
                <a:tableStyleId>{5C22544A-7EE6-4342-B048-85BDC9FD1C3A}</a:tableStyleId>
              </a:tblPr>
              <a:tblGrid>
                <a:gridCol w="4527960">
                  <a:extLst>
                    <a:ext uri="{9D8B030D-6E8A-4147-A177-3AD203B41FA5}">
                      <a16:colId xmlns:a16="http://schemas.microsoft.com/office/drawing/2014/main" val="876657694"/>
                    </a:ext>
                  </a:extLst>
                </a:gridCol>
                <a:gridCol w="1616922">
                  <a:extLst>
                    <a:ext uri="{9D8B030D-6E8A-4147-A177-3AD203B41FA5}">
                      <a16:colId xmlns:a16="http://schemas.microsoft.com/office/drawing/2014/main" val="1143782755"/>
                    </a:ext>
                  </a:extLst>
                </a:gridCol>
              </a:tblGrid>
              <a:tr h="0">
                <a:tc>
                  <a:txBody>
                    <a:bodyPr/>
                    <a:lstStyle/>
                    <a:p>
                      <a:r>
                        <a:rPr lang="en-US" noProof="0" dirty="0"/>
                        <a:t>Measure</a:t>
                      </a:r>
                    </a:p>
                  </a:txBody>
                  <a:tcPr/>
                </a:tc>
                <a:tc>
                  <a:txBody>
                    <a:bodyPr/>
                    <a:lstStyle/>
                    <a:p>
                      <a:pPr algn="ctr"/>
                      <a:r>
                        <a:rPr lang="en-US" i="1" noProof="0" dirty="0"/>
                        <a:t>d</a:t>
                      </a:r>
                      <a:endParaRPr lang="en-US" noProof="0" dirty="0"/>
                    </a:p>
                  </a:txBody>
                  <a:tcPr/>
                </a:tc>
                <a:extLst>
                  <a:ext uri="{0D108BD9-81ED-4DB2-BD59-A6C34878D82A}">
                    <a16:rowId xmlns:a16="http://schemas.microsoft.com/office/drawing/2014/main" val="1254950697"/>
                  </a:ext>
                </a:extLst>
              </a:tr>
              <a:tr h="370840">
                <a:tc>
                  <a:txBody>
                    <a:bodyPr/>
                    <a:lstStyle/>
                    <a:p>
                      <a:r>
                        <a:rPr lang="en-US" noProof="0" dirty="0"/>
                        <a:t>DASS-Total – Emotional symptoms</a:t>
                      </a:r>
                    </a:p>
                  </a:txBody>
                  <a:tcPr/>
                </a:tc>
                <a:tc>
                  <a:txBody>
                    <a:bodyPr/>
                    <a:lstStyle/>
                    <a:p>
                      <a:pPr algn="ctr"/>
                      <a:r>
                        <a:rPr lang="es-ES" dirty="0"/>
                        <a:t>2.52</a:t>
                      </a:r>
                      <a:endParaRPr lang="es-CO" dirty="0"/>
                    </a:p>
                  </a:txBody>
                  <a:tcPr/>
                </a:tc>
                <a:extLst>
                  <a:ext uri="{0D108BD9-81ED-4DB2-BD59-A6C34878D82A}">
                    <a16:rowId xmlns:a16="http://schemas.microsoft.com/office/drawing/2014/main" val="2333007808"/>
                  </a:ext>
                </a:extLst>
              </a:tr>
              <a:tr h="370840">
                <a:tc>
                  <a:txBody>
                    <a:bodyPr/>
                    <a:lstStyle/>
                    <a:p>
                      <a:r>
                        <a:rPr lang="en-US" noProof="0" dirty="0"/>
                        <a:t>VQ – Progress</a:t>
                      </a:r>
                    </a:p>
                  </a:txBody>
                  <a:tcPr/>
                </a:tc>
                <a:tc>
                  <a:txBody>
                    <a:bodyPr/>
                    <a:lstStyle/>
                    <a:p>
                      <a:pPr algn="ctr"/>
                      <a:r>
                        <a:rPr lang="es-ES" dirty="0"/>
                        <a:t>1.10</a:t>
                      </a:r>
                      <a:endParaRPr lang="es-CO" dirty="0"/>
                    </a:p>
                  </a:txBody>
                  <a:tcPr/>
                </a:tc>
                <a:extLst>
                  <a:ext uri="{0D108BD9-81ED-4DB2-BD59-A6C34878D82A}">
                    <a16:rowId xmlns:a16="http://schemas.microsoft.com/office/drawing/2014/main" val="1413458611"/>
                  </a:ext>
                </a:extLst>
              </a:tr>
              <a:tr h="370840">
                <a:tc>
                  <a:txBody>
                    <a:bodyPr/>
                    <a:lstStyle/>
                    <a:p>
                      <a:r>
                        <a:rPr lang="en-US" noProof="0" dirty="0"/>
                        <a:t>VQ – Obstruction </a:t>
                      </a:r>
                    </a:p>
                  </a:txBody>
                  <a:tcPr/>
                </a:tc>
                <a:tc>
                  <a:txBody>
                    <a:bodyPr/>
                    <a:lstStyle/>
                    <a:p>
                      <a:pPr algn="ctr"/>
                      <a:r>
                        <a:rPr lang="es-ES" dirty="0"/>
                        <a:t>0.88</a:t>
                      </a:r>
                      <a:endParaRPr lang="es-CO" dirty="0"/>
                    </a:p>
                  </a:txBody>
                  <a:tcPr/>
                </a:tc>
                <a:extLst>
                  <a:ext uri="{0D108BD9-81ED-4DB2-BD59-A6C34878D82A}">
                    <a16:rowId xmlns:a16="http://schemas.microsoft.com/office/drawing/2014/main" val="2752520444"/>
                  </a:ext>
                </a:extLst>
              </a:tr>
              <a:tr h="370840">
                <a:tc>
                  <a:txBody>
                    <a:bodyPr/>
                    <a:lstStyle/>
                    <a:p>
                      <a:r>
                        <a:rPr lang="en-US" noProof="0" dirty="0"/>
                        <a:t>PTQ-CPT – RNT on clinical practice</a:t>
                      </a:r>
                    </a:p>
                  </a:txBody>
                  <a:tcPr/>
                </a:tc>
                <a:tc>
                  <a:txBody>
                    <a:bodyPr/>
                    <a:lstStyle/>
                    <a:p>
                      <a:pPr algn="ctr"/>
                      <a:r>
                        <a:rPr lang="es-ES" dirty="0"/>
                        <a:t>0.75</a:t>
                      </a:r>
                      <a:endParaRPr lang="es-CO" dirty="0"/>
                    </a:p>
                  </a:txBody>
                  <a:tcPr/>
                </a:tc>
                <a:extLst>
                  <a:ext uri="{0D108BD9-81ED-4DB2-BD59-A6C34878D82A}">
                    <a16:rowId xmlns:a16="http://schemas.microsoft.com/office/drawing/2014/main" val="3815036402"/>
                  </a:ext>
                </a:extLst>
              </a:tr>
              <a:tr h="370840">
                <a:tc>
                  <a:txBody>
                    <a:bodyPr/>
                    <a:lstStyle/>
                    <a:p>
                      <a:r>
                        <a:rPr lang="en-US" noProof="0" dirty="0"/>
                        <a:t>PTQ – General RNT</a:t>
                      </a:r>
                    </a:p>
                  </a:txBody>
                  <a:tcPr/>
                </a:tc>
                <a:tc>
                  <a:txBody>
                    <a:bodyPr/>
                    <a:lstStyle/>
                    <a:p>
                      <a:pPr algn="ctr"/>
                      <a:r>
                        <a:rPr lang="es-ES" dirty="0"/>
                        <a:t>1.00</a:t>
                      </a:r>
                      <a:endParaRPr lang="es-CO" dirty="0"/>
                    </a:p>
                  </a:txBody>
                  <a:tcPr/>
                </a:tc>
                <a:extLst>
                  <a:ext uri="{0D108BD9-81ED-4DB2-BD59-A6C34878D82A}">
                    <a16:rowId xmlns:a16="http://schemas.microsoft.com/office/drawing/2014/main" val="3258802698"/>
                  </a:ext>
                </a:extLst>
              </a:tr>
            </a:tbl>
          </a:graphicData>
        </a:graphic>
      </p:graphicFrame>
      <p:sp>
        <p:nvSpPr>
          <p:cNvPr id="4" name="CuadroTexto 3">
            <a:extLst>
              <a:ext uri="{FF2B5EF4-FFF2-40B4-BE49-F238E27FC236}">
                <a16:creationId xmlns:a16="http://schemas.microsoft.com/office/drawing/2014/main" id="{7E39554F-1C7E-4780-ACC2-4254921E5596}"/>
              </a:ext>
            </a:extLst>
          </p:cNvPr>
          <p:cNvSpPr txBox="1"/>
          <p:nvPr/>
        </p:nvSpPr>
        <p:spPr>
          <a:xfrm>
            <a:off x="6441963" y="1362979"/>
            <a:ext cx="4753155" cy="400110"/>
          </a:xfrm>
          <a:prstGeom prst="rect">
            <a:avLst/>
          </a:prstGeom>
          <a:noFill/>
        </p:spPr>
        <p:txBody>
          <a:bodyPr wrap="square" rtlCol="0">
            <a:spAutoFit/>
          </a:bodyPr>
          <a:lstStyle/>
          <a:p>
            <a:pPr algn="ctr"/>
            <a:r>
              <a:rPr lang="en-US" sz="2000" b="1" dirty="0"/>
              <a:t>Overall sample</a:t>
            </a:r>
          </a:p>
        </p:txBody>
      </p:sp>
      <p:sp>
        <p:nvSpPr>
          <p:cNvPr id="11" name="CuadroTexto 10">
            <a:extLst>
              <a:ext uri="{FF2B5EF4-FFF2-40B4-BE49-F238E27FC236}">
                <a16:creationId xmlns:a16="http://schemas.microsoft.com/office/drawing/2014/main" id="{15581108-7E22-408A-BE45-61966670DB99}"/>
              </a:ext>
            </a:extLst>
          </p:cNvPr>
          <p:cNvSpPr txBox="1"/>
          <p:nvPr/>
        </p:nvSpPr>
        <p:spPr>
          <a:xfrm>
            <a:off x="5746099" y="4165534"/>
            <a:ext cx="5985825" cy="400110"/>
          </a:xfrm>
          <a:prstGeom prst="rect">
            <a:avLst/>
          </a:prstGeom>
          <a:noFill/>
        </p:spPr>
        <p:txBody>
          <a:bodyPr wrap="square" rtlCol="0">
            <a:spAutoFit/>
          </a:bodyPr>
          <a:lstStyle/>
          <a:p>
            <a:pPr algn="ctr"/>
            <a:r>
              <a:rPr lang="en-US" sz="2000" b="1" dirty="0"/>
              <a:t>Participants with high emotional symptoms</a:t>
            </a:r>
          </a:p>
        </p:txBody>
      </p:sp>
      <p:sp>
        <p:nvSpPr>
          <p:cNvPr id="14" name="Rectángulo 13">
            <a:extLst>
              <a:ext uri="{FF2B5EF4-FFF2-40B4-BE49-F238E27FC236}">
                <a16:creationId xmlns:a16="http://schemas.microsoft.com/office/drawing/2014/main" id="{E8EA9B3D-C762-4861-BEC2-7868DC72D798}"/>
              </a:ext>
            </a:extLst>
          </p:cNvPr>
          <p:cNvSpPr/>
          <p:nvPr/>
        </p:nvSpPr>
        <p:spPr>
          <a:xfrm>
            <a:off x="5746100" y="2141279"/>
            <a:ext cx="6144882" cy="343129"/>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F7CEE458-9E59-4ACA-814F-BF63B14ED524}"/>
              </a:ext>
            </a:extLst>
          </p:cNvPr>
          <p:cNvSpPr/>
          <p:nvPr/>
        </p:nvSpPr>
        <p:spPr>
          <a:xfrm>
            <a:off x="5746100" y="2484408"/>
            <a:ext cx="6144882" cy="7331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9E2276E9-C211-407A-9775-3502162AD00B}"/>
              </a:ext>
            </a:extLst>
          </p:cNvPr>
          <p:cNvSpPr/>
          <p:nvPr/>
        </p:nvSpPr>
        <p:spPr>
          <a:xfrm>
            <a:off x="5746100" y="3227494"/>
            <a:ext cx="6144882" cy="76551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17">
            <a:extLst>
              <a:ext uri="{FF2B5EF4-FFF2-40B4-BE49-F238E27FC236}">
                <a16:creationId xmlns:a16="http://schemas.microsoft.com/office/drawing/2014/main" id="{DCAFDC46-B24A-48D8-8009-213E1CAC893A}"/>
              </a:ext>
            </a:extLst>
          </p:cNvPr>
          <p:cNvSpPr/>
          <p:nvPr/>
        </p:nvSpPr>
        <p:spPr>
          <a:xfrm>
            <a:off x="5746100" y="4997241"/>
            <a:ext cx="6144882" cy="343129"/>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a:extLst>
              <a:ext uri="{FF2B5EF4-FFF2-40B4-BE49-F238E27FC236}">
                <a16:creationId xmlns:a16="http://schemas.microsoft.com/office/drawing/2014/main" id="{E2B8FE9D-905F-473A-84EF-1143C6716D29}"/>
              </a:ext>
            </a:extLst>
          </p:cNvPr>
          <p:cNvSpPr/>
          <p:nvPr/>
        </p:nvSpPr>
        <p:spPr>
          <a:xfrm>
            <a:off x="5746099" y="5348872"/>
            <a:ext cx="6144882" cy="7331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19">
            <a:extLst>
              <a:ext uri="{FF2B5EF4-FFF2-40B4-BE49-F238E27FC236}">
                <a16:creationId xmlns:a16="http://schemas.microsoft.com/office/drawing/2014/main" id="{855EE3C7-466E-42AA-81E6-E61798AE6CA8}"/>
              </a:ext>
            </a:extLst>
          </p:cNvPr>
          <p:cNvSpPr/>
          <p:nvPr/>
        </p:nvSpPr>
        <p:spPr>
          <a:xfrm>
            <a:off x="5746098" y="6087258"/>
            <a:ext cx="6144882" cy="7331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2137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3000D-F6AE-49E4-AE55-A56A60833E32}"/>
              </a:ext>
            </a:extLst>
          </p:cNvPr>
          <p:cNvSpPr>
            <a:spLocks noGrp="1"/>
          </p:cNvSpPr>
          <p:nvPr>
            <p:ph type="title"/>
          </p:nvPr>
        </p:nvSpPr>
        <p:spPr>
          <a:xfrm>
            <a:off x="560686" y="312813"/>
            <a:ext cx="10015299" cy="1049235"/>
          </a:xfrm>
        </p:spPr>
        <p:txBody>
          <a:bodyPr>
            <a:normAutofit/>
          </a:bodyPr>
          <a:lstStyle/>
          <a:p>
            <a:pPr algn="l"/>
            <a:r>
              <a:rPr lang="en-US" b="1" cap="none" dirty="0"/>
              <a:t>1. Values are hierarchical positive reinforcers constructed in the learning history</a:t>
            </a:r>
          </a:p>
        </p:txBody>
      </p:sp>
      <p:sp>
        <p:nvSpPr>
          <p:cNvPr id="10" name="Marcador de contenido 2">
            <a:extLst>
              <a:ext uri="{FF2B5EF4-FFF2-40B4-BE49-F238E27FC236}">
                <a16:creationId xmlns:a16="http://schemas.microsoft.com/office/drawing/2014/main" id="{CC3AAFD1-2AD3-4530-9424-C782867E9ADD}"/>
              </a:ext>
            </a:extLst>
          </p:cNvPr>
          <p:cNvSpPr>
            <a:spLocks noGrp="1"/>
          </p:cNvSpPr>
          <p:nvPr>
            <p:ph idx="1"/>
          </p:nvPr>
        </p:nvSpPr>
        <p:spPr>
          <a:xfrm>
            <a:off x="6506658" y="1998481"/>
            <a:ext cx="3853649" cy="3945119"/>
          </a:xfrm>
        </p:spPr>
        <p:txBody>
          <a:bodyPr>
            <a:normAutofit/>
          </a:bodyPr>
          <a:lstStyle/>
          <a:p>
            <a:pPr>
              <a:buFont typeface="Wingdings" panose="05000000000000000000" pitchFamily="2" charset="2"/>
              <a:buChar char="§"/>
            </a:pPr>
            <a:r>
              <a:rPr lang="en-US" sz="2400" dirty="0"/>
              <a:t>Fluency in hierarchical framing allows the construction of abstract positive reinforcers.</a:t>
            </a:r>
          </a:p>
          <a:p>
            <a:pPr>
              <a:buFont typeface="Wingdings" panose="05000000000000000000" pitchFamily="2" charset="2"/>
              <a:buChar char="§"/>
            </a:pPr>
            <a:endParaRPr lang="en-US" sz="2400" dirty="0"/>
          </a:p>
          <a:p>
            <a:pPr>
              <a:buFont typeface="Wingdings" panose="05000000000000000000" pitchFamily="2" charset="2"/>
              <a:buChar char="ü"/>
            </a:pPr>
            <a:endParaRPr lang="es-CO" dirty="0"/>
          </a:p>
        </p:txBody>
      </p:sp>
      <p:pic>
        <p:nvPicPr>
          <p:cNvPr id="11" name="Imagen 10" descr="Imagen que contiene objeto, vara de medición&#10;&#10;Descripción generada con confianza muy alta">
            <a:extLst>
              <a:ext uri="{FF2B5EF4-FFF2-40B4-BE49-F238E27FC236}">
                <a16:creationId xmlns:a16="http://schemas.microsoft.com/office/drawing/2014/main" id="{8557C57F-B647-4AF3-92A1-4A46E32AF21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01351" y="4356339"/>
            <a:ext cx="3604030" cy="2403860"/>
          </a:xfrm>
          <a:prstGeom prst="rect">
            <a:avLst/>
          </a:prstGeom>
        </p:spPr>
      </p:pic>
      <p:sp>
        <p:nvSpPr>
          <p:cNvPr id="12" name="CuadroTexto 11">
            <a:extLst>
              <a:ext uri="{FF2B5EF4-FFF2-40B4-BE49-F238E27FC236}">
                <a16:creationId xmlns:a16="http://schemas.microsoft.com/office/drawing/2014/main" id="{D5ACA978-8CB7-4648-87B2-C090B814D6CC}"/>
              </a:ext>
            </a:extLst>
          </p:cNvPr>
          <p:cNvSpPr txBox="1"/>
          <p:nvPr/>
        </p:nvSpPr>
        <p:spPr>
          <a:xfrm>
            <a:off x="9463176" y="7029018"/>
            <a:ext cx="1773813" cy="507831"/>
          </a:xfrm>
          <a:prstGeom prst="rect">
            <a:avLst/>
          </a:prstGeom>
          <a:noFill/>
        </p:spPr>
        <p:txBody>
          <a:bodyPr wrap="square" rtlCol="0">
            <a:spAutoFit/>
          </a:bodyPr>
          <a:lstStyle/>
          <a:p>
            <a:r>
              <a:rPr lang="es-CO" sz="900">
                <a:hlinkClick r:id="rId4" tooltip="https://www.flickr.com/photos/130132803@N07/18778753910"/>
              </a:rPr>
              <a:t>Esta foto</a:t>
            </a:r>
            <a:r>
              <a:rPr lang="es-CO" sz="900"/>
              <a:t> de Autor desconocido está bajo licencia </a:t>
            </a:r>
            <a:r>
              <a:rPr lang="es-CO" sz="900">
                <a:hlinkClick r:id="rId5" tooltip="https://creativecommons.org/licenses/by/3.0/"/>
              </a:rPr>
              <a:t>CC BY</a:t>
            </a:r>
            <a:endParaRPr lang="es-CO" sz="900"/>
          </a:p>
        </p:txBody>
      </p:sp>
    </p:spTree>
    <p:extLst>
      <p:ext uri="{BB962C8B-B14F-4D97-AF65-F5344CB8AC3E}">
        <p14:creationId xmlns:p14="http://schemas.microsoft.com/office/powerpoint/2010/main" val="1831353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614182" y="1543087"/>
            <a:ext cx="4833718" cy="4472701"/>
          </a:xfrm>
        </p:spPr>
        <p:txBody>
          <a:bodyPr>
            <a:normAutofit fontScale="92500"/>
          </a:bodyPr>
          <a:lstStyle/>
          <a:p>
            <a:pPr marL="0" indent="0" algn="just">
              <a:lnSpc>
                <a:spcPct val="100000"/>
              </a:lnSpc>
              <a:buNone/>
            </a:pPr>
            <a:r>
              <a:rPr lang="es-CO" sz="2400" dirty="0" err="1"/>
              <a:t>Dereix</a:t>
            </a:r>
            <a:r>
              <a:rPr lang="es-CO" sz="2400" dirty="0"/>
              <a:t>-Calonge, I., Ruiz, F. J., Sierra, M. A., Peña-Vargas, A., &amp; Ramírez, E. S. (2019). </a:t>
            </a:r>
            <a:r>
              <a:rPr lang="en-US" sz="2400" dirty="0"/>
              <a:t>Acceptance and commitment training focused on repetitive negative thinking for clinical psychology trainees: A randomized controlled trial. </a:t>
            </a:r>
            <a:r>
              <a:rPr lang="en-US" sz="2400" i="1" dirty="0"/>
              <a:t>Journal of Contextual Behavioral Science, 12</a:t>
            </a:r>
            <a:r>
              <a:rPr lang="en-US" sz="2400" dirty="0"/>
              <a:t>, 81-88.</a:t>
            </a:r>
          </a:p>
          <a:p>
            <a:pPr algn="just">
              <a:lnSpc>
                <a:spcPct val="100000"/>
              </a:lnSpc>
              <a:buFont typeface="Wingdings" panose="05000000000000000000" pitchFamily="2" charset="2"/>
              <a:buChar char="§"/>
            </a:pPr>
            <a:r>
              <a:rPr lang="en-US" sz="2400" dirty="0"/>
              <a:t>N = 85</a:t>
            </a:r>
          </a:p>
          <a:p>
            <a:pPr algn="just">
              <a:lnSpc>
                <a:spcPct val="100000"/>
              </a:lnSpc>
              <a:buFont typeface="Wingdings" panose="05000000000000000000" pitchFamily="2" charset="2"/>
              <a:buChar char="§"/>
            </a:pPr>
            <a:r>
              <a:rPr lang="en-US" sz="2400" dirty="0"/>
              <a:t>RNT-focused ACT vs. Waitlist Control</a:t>
            </a:r>
          </a:p>
          <a:p>
            <a:pPr marL="0" indent="0" algn="just">
              <a:lnSpc>
                <a:spcPct val="100000"/>
              </a:lnSpc>
              <a:buNone/>
            </a:pPr>
            <a:endParaRPr lang="es-CO" dirty="0"/>
          </a:p>
        </p:txBody>
      </p:sp>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Study 6: RCT analyzing the efficacy of an online RNT-focused ACT protocol clinical psychology trainees</a:t>
            </a:r>
          </a:p>
        </p:txBody>
      </p:sp>
      <p:pic>
        <p:nvPicPr>
          <p:cNvPr id="17" name="Imagen 16">
            <a:extLst>
              <a:ext uri="{FF2B5EF4-FFF2-40B4-BE49-F238E27FC236}">
                <a16:creationId xmlns:a16="http://schemas.microsoft.com/office/drawing/2014/main" id="{42816EE8-732B-4A24-A7BE-92FD4433EF76}"/>
              </a:ext>
            </a:extLst>
          </p:cNvPr>
          <p:cNvPicPr/>
          <p:nvPr/>
        </p:nvPicPr>
        <p:blipFill>
          <a:blip r:embed="rId3">
            <a:extLst>
              <a:ext uri="{28A0092B-C50C-407E-A947-70E740481C1C}">
                <a14:useLocalDpi xmlns:a14="http://schemas.microsoft.com/office/drawing/2010/main" val="0"/>
              </a:ext>
            </a:extLst>
          </a:blip>
          <a:stretch>
            <a:fillRect/>
          </a:stretch>
        </p:blipFill>
        <p:spPr>
          <a:xfrm>
            <a:off x="5874490" y="1691557"/>
            <a:ext cx="5612130" cy="2087880"/>
          </a:xfrm>
          <a:prstGeom prst="rect">
            <a:avLst/>
          </a:prstGeom>
        </p:spPr>
      </p:pic>
      <p:sp>
        <p:nvSpPr>
          <p:cNvPr id="21" name="CuadroTexto 20">
            <a:extLst>
              <a:ext uri="{FF2B5EF4-FFF2-40B4-BE49-F238E27FC236}">
                <a16:creationId xmlns:a16="http://schemas.microsoft.com/office/drawing/2014/main" id="{7D33E11F-304A-4871-8881-D5B008B61EED}"/>
              </a:ext>
            </a:extLst>
          </p:cNvPr>
          <p:cNvSpPr txBox="1"/>
          <p:nvPr/>
        </p:nvSpPr>
        <p:spPr>
          <a:xfrm>
            <a:off x="5874491" y="3909582"/>
            <a:ext cx="5612130" cy="1323439"/>
          </a:xfrm>
          <a:prstGeom prst="rect">
            <a:avLst/>
          </a:prstGeom>
          <a:noFill/>
        </p:spPr>
        <p:txBody>
          <a:bodyPr wrap="square" rtlCol="0">
            <a:spAutoFit/>
          </a:bodyPr>
          <a:lstStyle/>
          <a:p>
            <a:pPr algn="just"/>
            <a:r>
              <a:rPr lang="en-US" sz="2000" dirty="0"/>
              <a:t>The reduction of RNT focused on the clinical practice significantly and longitudinally mediated the effect of the intervention on emotional symptoms and valued living.</a:t>
            </a:r>
          </a:p>
        </p:txBody>
      </p:sp>
    </p:spTree>
    <p:extLst>
      <p:ext uri="{BB962C8B-B14F-4D97-AF65-F5344CB8AC3E}">
        <p14:creationId xmlns:p14="http://schemas.microsoft.com/office/powerpoint/2010/main" val="11861017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614182" y="1543087"/>
            <a:ext cx="4833718" cy="4472701"/>
          </a:xfrm>
        </p:spPr>
        <p:txBody>
          <a:bodyPr>
            <a:normAutofit fontScale="85000" lnSpcReduction="10000"/>
          </a:bodyPr>
          <a:lstStyle/>
          <a:p>
            <a:pPr marL="0" indent="0" algn="just">
              <a:lnSpc>
                <a:spcPct val="100000"/>
              </a:lnSpc>
              <a:buNone/>
            </a:pPr>
            <a:r>
              <a:rPr lang="es-CO" sz="2400" dirty="0"/>
              <a:t>Salazar, D. M., Ruiz, F. J., Ramírez, E. S., &amp; Cardona-Betancourt, V. (</a:t>
            </a:r>
            <a:r>
              <a:rPr lang="es-CO" sz="2400" dirty="0" err="1"/>
              <a:t>under</a:t>
            </a:r>
            <a:r>
              <a:rPr lang="es-CO" sz="2400" dirty="0"/>
              <a:t> </a:t>
            </a:r>
            <a:r>
              <a:rPr lang="es-CO" sz="2400" dirty="0" err="1"/>
              <a:t>review</a:t>
            </a:r>
            <a:r>
              <a:rPr lang="es-CO" sz="2400" dirty="0"/>
              <a:t>). </a:t>
            </a:r>
            <a:r>
              <a:rPr lang="en-US" sz="2400" dirty="0"/>
              <a:t>Acceptance and commitment therapy focused on repetitive negative thinking for child depression: A randomized multiple-baseline evaluation. </a:t>
            </a:r>
          </a:p>
          <a:p>
            <a:pPr>
              <a:lnSpc>
                <a:spcPct val="100000"/>
              </a:lnSpc>
              <a:buFont typeface="Wingdings" panose="05000000000000000000" pitchFamily="2" charset="2"/>
              <a:buChar char="§"/>
            </a:pPr>
            <a:r>
              <a:rPr lang="en-US" sz="2400" dirty="0"/>
              <a:t>Randomized, multiple-baseline across participants design</a:t>
            </a:r>
          </a:p>
          <a:p>
            <a:pPr algn="just">
              <a:lnSpc>
                <a:spcPct val="100000"/>
              </a:lnSpc>
              <a:buFont typeface="Wingdings" panose="05000000000000000000" pitchFamily="2" charset="2"/>
              <a:buChar char="§"/>
            </a:pPr>
            <a:r>
              <a:rPr lang="en-US" sz="2400" dirty="0"/>
              <a:t>N = 9, 8-13 years old.</a:t>
            </a:r>
          </a:p>
          <a:p>
            <a:pPr algn="just">
              <a:lnSpc>
                <a:spcPct val="100000"/>
              </a:lnSpc>
              <a:buFont typeface="Wingdings" panose="05000000000000000000" pitchFamily="2" charset="2"/>
              <a:buChar char="§"/>
            </a:pPr>
            <a:r>
              <a:rPr lang="en-US" sz="2400" dirty="0"/>
              <a:t>Comorbid disorders in 6 participants.</a:t>
            </a:r>
          </a:p>
          <a:p>
            <a:pPr algn="just">
              <a:lnSpc>
                <a:spcPct val="100000"/>
              </a:lnSpc>
              <a:buFont typeface="Wingdings" panose="05000000000000000000" pitchFamily="2" charset="2"/>
              <a:buChar char="§"/>
            </a:pPr>
            <a:r>
              <a:rPr lang="en-US" sz="2400" dirty="0"/>
              <a:t>3-session, RNT-focused ACT protocol.</a:t>
            </a:r>
          </a:p>
          <a:p>
            <a:pPr algn="just">
              <a:lnSpc>
                <a:spcPct val="100000"/>
              </a:lnSpc>
              <a:buFont typeface="Wingdings" panose="05000000000000000000" pitchFamily="2" charset="2"/>
              <a:buChar char="§"/>
            </a:pPr>
            <a:r>
              <a:rPr lang="en-US" sz="2400" dirty="0"/>
              <a:t>1-month follow-up.</a:t>
            </a:r>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Study 7: Analyzing the efficacy of RNT-focused ACT for child depression</a:t>
            </a:r>
          </a:p>
        </p:txBody>
      </p:sp>
      <p:graphicFrame>
        <p:nvGraphicFramePr>
          <p:cNvPr id="8" name="Tabla 7">
            <a:extLst>
              <a:ext uri="{FF2B5EF4-FFF2-40B4-BE49-F238E27FC236}">
                <a16:creationId xmlns:a16="http://schemas.microsoft.com/office/drawing/2014/main" id="{4FCF09F2-3A7F-4125-943B-D75E1910E823}"/>
              </a:ext>
            </a:extLst>
          </p:cNvPr>
          <p:cNvGraphicFramePr>
            <a:graphicFrameLocks noGrp="1"/>
          </p:cNvGraphicFramePr>
          <p:nvPr>
            <p:extLst>
              <p:ext uri="{D42A27DB-BD31-4B8C-83A1-F6EECF244321}">
                <p14:modId xmlns:p14="http://schemas.microsoft.com/office/powerpoint/2010/main" val="3935492566"/>
              </p:ext>
            </p:extLst>
          </p:nvPr>
        </p:nvGraphicFramePr>
        <p:xfrm>
          <a:off x="5746100" y="1654726"/>
          <a:ext cx="6144882" cy="2219960"/>
        </p:xfrm>
        <a:graphic>
          <a:graphicData uri="http://schemas.openxmlformats.org/drawingml/2006/table">
            <a:tbl>
              <a:tblPr firstRow="1" bandRow="1">
                <a:tableStyleId>{5C22544A-7EE6-4342-B048-85BDC9FD1C3A}</a:tableStyleId>
              </a:tblPr>
              <a:tblGrid>
                <a:gridCol w="3949991">
                  <a:extLst>
                    <a:ext uri="{9D8B030D-6E8A-4147-A177-3AD203B41FA5}">
                      <a16:colId xmlns:a16="http://schemas.microsoft.com/office/drawing/2014/main" val="876657694"/>
                    </a:ext>
                  </a:extLst>
                </a:gridCol>
                <a:gridCol w="2194891">
                  <a:extLst>
                    <a:ext uri="{9D8B030D-6E8A-4147-A177-3AD203B41FA5}">
                      <a16:colId xmlns:a16="http://schemas.microsoft.com/office/drawing/2014/main" val="1143782755"/>
                    </a:ext>
                  </a:extLst>
                </a:gridCol>
              </a:tblGrid>
              <a:tr h="0">
                <a:tc>
                  <a:txBody>
                    <a:bodyPr/>
                    <a:lstStyle/>
                    <a:p>
                      <a:r>
                        <a:rPr lang="en-US" noProof="0" dirty="0"/>
                        <a:t>Measure</a:t>
                      </a:r>
                    </a:p>
                  </a:txBody>
                  <a:tcPr/>
                </a:tc>
                <a:tc>
                  <a:txBody>
                    <a:bodyPr/>
                    <a:lstStyle/>
                    <a:p>
                      <a:pPr algn="ctr"/>
                      <a:r>
                        <a:rPr lang="en-US" b="1" i="1" noProof="0" dirty="0"/>
                        <a:t>d</a:t>
                      </a:r>
                      <a:r>
                        <a:rPr lang="en-US" b="1" i="0" noProof="0" dirty="0"/>
                        <a:t> [95% CI]</a:t>
                      </a:r>
                    </a:p>
                  </a:txBody>
                  <a:tcPr/>
                </a:tc>
                <a:extLst>
                  <a:ext uri="{0D108BD9-81ED-4DB2-BD59-A6C34878D82A}">
                    <a16:rowId xmlns:a16="http://schemas.microsoft.com/office/drawing/2014/main" val="1254950697"/>
                  </a:ext>
                </a:extLst>
              </a:tr>
              <a:tr h="370840">
                <a:tc>
                  <a:txBody>
                    <a:bodyPr/>
                    <a:lstStyle/>
                    <a:p>
                      <a:r>
                        <a:rPr lang="en-US" noProof="0" dirty="0"/>
                        <a:t>DASS-C – Emotional symptoms</a:t>
                      </a:r>
                    </a:p>
                  </a:txBody>
                  <a:tcPr/>
                </a:tc>
                <a:tc>
                  <a:txBody>
                    <a:bodyPr/>
                    <a:lstStyle/>
                    <a:p>
                      <a:pPr algn="ctr"/>
                      <a:r>
                        <a:rPr lang="es-ES" dirty="0"/>
                        <a:t>2.12 [0.89, 3.32]</a:t>
                      </a:r>
                      <a:endParaRPr lang="es-CO" dirty="0"/>
                    </a:p>
                  </a:txBody>
                  <a:tcPr/>
                </a:tc>
                <a:extLst>
                  <a:ext uri="{0D108BD9-81ED-4DB2-BD59-A6C34878D82A}">
                    <a16:rowId xmlns:a16="http://schemas.microsoft.com/office/drawing/2014/main" val="2333007808"/>
                  </a:ext>
                </a:extLst>
              </a:tr>
              <a:tr h="370840">
                <a:tc>
                  <a:txBody>
                    <a:bodyPr/>
                    <a:lstStyle/>
                    <a:p>
                      <a:r>
                        <a:rPr lang="en-US" noProof="0" dirty="0"/>
                        <a:t>CBCL-Total – Problematic behavior</a:t>
                      </a:r>
                    </a:p>
                  </a:txBody>
                  <a:tcPr/>
                </a:tc>
                <a:tc>
                  <a:txBody>
                    <a:bodyPr/>
                    <a:lstStyle/>
                    <a:p>
                      <a:pPr algn="ctr"/>
                      <a:r>
                        <a:rPr lang="es-ES" dirty="0"/>
                        <a:t>1.21 [0.32, 2.07]</a:t>
                      </a:r>
                      <a:endParaRPr lang="es-CO" dirty="0"/>
                    </a:p>
                  </a:txBody>
                  <a:tcPr/>
                </a:tc>
                <a:extLst>
                  <a:ext uri="{0D108BD9-81ED-4DB2-BD59-A6C34878D82A}">
                    <a16:rowId xmlns:a16="http://schemas.microsoft.com/office/drawing/2014/main" val="1413458611"/>
                  </a:ext>
                </a:extLst>
              </a:tr>
              <a:tr h="370840">
                <a:tc>
                  <a:txBody>
                    <a:bodyPr/>
                    <a:lstStyle/>
                    <a:p>
                      <a:r>
                        <a:rPr lang="en-US" noProof="0" dirty="0"/>
                        <a:t>AFQ-Y – Psychological inflexibility</a:t>
                      </a:r>
                    </a:p>
                  </a:txBody>
                  <a:tcPr/>
                </a:tc>
                <a:tc>
                  <a:txBody>
                    <a:bodyPr/>
                    <a:lstStyle/>
                    <a:p>
                      <a:pPr algn="ctr"/>
                      <a:r>
                        <a:rPr lang="es-ES" dirty="0"/>
                        <a:t>3.74 [2.43, 5.43]</a:t>
                      </a:r>
                      <a:endParaRPr lang="es-CO" dirty="0"/>
                    </a:p>
                  </a:txBody>
                  <a:tcPr/>
                </a:tc>
                <a:extLst>
                  <a:ext uri="{0D108BD9-81ED-4DB2-BD59-A6C34878D82A}">
                    <a16:rowId xmlns:a16="http://schemas.microsoft.com/office/drawing/2014/main" val="2752520444"/>
                  </a:ext>
                </a:extLst>
              </a:tr>
              <a:tr h="370840">
                <a:tc>
                  <a:txBody>
                    <a:bodyPr/>
                    <a:lstStyle/>
                    <a:p>
                      <a:r>
                        <a:rPr lang="en-US" noProof="0" dirty="0"/>
                        <a:t>PTQ-C – General RNT</a:t>
                      </a:r>
                    </a:p>
                  </a:txBody>
                  <a:tcPr/>
                </a:tc>
                <a:tc>
                  <a:txBody>
                    <a:bodyPr/>
                    <a:lstStyle/>
                    <a:p>
                      <a:pPr algn="ctr"/>
                      <a:r>
                        <a:rPr lang="es-ES" dirty="0"/>
                        <a:t>3.14 [1.88, 4.85]</a:t>
                      </a:r>
                      <a:endParaRPr lang="es-CO" dirty="0"/>
                    </a:p>
                  </a:txBody>
                  <a:tcPr/>
                </a:tc>
                <a:extLst>
                  <a:ext uri="{0D108BD9-81ED-4DB2-BD59-A6C34878D82A}">
                    <a16:rowId xmlns:a16="http://schemas.microsoft.com/office/drawing/2014/main" val="3815036402"/>
                  </a:ext>
                </a:extLst>
              </a:tr>
              <a:tr h="370840">
                <a:tc>
                  <a:txBody>
                    <a:bodyPr/>
                    <a:lstStyle/>
                    <a:p>
                      <a:r>
                        <a:rPr lang="en-US" noProof="0" dirty="0"/>
                        <a:t>GPQ-C – Generalized </a:t>
                      </a:r>
                      <a:r>
                        <a:rPr lang="en-US" noProof="0" dirty="0" err="1"/>
                        <a:t>pliance</a:t>
                      </a:r>
                      <a:endParaRPr lang="en-US" noProof="0" dirty="0"/>
                    </a:p>
                  </a:txBody>
                  <a:tcPr/>
                </a:tc>
                <a:tc>
                  <a:txBody>
                    <a:bodyPr/>
                    <a:lstStyle/>
                    <a:p>
                      <a:pPr algn="ctr"/>
                      <a:r>
                        <a:rPr lang="es-ES" dirty="0"/>
                        <a:t>1.14 [0.01, 2.32]</a:t>
                      </a:r>
                      <a:endParaRPr lang="es-CO" dirty="0"/>
                    </a:p>
                  </a:txBody>
                  <a:tcPr/>
                </a:tc>
                <a:extLst>
                  <a:ext uri="{0D108BD9-81ED-4DB2-BD59-A6C34878D82A}">
                    <a16:rowId xmlns:a16="http://schemas.microsoft.com/office/drawing/2014/main" val="3258802698"/>
                  </a:ext>
                </a:extLst>
              </a:tr>
            </a:tbl>
          </a:graphicData>
        </a:graphic>
      </p:graphicFrame>
      <p:sp>
        <p:nvSpPr>
          <p:cNvPr id="22" name="Rectángulo 21">
            <a:extLst>
              <a:ext uri="{FF2B5EF4-FFF2-40B4-BE49-F238E27FC236}">
                <a16:creationId xmlns:a16="http://schemas.microsoft.com/office/drawing/2014/main" id="{398CEBC6-4866-42C4-88A7-78D0AC2FE3A4}"/>
              </a:ext>
            </a:extLst>
          </p:cNvPr>
          <p:cNvSpPr/>
          <p:nvPr/>
        </p:nvSpPr>
        <p:spPr>
          <a:xfrm>
            <a:off x="5746100" y="2037762"/>
            <a:ext cx="6144882" cy="73994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a:extLst>
              <a:ext uri="{FF2B5EF4-FFF2-40B4-BE49-F238E27FC236}">
                <a16:creationId xmlns:a16="http://schemas.microsoft.com/office/drawing/2014/main" id="{CA93896A-AF13-4ABF-9AE1-DF04CD1F083E}"/>
              </a:ext>
            </a:extLst>
          </p:cNvPr>
          <p:cNvSpPr/>
          <p:nvPr/>
        </p:nvSpPr>
        <p:spPr>
          <a:xfrm>
            <a:off x="5746100" y="2802876"/>
            <a:ext cx="6144882" cy="106318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28591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614182" y="1543087"/>
            <a:ext cx="4833718" cy="4472701"/>
          </a:xfrm>
        </p:spPr>
        <p:txBody>
          <a:bodyPr>
            <a:normAutofit/>
          </a:bodyPr>
          <a:lstStyle/>
          <a:p>
            <a:pPr marL="0" indent="0" algn="just">
              <a:lnSpc>
                <a:spcPct val="100000"/>
              </a:lnSpc>
              <a:buNone/>
            </a:pPr>
            <a:r>
              <a:rPr lang="es-CO" sz="2400" dirty="0"/>
              <a:t>Salazar, D. M., Ruiz, F. J., Ramírez, E. S., &amp; Cardona-Betancourt, V. (</a:t>
            </a:r>
            <a:r>
              <a:rPr lang="en-US" sz="2400" dirty="0"/>
              <a:t>under review</a:t>
            </a:r>
            <a:r>
              <a:rPr lang="es-CO" sz="2400" dirty="0"/>
              <a:t>). </a:t>
            </a:r>
            <a:r>
              <a:rPr lang="en-US" sz="2400" dirty="0"/>
              <a:t>Acceptance and commitment therapy focused on repetitive negative thinking for child depression: A randomized multiple-baseline evaluation. </a:t>
            </a:r>
          </a:p>
          <a:p>
            <a:pPr marL="0" indent="0" algn="just">
              <a:lnSpc>
                <a:spcPct val="100000"/>
              </a:lnSpc>
              <a:buNone/>
            </a:pPr>
            <a:endParaRPr lang="en-US" sz="2400" dirty="0"/>
          </a:p>
          <a:p>
            <a:pPr marL="0" indent="0" algn="just">
              <a:lnSpc>
                <a:spcPct val="100000"/>
              </a:lnSpc>
              <a:buNone/>
            </a:pPr>
            <a:endParaRPr lang="es-CO" dirty="0"/>
          </a:p>
        </p:txBody>
      </p:sp>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Study 7: Analyzing the efficacy of RNT-focused ACT for child depression</a:t>
            </a:r>
          </a:p>
        </p:txBody>
      </p:sp>
      <p:graphicFrame>
        <p:nvGraphicFramePr>
          <p:cNvPr id="4" name="Tabla 3">
            <a:extLst>
              <a:ext uri="{FF2B5EF4-FFF2-40B4-BE49-F238E27FC236}">
                <a16:creationId xmlns:a16="http://schemas.microsoft.com/office/drawing/2014/main" id="{2C0BFE45-A394-4456-8B32-2E3B6F013B67}"/>
              </a:ext>
            </a:extLst>
          </p:cNvPr>
          <p:cNvGraphicFramePr>
            <a:graphicFrameLocks noGrp="1"/>
          </p:cNvGraphicFramePr>
          <p:nvPr>
            <p:extLst>
              <p:ext uri="{D42A27DB-BD31-4B8C-83A1-F6EECF244321}">
                <p14:modId xmlns:p14="http://schemas.microsoft.com/office/powerpoint/2010/main" val="2218230826"/>
              </p:ext>
            </p:extLst>
          </p:nvPr>
        </p:nvGraphicFramePr>
        <p:xfrm>
          <a:off x="5779724" y="1606513"/>
          <a:ext cx="6029837" cy="5059680"/>
        </p:xfrm>
        <a:graphic>
          <a:graphicData uri="http://schemas.openxmlformats.org/drawingml/2006/table">
            <a:tbl>
              <a:tblPr firstRow="1" bandRow="1">
                <a:tableStyleId>{5C22544A-7EE6-4342-B048-85BDC9FD1C3A}</a:tableStyleId>
              </a:tblPr>
              <a:tblGrid>
                <a:gridCol w="1457424">
                  <a:extLst>
                    <a:ext uri="{9D8B030D-6E8A-4147-A177-3AD203B41FA5}">
                      <a16:colId xmlns:a16="http://schemas.microsoft.com/office/drawing/2014/main" val="157663642"/>
                    </a:ext>
                  </a:extLst>
                </a:gridCol>
                <a:gridCol w="2177702">
                  <a:extLst>
                    <a:ext uri="{9D8B030D-6E8A-4147-A177-3AD203B41FA5}">
                      <a16:colId xmlns:a16="http://schemas.microsoft.com/office/drawing/2014/main" val="2894205212"/>
                    </a:ext>
                  </a:extLst>
                </a:gridCol>
                <a:gridCol w="2394711">
                  <a:extLst>
                    <a:ext uri="{9D8B030D-6E8A-4147-A177-3AD203B41FA5}">
                      <a16:colId xmlns:a16="http://schemas.microsoft.com/office/drawing/2014/main" val="1375369305"/>
                    </a:ext>
                  </a:extLst>
                </a:gridCol>
              </a:tblGrid>
              <a:tr h="370840">
                <a:tc>
                  <a:txBody>
                    <a:bodyPr/>
                    <a:lstStyle/>
                    <a:p>
                      <a:r>
                        <a:rPr lang="en-US" noProof="0"/>
                        <a:t>Participant</a:t>
                      </a:r>
                    </a:p>
                  </a:txBody>
                  <a:tcPr/>
                </a:tc>
                <a:tc>
                  <a:txBody>
                    <a:bodyPr/>
                    <a:lstStyle/>
                    <a:p>
                      <a:pPr algn="ctr"/>
                      <a:r>
                        <a:rPr lang="en-US" noProof="0"/>
                        <a:t>Diagnoses baseline</a:t>
                      </a:r>
                    </a:p>
                  </a:txBody>
                  <a:tcPr/>
                </a:tc>
                <a:tc>
                  <a:txBody>
                    <a:bodyPr/>
                    <a:lstStyle/>
                    <a:p>
                      <a:pPr algn="ctr"/>
                      <a:r>
                        <a:rPr lang="en-US" noProof="0" dirty="0"/>
                        <a:t>Diagnoses 1-month follow-up</a:t>
                      </a:r>
                    </a:p>
                  </a:txBody>
                  <a:tcPr/>
                </a:tc>
                <a:extLst>
                  <a:ext uri="{0D108BD9-81ED-4DB2-BD59-A6C34878D82A}">
                    <a16:rowId xmlns:a16="http://schemas.microsoft.com/office/drawing/2014/main" val="3872636711"/>
                  </a:ext>
                </a:extLst>
              </a:tr>
              <a:tr h="370840">
                <a:tc>
                  <a:txBody>
                    <a:bodyPr/>
                    <a:lstStyle/>
                    <a:p>
                      <a:r>
                        <a:rPr lang="es-ES" dirty="0"/>
                        <a:t>P1</a:t>
                      </a:r>
                      <a:endParaRPr lang="es-CO" dirty="0"/>
                    </a:p>
                  </a:txBody>
                  <a:tcPr/>
                </a:tc>
                <a:tc>
                  <a:txBody>
                    <a:bodyPr/>
                    <a:lstStyle/>
                    <a:p>
                      <a:pPr algn="ctr"/>
                      <a:r>
                        <a:rPr lang="en-US" noProof="0"/>
                        <a:t>Depression, GAD</a:t>
                      </a:r>
                    </a:p>
                  </a:txBody>
                  <a:tcPr/>
                </a:tc>
                <a:tc>
                  <a:txBody>
                    <a:bodyPr/>
                    <a:lstStyle/>
                    <a:p>
                      <a:pPr algn="ctr"/>
                      <a:r>
                        <a:rPr lang="es-ES" dirty="0"/>
                        <a:t>---</a:t>
                      </a:r>
                      <a:endParaRPr lang="es-CO" dirty="0"/>
                    </a:p>
                  </a:txBody>
                  <a:tcPr/>
                </a:tc>
                <a:extLst>
                  <a:ext uri="{0D108BD9-81ED-4DB2-BD59-A6C34878D82A}">
                    <a16:rowId xmlns:a16="http://schemas.microsoft.com/office/drawing/2014/main" val="2932138316"/>
                  </a:ext>
                </a:extLst>
              </a:tr>
              <a:tr h="370840">
                <a:tc>
                  <a:txBody>
                    <a:bodyPr/>
                    <a:lstStyle/>
                    <a:p>
                      <a:r>
                        <a:rPr lang="es-ES" dirty="0"/>
                        <a:t>P2</a:t>
                      </a:r>
                      <a:endParaRPr lang="es-CO" dirty="0"/>
                    </a:p>
                  </a:txBody>
                  <a:tcPr/>
                </a:tc>
                <a:tc>
                  <a:txBody>
                    <a:bodyPr/>
                    <a:lstStyle/>
                    <a:p>
                      <a:pPr algn="ctr"/>
                      <a:r>
                        <a:rPr lang="en-US" noProof="0"/>
                        <a:t>Depression, separation anxiety, ADHD (combined)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a:t>
                      </a:r>
                      <a:endParaRPr lang="es-CO" dirty="0"/>
                    </a:p>
                    <a:p>
                      <a:pPr algn="ctr"/>
                      <a:endParaRPr lang="es-CO" dirty="0"/>
                    </a:p>
                  </a:txBody>
                  <a:tcPr/>
                </a:tc>
                <a:extLst>
                  <a:ext uri="{0D108BD9-81ED-4DB2-BD59-A6C34878D82A}">
                    <a16:rowId xmlns:a16="http://schemas.microsoft.com/office/drawing/2014/main" val="4263087995"/>
                  </a:ext>
                </a:extLst>
              </a:tr>
              <a:tr h="370840">
                <a:tc>
                  <a:txBody>
                    <a:bodyPr/>
                    <a:lstStyle/>
                    <a:p>
                      <a:r>
                        <a:rPr lang="es-ES" dirty="0"/>
                        <a:t>P3</a:t>
                      </a:r>
                      <a:endParaRPr lang="es-CO" dirty="0"/>
                    </a:p>
                  </a:txBody>
                  <a:tcPr/>
                </a:tc>
                <a:tc>
                  <a:txBody>
                    <a:bodyPr/>
                    <a:lstStyle/>
                    <a:p>
                      <a:pPr algn="ctr"/>
                      <a:r>
                        <a:rPr lang="en-US" noProof="0"/>
                        <a:t>Depression, ODD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a:t>
                      </a:r>
                      <a:endParaRPr lang="es-CO" dirty="0"/>
                    </a:p>
                  </a:txBody>
                  <a:tcPr/>
                </a:tc>
                <a:extLst>
                  <a:ext uri="{0D108BD9-81ED-4DB2-BD59-A6C34878D82A}">
                    <a16:rowId xmlns:a16="http://schemas.microsoft.com/office/drawing/2014/main" val="94933465"/>
                  </a:ext>
                </a:extLst>
              </a:tr>
              <a:tr h="370840">
                <a:tc>
                  <a:txBody>
                    <a:bodyPr/>
                    <a:lstStyle/>
                    <a:p>
                      <a:r>
                        <a:rPr lang="es-ES" dirty="0"/>
                        <a:t>P4</a:t>
                      </a:r>
                      <a:endParaRPr lang="es-CO" dirty="0"/>
                    </a:p>
                  </a:txBody>
                  <a:tcPr/>
                </a:tc>
                <a:tc>
                  <a:txBody>
                    <a:bodyPr/>
                    <a:lstStyle/>
                    <a:p>
                      <a:pPr algn="ctr"/>
                      <a:r>
                        <a:rPr lang="en-US" noProof="0"/>
                        <a:t>Depression, ADHD (combined), ODD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a:t>
                      </a:r>
                      <a:endParaRPr lang="es-CO" dirty="0"/>
                    </a:p>
                    <a:p>
                      <a:pPr algn="ctr"/>
                      <a:endParaRPr lang="es-CO" dirty="0"/>
                    </a:p>
                  </a:txBody>
                  <a:tcPr/>
                </a:tc>
                <a:extLst>
                  <a:ext uri="{0D108BD9-81ED-4DB2-BD59-A6C34878D82A}">
                    <a16:rowId xmlns:a16="http://schemas.microsoft.com/office/drawing/2014/main" val="3767760704"/>
                  </a:ext>
                </a:extLst>
              </a:tr>
              <a:tr h="370840">
                <a:tc>
                  <a:txBody>
                    <a:bodyPr/>
                    <a:lstStyle/>
                    <a:p>
                      <a:r>
                        <a:rPr lang="es-ES" dirty="0"/>
                        <a:t>P5</a:t>
                      </a:r>
                      <a:endParaRPr lang="es-CO" dirty="0"/>
                    </a:p>
                  </a:txBody>
                  <a:tcPr/>
                </a:tc>
                <a:tc>
                  <a:txBody>
                    <a:bodyPr/>
                    <a:lstStyle/>
                    <a:p>
                      <a:pPr algn="ctr"/>
                      <a:r>
                        <a:rPr lang="en-US" noProof="0"/>
                        <a:t>Depression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a:t>
                      </a:r>
                      <a:endParaRPr lang="es-CO" dirty="0"/>
                    </a:p>
                  </a:txBody>
                  <a:tcPr/>
                </a:tc>
                <a:extLst>
                  <a:ext uri="{0D108BD9-81ED-4DB2-BD59-A6C34878D82A}">
                    <a16:rowId xmlns:a16="http://schemas.microsoft.com/office/drawing/2014/main" val="1119013486"/>
                  </a:ext>
                </a:extLst>
              </a:tr>
              <a:tr h="370840">
                <a:tc>
                  <a:txBody>
                    <a:bodyPr/>
                    <a:lstStyle/>
                    <a:p>
                      <a:r>
                        <a:rPr lang="es-ES" dirty="0"/>
                        <a:t>P6</a:t>
                      </a:r>
                      <a:endParaRPr lang="es-CO" dirty="0"/>
                    </a:p>
                  </a:txBody>
                  <a:tcPr/>
                </a:tc>
                <a:tc>
                  <a:txBody>
                    <a:bodyPr/>
                    <a:lstStyle/>
                    <a:p>
                      <a:pPr algn="ctr"/>
                      <a:r>
                        <a:rPr lang="en-US" noProof="0"/>
                        <a:t>Depression, ADHD (attention), ODD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a:t>
                      </a:r>
                      <a:endParaRPr lang="es-CO" dirty="0"/>
                    </a:p>
                    <a:p>
                      <a:pPr algn="ctr"/>
                      <a:endParaRPr lang="es-CO" dirty="0"/>
                    </a:p>
                  </a:txBody>
                  <a:tcPr/>
                </a:tc>
                <a:extLst>
                  <a:ext uri="{0D108BD9-81ED-4DB2-BD59-A6C34878D82A}">
                    <a16:rowId xmlns:a16="http://schemas.microsoft.com/office/drawing/2014/main" val="2520514670"/>
                  </a:ext>
                </a:extLst>
              </a:tr>
              <a:tr h="370840">
                <a:tc>
                  <a:txBody>
                    <a:bodyPr/>
                    <a:lstStyle/>
                    <a:p>
                      <a:r>
                        <a:rPr lang="es-ES" dirty="0"/>
                        <a:t>P7</a:t>
                      </a:r>
                      <a:endParaRPr lang="es-CO" dirty="0"/>
                    </a:p>
                  </a:txBody>
                  <a:tcPr/>
                </a:tc>
                <a:tc>
                  <a:txBody>
                    <a:bodyPr/>
                    <a:lstStyle/>
                    <a:p>
                      <a:pPr algn="ctr"/>
                      <a:r>
                        <a:rPr lang="en-US" noProof="0"/>
                        <a:t>Depression, ODD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a:t>
                      </a:r>
                      <a:endParaRPr lang="es-CO" dirty="0"/>
                    </a:p>
                  </a:txBody>
                  <a:tcPr/>
                </a:tc>
                <a:extLst>
                  <a:ext uri="{0D108BD9-81ED-4DB2-BD59-A6C34878D82A}">
                    <a16:rowId xmlns:a16="http://schemas.microsoft.com/office/drawing/2014/main" val="2965958240"/>
                  </a:ext>
                </a:extLst>
              </a:tr>
              <a:tr h="370840">
                <a:tc>
                  <a:txBody>
                    <a:bodyPr/>
                    <a:lstStyle/>
                    <a:p>
                      <a:r>
                        <a:rPr lang="es-ES" dirty="0"/>
                        <a:t>P8</a:t>
                      </a:r>
                      <a:endParaRPr lang="es-CO" dirty="0"/>
                    </a:p>
                  </a:txBody>
                  <a:tcPr/>
                </a:tc>
                <a:tc>
                  <a:txBody>
                    <a:bodyPr/>
                    <a:lstStyle/>
                    <a:p>
                      <a:pPr algn="ctr"/>
                      <a:r>
                        <a:rPr lang="en-US" noProof="0"/>
                        <a:t>Depression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a:t>
                      </a:r>
                      <a:endParaRPr lang="es-CO" dirty="0"/>
                    </a:p>
                  </a:txBody>
                  <a:tcPr/>
                </a:tc>
                <a:extLst>
                  <a:ext uri="{0D108BD9-81ED-4DB2-BD59-A6C34878D82A}">
                    <a16:rowId xmlns:a16="http://schemas.microsoft.com/office/drawing/2014/main" val="3158581956"/>
                  </a:ext>
                </a:extLst>
              </a:tr>
              <a:tr h="370840">
                <a:tc>
                  <a:txBody>
                    <a:bodyPr/>
                    <a:lstStyle/>
                    <a:p>
                      <a:r>
                        <a:rPr lang="es-ES" dirty="0"/>
                        <a:t>P9</a:t>
                      </a:r>
                      <a:endParaRPr lang="es-CO" dirty="0"/>
                    </a:p>
                  </a:txBody>
                  <a:tcPr/>
                </a:tc>
                <a:tc>
                  <a:txBody>
                    <a:bodyPr/>
                    <a:lstStyle/>
                    <a:p>
                      <a:pPr algn="ctr"/>
                      <a:r>
                        <a:rPr lang="en-US" noProof="0" dirty="0"/>
                        <a:t>Depression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a:t>
                      </a:r>
                      <a:endParaRPr lang="es-CO" dirty="0"/>
                    </a:p>
                  </a:txBody>
                  <a:tcPr/>
                </a:tc>
                <a:extLst>
                  <a:ext uri="{0D108BD9-81ED-4DB2-BD59-A6C34878D82A}">
                    <a16:rowId xmlns:a16="http://schemas.microsoft.com/office/drawing/2014/main" val="721407611"/>
                  </a:ext>
                </a:extLst>
              </a:tr>
            </a:tbl>
          </a:graphicData>
        </a:graphic>
      </p:graphicFrame>
    </p:spTree>
    <p:extLst>
      <p:ext uri="{BB962C8B-B14F-4D97-AF65-F5344CB8AC3E}">
        <p14:creationId xmlns:p14="http://schemas.microsoft.com/office/powerpoint/2010/main" val="6096525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614182" y="1543087"/>
            <a:ext cx="4833718" cy="4472701"/>
          </a:xfrm>
        </p:spPr>
        <p:txBody>
          <a:bodyPr>
            <a:normAutofit fontScale="92500"/>
          </a:bodyPr>
          <a:lstStyle/>
          <a:p>
            <a:pPr marL="0" indent="0" algn="just">
              <a:lnSpc>
                <a:spcPct val="100000"/>
              </a:lnSpc>
              <a:buNone/>
            </a:pPr>
            <a:r>
              <a:rPr lang="es-CO" sz="2400" dirty="0"/>
              <a:t>Bernal, K. N., García-Martín, M. B., &amp; Ruiz, F. J. (</a:t>
            </a:r>
            <a:r>
              <a:rPr lang="en-US" sz="2400" dirty="0"/>
              <a:t>in preparation</a:t>
            </a:r>
            <a:r>
              <a:rPr lang="es-CO" sz="2400" dirty="0"/>
              <a:t>). </a:t>
            </a:r>
            <a:r>
              <a:rPr lang="en-US" sz="2400" dirty="0"/>
              <a:t>Effect of RNT-focused ACT in improving interpersonal skills in adolescents: A randomized waitlist control trial. </a:t>
            </a:r>
          </a:p>
          <a:p>
            <a:pPr algn="just">
              <a:lnSpc>
                <a:spcPct val="100000"/>
              </a:lnSpc>
              <a:buFont typeface="Wingdings" panose="05000000000000000000" pitchFamily="2" charset="2"/>
              <a:buChar char="§"/>
            </a:pPr>
            <a:r>
              <a:rPr lang="en-US" sz="2400" dirty="0"/>
              <a:t>RNT-focused ACT vs. Waitlist Control</a:t>
            </a:r>
          </a:p>
          <a:p>
            <a:pPr algn="just">
              <a:lnSpc>
                <a:spcPct val="100000"/>
              </a:lnSpc>
              <a:buFont typeface="Wingdings" panose="05000000000000000000" pitchFamily="2" charset="2"/>
              <a:buChar char="§"/>
            </a:pPr>
            <a:r>
              <a:rPr lang="en-US" sz="2400" dirty="0"/>
              <a:t>N = 42, 11-17 years old, problems of social and school adaptation</a:t>
            </a:r>
          </a:p>
          <a:p>
            <a:pPr algn="just">
              <a:lnSpc>
                <a:spcPct val="100000"/>
              </a:lnSpc>
              <a:buFont typeface="Wingdings" panose="05000000000000000000" pitchFamily="2" charset="2"/>
              <a:buChar char="§"/>
            </a:pPr>
            <a:r>
              <a:rPr lang="en-US" sz="2400" dirty="0"/>
              <a:t>3-session, group-based, RNT-focused ACT protocol.</a:t>
            </a:r>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Study 8: RCT analyzing the efficacy of RNT-focused ACT in improving interpersonal skills</a:t>
            </a:r>
          </a:p>
        </p:txBody>
      </p:sp>
      <p:graphicFrame>
        <p:nvGraphicFramePr>
          <p:cNvPr id="7" name="Tabla 6">
            <a:extLst>
              <a:ext uri="{FF2B5EF4-FFF2-40B4-BE49-F238E27FC236}">
                <a16:creationId xmlns:a16="http://schemas.microsoft.com/office/drawing/2014/main" id="{08971B88-B7B7-4F51-B1E8-6D1CA3B46520}"/>
              </a:ext>
            </a:extLst>
          </p:cNvPr>
          <p:cNvGraphicFramePr>
            <a:graphicFrameLocks noGrp="1"/>
          </p:cNvGraphicFramePr>
          <p:nvPr>
            <p:extLst>
              <p:ext uri="{D42A27DB-BD31-4B8C-83A1-F6EECF244321}">
                <p14:modId xmlns:p14="http://schemas.microsoft.com/office/powerpoint/2010/main" val="3883971546"/>
              </p:ext>
            </p:extLst>
          </p:nvPr>
        </p:nvGraphicFramePr>
        <p:xfrm>
          <a:off x="5909094" y="1722115"/>
          <a:ext cx="6144882" cy="2595880"/>
        </p:xfrm>
        <a:graphic>
          <a:graphicData uri="http://schemas.openxmlformats.org/drawingml/2006/table">
            <a:tbl>
              <a:tblPr firstRow="1" bandRow="1">
                <a:tableStyleId>{5C22544A-7EE6-4342-B048-85BDC9FD1C3A}</a:tableStyleId>
              </a:tblPr>
              <a:tblGrid>
                <a:gridCol w="5417389">
                  <a:extLst>
                    <a:ext uri="{9D8B030D-6E8A-4147-A177-3AD203B41FA5}">
                      <a16:colId xmlns:a16="http://schemas.microsoft.com/office/drawing/2014/main" val="876657694"/>
                    </a:ext>
                  </a:extLst>
                </a:gridCol>
                <a:gridCol w="727493">
                  <a:extLst>
                    <a:ext uri="{9D8B030D-6E8A-4147-A177-3AD203B41FA5}">
                      <a16:colId xmlns:a16="http://schemas.microsoft.com/office/drawing/2014/main" val="1143782755"/>
                    </a:ext>
                  </a:extLst>
                </a:gridCol>
              </a:tblGrid>
              <a:tr h="370840">
                <a:tc>
                  <a:txBody>
                    <a:bodyPr/>
                    <a:lstStyle/>
                    <a:p>
                      <a:r>
                        <a:rPr lang="en-US" noProof="0" dirty="0"/>
                        <a:t>Measure</a:t>
                      </a:r>
                    </a:p>
                  </a:txBody>
                  <a:tcPr/>
                </a:tc>
                <a:tc>
                  <a:txBody>
                    <a:bodyPr/>
                    <a:lstStyle/>
                    <a:p>
                      <a:pPr algn="ctr"/>
                      <a:r>
                        <a:rPr lang="en-US" i="1" noProof="0" dirty="0"/>
                        <a:t>d</a:t>
                      </a:r>
                      <a:endParaRPr lang="en-US" noProof="0" dirty="0"/>
                    </a:p>
                  </a:txBody>
                  <a:tcPr/>
                </a:tc>
                <a:extLst>
                  <a:ext uri="{0D108BD9-81ED-4DB2-BD59-A6C34878D82A}">
                    <a16:rowId xmlns:a16="http://schemas.microsoft.com/office/drawing/2014/main" val="1254950697"/>
                  </a:ext>
                </a:extLst>
              </a:tr>
              <a:tr h="370840">
                <a:tc>
                  <a:txBody>
                    <a:bodyPr/>
                    <a:lstStyle/>
                    <a:p>
                      <a:r>
                        <a:rPr lang="en-US" noProof="0" dirty="0"/>
                        <a:t>ESCI-Total – Interpersonal problem solving skills </a:t>
                      </a:r>
                    </a:p>
                  </a:txBody>
                  <a:tcPr/>
                </a:tc>
                <a:tc>
                  <a:txBody>
                    <a:bodyPr/>
                    <a:lstStyle/>
                    <a:p>
                      <a:pPr algn="ctr"/>
                      <a:r>
                        <a:rPr lang="es-ES" dirty="0"/>
                        <a:t>2.92</a:t>
                      </a:r>
                      <a:endParaRPr lang="es-CO" dirty="0"/>
                    </a:p>
                  </a:txBody>
                  <a:tcPr/>
                </a:tc>
                <a:extLst>
                  <a:ext uri="{0D108BD9-81ED-4DB2-BD59-A6C34878D82A}">
                    <a16:rowId xmlns:a16="http://schemas.microsoft.com/office/drawing/2014/main" val="2333007808"/>
                  </a:ext>
                </a:extLst>
              </a:tr>
              <a:tr h="370840">
                <a:tc>
                  <a:txBody>
                    <a:bodyPr/>
                    <a:lstStyle/>
                    <a:p>
                      <a:r>
                        <a:rPr lang="en-US" noProof="0" dirty="0"/>
                        <a:t>DASS-Total – Emotional symptoms </a:t>
                      </a:r>
                    </a:p>
                  </a:txBody>
                  <a:tcPr/>
                </a:tc>
                <a:tc>
                  <a:txBody>
                    <a:bodyPr/>
                    <a:lstStyle/>
                    <a:p>
                      <a:pPr algn="ctr"/>
                      <a:r>
                        <a:rPr lang="es-ES" dirty="0"/>
                        <a:t>1.08</a:t>
                      </a:r>
                      <a:endParaRPr lang="es-CO" dirty="0"/>
                    </a:p>
                  </a:txBody>
                  <a:tcPr/>
                </a:tc>
                <a:extLst>
                  <a:ext uri="{0D108BD9-81ED-4DB2-BD59-A6C34878D82A}">
                    <a16:rowId xmlns:a16="http://schemas.microsoft.com/office/drawing/2014/main" val="1413458611"/>
                  </a:ext>
                </a:extLst>
              </a:tr>
              <a:tr h="370840">
                <a:tc>
                  <a:txBody>
                    <a:bodyPr/>
                    <a:lstStyle/>
                    <a:p>
                      <a:r>
                        <a:rPr lang="en-US" noProof="0" dirty="0"/>
                        <a:t>VQ-Progress </a:t>
                      </a:r>
                    </a:p>
                  </a:txBody>
                  <a:tcPr/>
                </a:tc>
                <a:tc>
                  <a:txBody>
                    <a:bodyPr/>
                    <a:lstStyle/>
                    <a:p>
                      <a:pPr algn="ctr"/>
                      <a:r>
                        <a:rPr lang="es-ES" dirty="0"/>
                        <a:t>1.38</a:t>
                      </a:r>
                      <a:endParaRPr lang="es-CO" dirty="0"/>
                    </a:p>
                  </a:txBody>
                  <a:tcPr/>
                </a:tc>
                <a:extLst>
                  <a:ext uri="{0D108BD9-81ED-4DB2-BD59-A6C34878D82A}">
                    <a16:rowId xmlns:a16="http://schemas.microsoft.com/office/drawing/2014/main" val="2752520444"/>
                  </a:ext>
                </a:extLst>
              </a:tr>
              <a:tr h="370840">
                <a:tc>
                  <a:txBody>
                    <a:bodyPr/>
                    <a:lstStyle/>
                    <a:p>
                      <a:r>
                        <a:rPr lang="en-US" noProof="0" dirty="0"/>
                        <a:t>VQ-Obstruction</a:t>
                      </a:r>
                    </a:p>
                  </a:txBody>
                  <a:tcPr/>
                </a:tc>
                <a:tc>
                  <a:txBody>
                    <a:bodyPr/>
                    <a:lstStyle/>
                    <a:p>
                      <a:pPr algn="ctr"/>
                      <a:r>
                        <a:rPr lang="es-ES" dirty="0"/>
                        <a:t>0.51</a:t>
                      </a:r>
                      <a:endParaRPr lang="es-CO" dirty="0"/>
                    </a:p>
                  </a:txBody>
                  <a:tcPr/>
                </a:tc>
                <a:extLst>
                  <a:ext uri="{0D108BD9-81ED-4DB2-BD59-A6C34878D82A}">
                    <a16:rowId xmlns:a16="http://schemas.microsoft.com/office/drawing/2014/main" val="3258802698"/>
                  </a:ext>
                </a:extLst>
              </a:tr>
              <a:tr h="370840">
                <a:tc>
                  <a:txBody>
                    <a:bodyPr/>
                    <a:lstStyle/>
                    <a:p>
                      <a:r>
                        <a:rPr lang="en-US" noProof="0" dirty="0"/>
                        <a:t>PTQ-C – General RNT</a:t>
                      </a:r>
                    </a:p>
                  </a:txBody>
                  <a:tcPr/>
                </a:tc>
                <a:tc>
                  <a:txBody>
                    <a:bodyPr/>
                    <a:lstStyle/>
                    <a:p>
                      <a:pPr algn="ctr"/>
                      <a:r>
                        <a:rPr lang="es-ES" dirty="0"/>
                        <a:t>1.94</a:t>
                      </a:r>
                      <a:endParaRPr lang="es-CO" dirty="0"/>
                    </a:p>
                  </a:txBody>
                  <a:tcPr/>
                </a:tc>
                <a:extLst>
                  <a:ext uri="{0D108BD9-81ED-4DB2-BD59-A6C34878D82A}">
                    <a16:rowId xmlns:a16="http://schemas.microsoft.com/office/drawing/2014/main" val="2549836429"/>
                  </a:ext>
                </a:extLst>
              </a:tr>
              <a:tr h="370840">
                <a:tc>
                  <a:txBody>
                    <a:bodyPr/>
                    <a:lstStyle/>
                    <a:p>
                      <a:r>
                        <a:rPr lang="en-US" noProof="0" dirty="0"/>
                        <a:t>AFQ-Y – Psychological inflexibility</a:t>
                      </a:r>
                    </a:p>
                  </a:txBody>
                  <a:tcPr/>
                </a:tc>
                <a:tc>
                  <a:txBody>
                    <a:bodyPr/>
                    <a:lstStyle/>
                    <a:p>
                      <a:pPr algn="ctr"/>
                      <a:r>
                        <a:rPr lang="es-ES" dirty="0"/>
                        <a:t>1.64</a:t>
                      </a:r>
                      <a:endParaRPr lang="es-CO" dirty="0"/>
                    </a:p>
                  </a:txBody>
                  <a:tcPr/>
                </a:tc>
                <a:extLst>
                  <a:ext uri="{0D108BD9-81ED-4DB2-BD59-A6C34878D82A}">
                    <a16:rowId xmlns:a16="http://schemas.microsoft.com/office/drawing/2014/main" val="2630334335"/>
                  </a:ext>
                </a:extLst>
              </a:tr>
            </a:tbl>
          </a:graphicData>
        </a:graphic>
      </p:graphicFrame>
      <p:sp>
        <p:nvSpPr>
          <p:cNvPr id="10" name="Rectángulo 9">
            <a:extLst>
              <a:ext uri="{FF2B5EF4-FFF2-40B4-BE49-F238E27FC236}">
                <a16:creationId xmlns:a16="http://schemas.microsoft.com/office/drawing/2014/main" id="{06136216-0554-48A0-82E0-F8F9F5629589}"/>
              </a:ext>
            </a:extLst>
          </p:cNvPr>
          <p:cNvSpPr/>
          <p:nvPr/>
        </p:nvSpPr>
        <p:spPr>
          <a:xfrm>
            <a:off x="5909094" y="2106773"/>
            <a:ext cx="6144882" cy="343129"/>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6635AD31-9BBF-44EE-8A7F-F14216B1C252}"/>
              </a:ext>
            </a:extLst>
          </p:cNvPr>
          <p:cNvSpPr/>
          <p:nvPr/>
        </p:nvSpPr>
        <p:spPr>
          <a:xfrm>
            <a:off x="5909094" y="2449902"/>
            <a:ext cx="6144882" cy="384658"/>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AD63D0D4-730C-4020-BAC3-964398DCF766}"/>
              </a:ext>
            </a:extLst>
          </p:cNvPr>
          <p:cNvSpPr/>
          <p:nvPr/>
        </p:nvSpPr>
        <p:spPr>
          <a:xfrm>
            <a:off x="5909094" y="2848490"/>
            <a:ext cx="6144882" cy="146950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989637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925AF2-82F7-49AF-B828-993AF07B63CA}"/>
              </a:ext>
            </a:extLst>
          </p:cNvPr>
          <p:cNvSpPr>
            <a:spLocks noGrp="1"/>
          </p:cNvSpPr>
          <p:nvPr>
            <p:ph idx="1"/>
          </p:nvPr>
        </p:nvSpPr>
        <p:spPr>
          <a:xfrm>
            <a:off x="614182" y="1543087"/>
            <a:ext cx="4833718" cy="4472701"/>
          </a:xfrm>
        </p:spPr>
        <p:txBody>
          <a:bodyPr>
            <a:normAutofit fontScale="92500"/>
          </a:bodyPr>
          <a:lstStyle/>
          <a:p>
            <a:pPr marL="0" indent="0" algn="just">
              <a:lnSpc>
                <a:spcPct val="100000"/>
              </a:lnSpc>
              <a:buNone/>
            </a:pPr>
            <a:r>
              <a:rPr lang="es-CO" sz="2400" dirty="0"/>
              <a:t>Larrea, Y. A., García-Martín, M. B., &amp; Ruiz, F. J. (</a:t>
            </a:r>
            <a:r>
              <a:rPr lang="en-US" sz="2400" dirty="0"/>
              <a:t>in preparation</a:t>
            </a:r>
            <a:r>
              <a:rPr lang="es-CO" sz="2400" dirty="0"/>
              <a:t>). </a:t>
            </a:r>
            <a:r>
              <a:rPr lang="en-US" sz="2400" dirty="0"/>
              <a:t>Effect of a brief RNT-focused ACT protocol in improving school adjustment of gifted children. </a:t>
            </a:r>
          </a:p>
          <a:p>
            <a:pPr algn="just">
              <a:lnSpc>
                <a:spcPct val="100000"/>
              </a:lnSpc>
              <a:buFont typeface="Wingdings" panose="05000000000000000000" pitchFamily="2" charset="2"/>
              <a:buChar char="§"/>
            </a:pPr>
            <a:r>
              <a:rPr lang="en-US" sz="2400" dirty="0"/>
              <a:t>N = 5 children, 8-12 years old</a:t>
            </a:r>
          </a:p>
          <a:p>
            <a:pPr algn="just">
              <a:lnSpc>
                <a:spcPct val="100000"/>
              </a:lnSpc>
              <a:buFont typeface="Wingdings" panose="05000000000000000000" pitchFamily="2" charset="2"/>
              <a:buChar char="§"/>
            </a:pPr>
            <a:r>
              <a:rPr lang="en-US" sz="2400" dirty="0"/>
              <a:t>Identified as gifted with IQ tests and clinical interviews</a:t>
            </a:r>
          </a:p>
          <a:p>
            <a:pPr algn="just">
              <a:lnSpc>
                <a:spcPct val="100000"/>
              </a:lnSpc>
              <a:buFont typeface="Wingdings" panose="05000000000000000000" pitchFamily="2" charset="2"/>
              <a:buChar char="§"/>
            </a:pPr>
            <a:r>
              <a:rPr lang="en-US" sz="2400" dirty="0"/>
              <a:t>Randomized, multiple-baseline design across participants </a:t>
            </a:r>
          </a:p>
          <a:p>
            <a:pPr algn="just">
              <a:lnSpc>
                <a:spcPct val="100000"/>
              </a:lnSpc>
              <a:buFont typeface="Wingdings" panose="05000000000000000000" pitchFamily="2" charset="2"/>
              <a:buChar char="§"/>
            </a:pPr>
            <a:r>
              <a:rPr lang="en-US" sz="2400" dirty="0"/>
              <a:t>3-session protocol</a:t>
            </a:r>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Study 9: Analyzing the efficacy of RNT-focused ACT in gifted children with problems of school adaptation </a:t>
            </a:r>
          </a:p>
        </p:txBody>
      </p:sp>
      <p:graphicFrame>
        <p:nvGraphicFramePr>
          <p:cNvPr id="8" name="Tabla 7">
            <a:extLst>
              <a:ext uri="{FF2B5EF4-FFF2-40B4-BE49-F238E27FC236}">
                <a16:creationId xmlns:a16="http://schemas.microsoft.com/office/drawing/2014/main" id="{28E24101-CD1D-4F4F-96FA-CC733E5A2A00}"/>
              </a:ext>
            </a:extLst>
          </p:cNvPr>
          <p:cNvGraphicFramePr>
            <a:graphicFrameLocks noGrp="1"/>
          </p:cNvGraphicFramePr>
          <p:nvPr>
            <p:extLst>
              <p:ext uri="{D42A27DB-BD31-4B8C-83A1-F6EECF244321}">
                <p14:modId xmlns:p14="http://schemas.microsoft.com/office/powerpoint/2010/main" val="1750497493"/>
              </p:ext>
            </p:extLst>
          </p:nvPr>
        </p:nvGraphicFramePr>
        <p:xfrm>
          <a:off x="5843542" y="1660187"/>
          <a:ext cx="6060911" cy="3169920"/>
        </p:xfrm>
        <a:graphic>
          <a:graphicData uri="http://schemas.openxmlformats.org/drawingml/2006/table">
            <a:tbl>
              <a:tblPr firstRow="1" bandRow="1">
                <a:tableStyleId>{5C22544A-7EE6-4342-B048-85BDC9FD1C3A}</a:tableStyleId>
              </a:tblPr>
              <a:tblGrid>
                <a:gridCol w="660775">
                  <a:extLst>
                    <a:ext uri="{9D8B030D-6E8A-4147-A177-3AD203B41FA5}">
                      <a16:colId xmlns:a16="http://schemas.microsoft.com/office/drawing/2014/main" val="668506368"/>
                    </a:ext>
                  </a:extLst>
                </a:gridCol>
                <a:gridCol w="1570007">
                  <a:extLst>
                    <a:ext uri="{9D8B030D-6E8A-4147-A177-3AD203B41FA5}">
                      <a16:colId xmlns:a16="http://schemas.microsoft.com/office/drawing/2014/main" val="3089651507"/>
                    </a:ext>
                  </a:extLst>
                </a:gridCol>
                <a:gridCol w="1509623">
                  <a:extLst>
                    <a:ext uri="{9D8B030D-6E8A-4147-A177-3AD203B41FA5}">
                      <a16:colId xmlns:a16="http://schemas.microsoft.com/office/drawing/2014/main" val="4201568633"/>
                    </a:ext>
                  </a:extLst>
                </a:gridCol>
                <a:gridCol w="2320506">
                  <a:extLst>
                    <a:ext uri="{9D8B030D-6E8A-4147-A177-3AD203B41FA5}">
                      <a16:colId xmlns:a16="http://schemas.microsoft.com/office/drawing/2014/main" val="1252749801"/>
                    </a:ext>
                  </a:extLst>
                </a:gridCol>
              </a:tblGrid>
              <a:tr h="291610">
                <a:tc>
                  <a:txBody>
                    <a:bodyPr/>
                    <a:lstStyle/>
                    <a:p>
                      <a:pPr algn="ctr"/>
                      <a:endParaRPr lang="en-US" noProof="0" dirty="0"/>
                    </a:p>
                  </a:txBody>
                  <a:tcPr/>
                </a:tc>
                <a:tc>
                  <a:txBody>
                    <a:bodyPr/>
                    <a:lstStyle/>
                    <a:p>
                      <a:pPr algn="ctr"/>
                      <a:r>
                        <a:rPr lang="en-US" noProof="0" dirty="0"/>
                        <a:t>Registers of problematic behavior </a:t>
                      </a:r>
                    </a:p>
                  </a:txBody>
                  <a:tcPr/>
                </a:tc>
                <a:tc>
                  <a:txBody>
                    <a:bodyPr/>
                    <a:lstStyle/>
                    <a:p>
                      <a:pPr algn="ctr"/>
                      <a:r>
                        <a:rPr lang="en-US" noProof="0"/>
                        <a:t>CBCL (problem behavior / parents)</a:t>
                      </a:r>
                    </a:p>
                  </a:txBody>
                  <a:tcPr/>
                </a:tc>
                <a:tc>
                  <a:txBody>
                    <a:bodyPr/>
                    <a:lstStyle/>
                    <a:p>
                      <a:pPr algn="ctr"/>
                      <a:r>
                        <a:rPr lang="en-US" noProof="0" dirty="0"/>
                        <a:t>TAMAI</a:t>
                      </a:r>
                    </a:p>
                    <a:p>
                      <a:pPr algn="ctr"/>
                      <a:r>
                        <a:rPr lang="en-US" noProof="0" dirty="0"/>
                        <a:t>(school and social adaptation / children)</a:t>
                      </a:r>
                    </a:p>
                  </a:txBody>
                  <a:tcPr/>
                </a:tc>
                <a:extLst>
                  <a:ext uri="{0D108BD9-81ED-4DB2-BD59-A6C34878D82A}">
                    <a16:rowId xmlns:a16="http://schemas.microsoft.com/office/drawing/2014/main" val="523499387"/>
                  </a:ext>
                </a:extLst>
              </a:tr>
              <a:tr h="370840">
                <a:tc>
                  <a:txBody>
                    <a:bodyPr/>
                    <a:lstStyle/>
                    <a:p>
                      <a:pPr algn="ctr"/>
                      <a:r>
                        <a:rPr lang="es-ES" dirty="0"/>
                        <a:t>P1</a:t>
                      </a:r>
                      <a:endParaRPr lang="es-CO" dirty="0"/>
                    </a:p>
                  </a:txBody>
                  <a:tcPr/>
                </a:tc>
                <a:tc>
                  <a:txBody>
                    <a:bodyPr/>
                    <a:lstStyle/>
                    <a:p>
                      <a:pPr algn="ctr"/>
                      <a:r>
                        <a:rPr lang="en-US" sz="2000" b="1" noProof="0" dirty="0">
                          <a:solidFill>
                            <a:schemeClr val="accent5"/>
                          </a:solidFill>
                        </a:rPr>
                        <a:t>√</a:t>
                      </a:r>
                    </a:p>
                  </a:txBody>
                  <a:tcPr/>
                </a:tc>
                <a:tc>
                  <a:txBody>
                    <a:bodyPr/>
                    <a:lstStyle/>
                    <a:p>
                      <a:pPr algn="ctr"/>
                      <a:r>
                        <a:rPr lang="en-US" sz="2000" b="1" noProof="0" dirty="0">
                          <a:solidFill>
                            <a:schemeClr val="accent5"/>
                          </a:solidFill>
                        </a:rPr>
                        <a:t>√</a:t>
                      </a:r>
                    </a:p>
                  </a:txBody>
                  <a:tcPr/>
                </a:tc>
                <a:tc>
                  <a:txBody>
                    <a:bodyPr/>
                    <a:lstStyle/>
                    <a:p>
                      <a:pPr algn="ctr"/>
                      <a:r>
                        <a:rPr lang="en-US" sz="2000" b="1" noProof="0" dirty="0">
                          <a:solidFill>
                            <a:schemeClr val="accent5"/>
                          </a:solidFill>
                        </a:rPr>
                        <a:t>√</a:t>
                      </a:r>
                    </a:p>
                  </a:txBody>
                  <a:tcPr/>
                </a:tc>
                <a:extLst>
                  <a:ext uri="{0D108BD9-81ED-4DB2-BD59-A6C34878D82A}">
                    <a16:rowId xmlns:a16="http://schemas.microsoft.com/office/drawing/2014/main" val="1024374819"/>
                  </a:ext>
                </a:extLst>
              </a:tr>
              <a:tr h="370840">
                <a:tc>
                  <a:txBody>
                    <a:bodyPr/>
                    <a:lstStyle/>
                    <a:p>
                      <a:pPr algn="ctr"/>
                      <a:r>
                        <a:rPr lang="es-ES" dirty="0"/>
                        <a:t>P2</a:t>
                      </a:r>
                      <a:endParaRPr lang="es-CO" dirty="0"/>
                    </a:p>
                  </a:txBody>
                  <a:tcPr/>
                </a:tc>
                <a:tc>
                  <a:txBody>
                    <a:bodyPr/>
                    <a:lstStyle/>
                    <a:p>
                      <a:pPr algn="ctr"/>
                      <a:r>
                        <a:rPr lang="en-US" noProof="0" dirty="0">
                          <a:solidFill>
                            <a:srgbClr val="FF0000"/>
                          </a:solidFill>
                        </a:rPr>
                        <a:t>X</a:t>
                      </a:r>
                    </a:p>
                  </a:txBody>
                  <a:tcPr/>
                </a:tc>
                <a:tc>
                  <a:txBody>
                    <a:bodyPr/>
                    <a:lstStyle/>
                    <a:p>
                      <a:pPr algn="ctr"/>
                      <a:r>
                        <a:rPr lang="en-US" sz="2000" b="1" noProof="0" dirty="0">
                          <a:solidFill>
                            <a:schemeClr val="accent5"/>
                          </a:solidFill>
                        </a:rPr>
                        <a:t>√</a:t>
                      </a:r>
                    </a:p>
                  </a:txBody>
                  <a:tcPr/>
                </a:tc>
                <a:tc>
                  <a:txBody>
                    <a:bodyPr/>
                    <a:lstStyle/>
                    <a:p>
                      <a:pPr algn="ctr"/>
                      <a:r>
                        <a:rPr lang="en-US" sz="2000" b="1" noProof="0" dirty="0">
                          <a:solidFill>
                            <a:schemeClr val="accent5"/>
                          </a:solidFill>
                        </a:rPr>
                        <a:t>√</a:t>
                      </a:r>
                    </a:p>
                  </a:txBody>
                  <a:tcPr/>
                </a:tc>
                <a:extLst>
                  <a:ext uri="{0D108BD9-81ED-4DB2-BD59-A6C34878D82A}">
                    <a16:rowId xmlns:a16="http://schemas.microsoft.com/office/drawing/2014/main" val="1111725220"/>
                  </a:ext>
                </a:extLst>
              </a:tr>
              <a:tr h="370840">
                <a:tc>
                  <a:txBody>
                    <a:bodyPr/>
                    <a:lstStyle/>
                    <a:p>
                      <a:pPr algn="ctr"/>
                      <a:r>
                        <a:rPr lang="es-ES" dirty="0"/>
                        <a:t>P3</a:t>
                      </a:r>
                      <a:endParaRPr lang="es-CO" dirty="0"/>
                    </a:p>
                  </a:txBody>
                  <a:tcPr/>
                </a:tc>
                <a:tc>
                  <a:txBody>
                    <a:bodyPr/>
                    <a:lstStyle/>
                    <a:p>
                      <a:pPr algn="ctr"/>
                      <a:r>
                        <a:rPr lang="en-US" sz="2000" b="1" noProof="0" dirty="0">
                          <a:solidFill>
                            <a:schemeClr val="accent5"/>
                          </a:solidFill>
                        </a:rPr>
                        <a:t>√</a:t>
                      </a:r>
                    </a:p>
                  </a:txBody>
                  <a:tcPr/>
                </a:tc>
                <a:tc>
                  <a:txBody>
                    <a:bodyPr/>
                    <a:lstStyle/>
                    <a:p>
                      <a:pPr algn="ctr"/>
                      <a:r>
                        <a:rPr lang="en-US" sz="2000" b="1" noProof="0" dirty="0">
                          <a:solidFill>
                            <a:schemeClr val="accent5"/>
                          </a:solidFill>
                        </a:rPr>
                        <a:t>√</a:t>
                      </a:r>
                    </a:p>
                  </a:txBody>
                  <a:tcPr/>
                </a:tc>
                <a:tc>
                  <a:txBody>
                    <a:bodyPr/>
                    <a:lstStyle/>
                    <a:p>
                      <a:pPr algn="ctr"/>
                      <a:r>
                        <a:rPr lang="en-US" sz="2000" b="1" noProof="0" dirty="0">
                          <a:solidFill>
                            <a:schemeClr val="accent5"/>
                          </a:solidFill>
                        </a:rPr>
                        <a:t>√</a:t>
                      </a:r>
                    </a:p>
                  </a:txBody>
                  <a:tcPr/>
                </a:tc>
                <a:extLst>
                  <a:ext uri="{0D108BD9-81ED-4DB2-BD59-A6C34878D82A}">
                    <a16:rowId xmlns:a16="http://schemas.microsoft.com/office/drawing/2014/main" val="3797587649"/>
                  </a:ext>
                </a:extLst>
              </a:tr>
              <a:tr h="370840">
                <a:tc>
                  <a:txBody>
                    <a:bodyPr/>
                    <a:lstStyle/>
                    <a:p>
                      <a:pPr algn="ctr"/>
                      <a:r>
                        <a:rPr lang="es-ES" dirty="0"/>
                        <a:t>P4</a:t>
                      </a:r>
                      <a:endParaRPr lang="es-CO" dirty="0"/>
                    </a:p>
                  </a:txBody>
                  <a:tcPr/>
                </a:tc>
                <a:tc>
                  <a:txBody>
                    <a:bodyPr/>
                    <a:lstStyle/>
                    <a:p>
                      <a:pPr algn="ctr"/>
                      <a:r>
                        <a:rPr lang="en-US" sz="2000" b="1" noProof="0" dirty="0">
                          <a:solidFill>
                            <a:schemeClr val="accent5"/>
                          </a:solidFill>
                        </a:rPr>
                        <a:t>√</a:t>
                      </a:r>
                    </a:p>
                  </a:txBody>
                  <a:tcPr/>
                </a:tc>
                <a:tc>
                  <a:txBody>
                    <a:bodyPr/>
                    <a:lstStyle/>
                    <a:p>
                      <a:pPr algn="ctr"/>
                      <a:r>
                        <a:rPr lang="en-US" sz="2000" b="1" noProof="0" dirty="0">
                          <a:solidFill>
                            <a:schemeClr val="accent5"/>
                          </a:solidFill>
                        </a:rPr>
                        <a:t>√</a:t>
                      </a:r>
                    </a:p>
                  </a:txBody>
                  <a:tcPr/>
                </a:tc>
                <a:tc>
                  <a:txBody>
                    <a:bodyPr/>
                    <a:lstStyle/>
                    <a:p>
                      <a:pPr algn="ctr"/>
                      <a:r>
                        <a:rPr lang="en-US" sz="2000" b="1" noProof="0" dirty="0">
                          <a:solidFill>
                            <a:schemeClr val="accent5"/>
                          </a:solidFill>
                        </a:rPr>
                        <a:t>√</a:t>
                      </a:r>
                    </a:p>
                  </a:txBody>
                  <a:tcPr/>
                </a:tc>
                <a:extLst>
                  <a:ext uri="{0D108BD9-81ED-4DB2-BD59-A6C34878D82A}">
                    <a16:rowId xmlns:a16="http://schemas.microsoft.com/office/drawing/2014/main" val="3734614817"/>
                  </a:ext>
                </a:extLst>
              </a:tr>
              <a:tr h="370840">
                <a:tc>
                  <a:txBody>
                    <a:bodyPr/>
                    <a:lstStyle/>
                    <a:p>
                      <a:pPr algn="ctr"/>
                      <a:r>
                        <a:rPr lang="es-ES" dirty="0"/>
                        <a:t>P5</a:t>
                      </a:r>
                      <a:endParaRPr lang="es-CO" dirty="0"/>
                    </a:p>
                  </a:txBody>
                  <a:tcPr/>
                </a:tc>
                <a:tc>
                  <a:txBody>
                    <a:bodyPr/>
                    <a:lstStyle/>
                    <a:p>
                      <a:pPr algn="ctr"/>
                      <a:r>
                        <a:rPr lang="en-US" sz="2000" b="1" noProof="0" dirty="0">
                          <a:solidFill>
                            <a:schemeClr val="accent5"/>
                          </a:solidFill>
                        </a:rPr>
                        <a:t>√</a:t>
                      </a:r>
                    </a:p>
                  </a:txBody>
                  <a:tcPr/>
                </a:tc>
                <a:tc>
                  <a:txBody>
                    <a:bodyPr/>
                    <a:lstStyle/>
                    <a:p>
                      <a:pPr algn="ctr"/>
                      <a:r>
                        <a:rPr lang="en-US" sz="2000" b="1" noProof="0" dirty="0">
                          <a:solidFill>
                            <a:schemeClr val="accent5"/>
                          </a:solidFill>
                        </a:rPr>
                        <a:t>√</a:t>
                      </a:r>
                    </a:p>
                  </a:txBody>
                  <a:tcPr/>
                </a:tc>
                <a:tc>
                  <a:txBody>
                    <a:bodyPr/>
                    <a:lstStyle/>
                    <a:p>
                      <a:pPr algn="ctr"/>
                      <a:r>
                        <a:rPr lang="en-US" noProof="0" dirty="0">
                          <a:solidFill>
                            <a:srgbClr val="FF0000"/>
                          </a:solidFill>
                        </a:rPr>
                        <a:t>X</a:t>
                      </a:r>
                    </a:p>
                  </a:txBody>
                  <a:tcPr/>
                </a:tc>
                <a:extLst>
                  <a:ext uri="{0D108BD9-81ED-4DB2-BD59-A6C34878D82A}">
                    <a16:rowId xmlns:a16="http://schemas.microsoft.com/office/drawing/2014/main" val="2078452895"/>
                  </a:ext>
                </a:extLst>
              </a:tr>
            </a:tbl>
          </a:graphicData>
        </a:graphic>
      </p:graphicFrame>
    </p:spTree>
    <p:extLst>
      <p:ext uri="{BB962C8B-B14F-4D97-AF65-F5344CB8AC3E}">
        <p14:creationId xmlns:p14="http://schemas.microsoft.com/office/powerpoint/2010/main" val="41590730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Ongoing studies</a:t>
            </a:r>
          </a:p>
        </p:txBody>
      </p:sp>
      <p:graphicFrame>
        <p:nvGraphicFramePr>
          <p:cNvPr id="7" name="Tabla 6">
            <a:extLst>
              <a:ext uri="{FF2B5EF4-FFF2-40B4-BE49-F238E27FC236}">
                <a16:creationId xmlns:a16="http://schemas.microsoft.com/office/drawing/2014/main" id="{5BCBC3BD-2FEE-4670-95F9-0D2077BE064F}"/>
              </a:ext>
            </a:extLst>
          </p:cNvPr>
          <p:cNvGraphicFramePr>
            <a:graphicFrameLocks noGrp="1"/>
          </p:cNvGraphicFramePr>
          <p:nvPr>
            <p:extLst>
              <p:ext uri="{D42A27DB-BD31-4B8C-83A1-F6EECF244321}">
                <p14:modId xmlns:p14="http://schemas.microsoft.com/office/powerpoint/2010/main" val="281729645"/>
              </p:ext>
            </p:extLst>
          </p:nvPr>
        </p:nvGraphicFramePr>
        <p:xfrm>
          <a:off x="5935826" y="2316480"/>
          <a:ext cx="5777993" cy="2225040"/>
        </p:xfrm>
        <a:graphic>
          <a:graphicData uri="http://schemas.openxmlformats.org/drawingml/2006/table">
            <a:tbl>
              <a:tblPr firstRow="1" bandRow="1">
                <a:tableStyleId>{5C22544A-7EE6-4342-B048-85BDC9FD1C3A}</a:tableStyleId>
              </a:tblPr>
              <a:tblGrid>
                <a:gridCol w="4561668">
                  <a:extLst>
                    <a:ext uri="{9D8B030D-6E8A-4147-A177-3AD203B41FA5}">
                      <a16:colId xmlns:a16="http://schemas.microsoft.com/office/drawing/2014/main" val="876657694"/>
                    </a:ext>
                  </a:extLst>
                </a:gridCol>
                <a:gridCol w="1216325">
                  <a:extLst>
                    <a:ext uri="{9D8B030D-6E8A-4147-A177-3AD203B41FA5}">
                      <a16:colId xmlns:a16="http://schemas.microsoft.com/office/drawing/2014/main" val="1143782755"/>
                    </a:ext>
                  </a:extLst>
                </a:gridCol>
              </a:tblGrid>
              <a:tr h="370840">
                <a:tc>
                  <a:txBody>
                    <a:bodyPr/>
                    <a:lstStyle/>
                    <a:p>
                      <a:r>
                        <a:rPr lang="en-US" noProof="0" dirty="0"/>
                        <a:t>Measure</a:t>
                      </a:r>
                    </a:p>
                  </a:txBody>
                  <a:tcPr/>
                </a:tc>
                <a:tc>
                  <a:txBody>
                    <a:bodyPr/>
                    <a:lstStyle/>
                    <a:p>
                      <a:pPr algn="ctr"/>
                      <a:r>
                        <a:rPr lang="en-US" i="1" noProof="0" dirty="0"/>
                        <a:t>d</a:t>
                      </a:r>
                      <a:endParaRPr lang="en-US" noProof="0" dirty="0"/>
                    </a:p>
                  </a:txBody>
                  <a:tcPr/>
                </a:tc>
                <a:extLst>
                  <a:ext uri="{0D108BD9-81ED-4DB2-BD59-A6C34878D82A}">
                    <a16:rowId xmlns:a16="http://schemas.microsoft.com/office/drawing/2014/main" val="1254950697"/>
                  </a:ext>
                </a:extLst>
              </a:tr>
              <a:tr h="370840">
                <a:tc>
                  <a:txBody>
                    <a:bodyPr/>
                    <a:lstStyle/>
                    <a:p>
                      <a:r>
                        <a:rPr lang="en-US" noProof="0" dirty="0"/>
                        <a:t>DASS-Total – Emotional symptoms</a:t>
                      </a:r>
                    </a:p>
                  </a:txBody>
                  <a:tcPr/>
                </a:tc>
                <a:tc>
                  <a:txBody>
                    <a:bodyPr/>
                    <a:lstStyle/>
                    <a:p>
                      <a:pPr algn="ctr"/>
                      <a:r>
                        <a:rPr lang="es-ES" dirty="0"/>
                        <a:t>1.58</a:t>
                      </a:r>
                      <a:endParaRPr lang="es-CO" dirty="0"/>
                    </a:p>
                  </a:txBody>
                  <a:tcPr/>
                </a:tc>
                <a:extLst>
                  <a:ext uri="{0D108BD9-81ED-4DB2-BD59-A6C34878D82A}">
                    <a16:rowId xmlns:a16="http://schemas.microsoft.com/office/drawing/2014/main" val="2333007808"/>
                  </a:ext>
                </a:extLst>
              </a:tr>
              <a:tr h="370840">
                <a:tc>
                  <a:txBody>
                    <a:bodyPr/>
                    <a:lstStyle/>
                    <a:p>
                      <a:r>
                        <a:rPr lang="en-US" noProof="0" dirty="0"/>
                        <a:t>AAQ-II – Experiential avoidance</a:t>
                      </a:r>
                    </a:p>
                  </a:txBody>
                  <a:tcPr/>
                </a:tc>
                <a:tc>
                  <a:txBody>
                    <a:bodyPr/>
                    <a:lstStyle/>
                    <a:p>
                      <a:pPr algn="ctr"/>
                      <a:r>
                        <a:rPr lang="es-ES" dirty="0"/>
                        <a:t>1.67</a:t>
                      </a:r>
                      <a:endParaRPr lang="es-CO" dirty="0"/>
                    </a:p>
                  </a:txBody>
                  <a:tcPr/>
                </a:tc>
                <a:extLst>
                  <a:ext uri="{0D108BD9-81ED-4DB2-BD59-A6C34878D82A}">
                    <a16:rowId xmlns:a16="http://schemas.microsoft.com/office/drawing/2014/main" val="1413458611"/>
                  </a:ext>
                </a:extLst>
              </a:tr>
              <a:tr h="370840">
                <a:tc>
                  <a:txBody>
                    <a:bodyPr/>
                    <a:lstStyle/>
                    <a:p>
                      <a:r>
                        <a:rPr lang="en-US" noProof="0" dirty="0"/>
                        <a:t>AAQ-W – Experiential avoidance weight</a:t>
                      </a:r>
                    </a:p>
                  </a:txBody>
                  <a:tcPr/>
                </a:tc>
                <a:tc>
                  <a:txBody>
                    <a:bodyPr/>
                    <a:lstStyle/>
                    <a:p>
                      <a:pPr algn="ctr"/>
                      <a:r>
                        <a:rPr lang="es-ES" dirty="0"/>
                        <a:t>1.60</a:t>
                      </a:r>
                      <a:endParaRPr lang="es-CO" dirty="0"/>
                    </a:p>
                  </a:txBody>
                  <a:tcPr/>
                </a:tc>
                <a:extLst>
                  <a:ext uri="{0D108BD9-81ED-4DB2-BD59-A6C34878D82A}">
                    <a16:rowId xmlns:a16="http://schemas.microsoft.com/office/drawing/2014/main" val="2752520444"/>
                  </a:ext>
                </a:extLst>
              </a:tr>
              <a:tr h="370840">
                <a:tc>
                  <a:txBody>
                    <a:bodyPr/>
                    <a:lstStyle/>
                    <a:p>
                      <a:r>
                        <a:rPr lang="en-US" noProof="0" dirty="0"/>
                        <a:t>CFQ – Cognitive fusion</a:t>
                      </a:r>
                    </a:p>
                  </a:txBody>
                  <a:tcPr/>
                </a:tc>
                <a:tc>
                  <a:txBody>
                    <a:bodyPr/>
                    <a:lstStyle/>
                    <a:p>
                      <a:pPr algn="ctr"/>
                      <a:r>
                        <a:rPr lang="es-ES" dirty="0"/>
                        <a:t>2.47</a:t>
                      </a:r>
                      <a:endParaRPr lang="es-CO" dirty="0"/>
                    </a:p>
                  </a:txBody>
                  <a:tcPr/>
                </a:tc>
                <a:extLst>
                  <a:ext uri="{0D108BD9-81ED-4DB2-BD59-A6C34878D82A}">
                    <a16:rowId xmlns:a16="http://schemas.microsoft.com/office/drawing/2014/main" val="3258802698"/>
                  </a:ext>
                </a:extLst>
              </a:tr>
              <a:tr h="370840">
                <a:tc>
                  <a:txBody>
                    <a:bodyPr/>
                    <a:lstStyle/>
                    <a:p>
                      <a:r>
                        <a:rPr lang="en-US" noProof="0" dirty="0"/>
                        <a:t>RRS-SF – Brooding </a:t>
                      </a:r>
                    </a:p>
                  </a:txBody>
                  <a:tcPr/>
                </a:tc>
                <a:tc>
                  <a:txBody>
                    <a:bodyPr/>
                    <a:lstStyle/>
                    <a:p>
                      <a:pPr algn="ctr"/>
                      <a:r>
                        <a:rPr lang="es-ES" dirty="0"/>
                        <a:t>1.79</a:t>
                      </a:r>
                      <a:endParaRPr lang="es-CO" dirty="0"/>
                    </a:p>
                  </a:txBody>
                  <a:tcPr/>
                </a:tc>
                <a:extLst>
                  <a:ext uri="{0D108BD9-81ED-4DB2-BD59-A6C34878D82A}">
                    <a16:rowId xmlns:a16="http://schemas.microsoft.com/office/drawing/2014/main" val="2549836429"/>
                  </a:ext>
                </a:extLst>
              </a:tr>
            </a:tbl>
          </a:graphicData>
        </a:graphic>
      </p:graphicFrame>
      <p:sp>
        <p:nvSpPr>
          <p:cNvPr id="10" name="Marcador de contenido 2">
            <a:extLst>
              <a:ext uri="{FF2B5EF4-FFF2-40B4-BE49-F238E27FC236}">
                <a16:creationId xmlns:a16="http://schemas.microsoft.com/office/drawing/2014/main" id="{99BC3357-9C9E-4CE3-B6EC-0FABF07E7520}"/>
              </a:ext>
            </a:extLst>
          </p:cNvPr>
          <p:cNvSpPr>
            <a:spLocks noGrp="1"/>
          </p:cNvSpPr>
          <p:nvPr>
            <p:ph idx="1"/>
          </p:nvPr>
        </p:nvSpPr>
        <p:spPr>
          <a:xfrm>
            <a:off x="614182" y="1543087"/>
            <a:ext cx="4647931" cy="4472701"/>
          </a:xfrm>
        </p:spPr>
        <p:txBody>
          <a:bodyPr>
            <a:normAutofit/>
          </a:bodyPr>
          <a:lstStyle/>
          <a:p>
            <a:pPr marL="0" indent="0" algn="just">
              <a:lnSpc>
                <a:spcPct val="100000"/>
              </a:lnSpc>
              <a:buNone/>
            </a:pPr>
            <a:r>
              <a:rPr lang="es-ES" sz="2400" dirty="0"/>
              <a:t>Isaza, C. M., Vargas, J. C., &amp; Ruiz, F. J. (</a:t>
            </a:r>
            <a:r>
              <a:rPr lang="en-US" sz="2400" dirty="0"/>
              <a:t>ongoing study). Efficacy of RNT-focused</a:t>
            </a:r>
            <a:r>
              <a:rPr lang="es-ES" sz="2400" dirty="0"/>
              <a:t> ACT in bulimia nervosa.</a:t>
            </a:r>
            <a:endParaRPr lang="en-US" sz="2400" dirty="0"/>
          </a:p>
          <a:p>
            <a:pPr algn="just">
              <a:lnSpc>
                <a:spcPct val="100000"/>
              </a:lnSpc>
              <a:buFont typeface="Wingdings" panose="05000000000000000000" pitchFamily="2" charset="2"/>
              <a:buChar char="§"/>
            </a:pPr>
            <a:r>
              <a:rPr lang="en-US" sz="2400" dirty="0"/>
              <a:t>N = 3</a:t>
            </a:r>
          </a:p>
          <a:p>
            <a:pPr>
              <a:lnSpc>
                <a:spcPct val="100000"/>
              </a:lnSpc>
              <a:buFont typeface="Wingdings" panose="05000000000000000000" pitchFamily="2" charset="2"/>
              <a:buChar char="§"/>
            </a:pPr>
            <a:r>
              <a:rPr lang="en-US" sz="2400" dirty="0"/>
              <a:t>Multiple-baseline design across participants  </a:t>
            </a:r>
          </a:p>
          <a:p>
            <a:pPr algn="just">
              <a:lnSpc>
                <a:spcPct val="100000"/>
              </a:lnSpc>
              <a:buFont typeface="Wingdings" panose="05000000000000000000" pitchFamily="2" charset="2"/>
              <a:buChar char="§"/>
            </a:pPr>
            <a:r>
              <a:rPr lang="en-US" sz="2400" dirty="0"/>
              <a:t>4-session protocol</a:t>
            </a:r>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
        <p:nvSpPr>
          <p:cNvPr id="11" name="CuadroTexto 10">
            <a:extLst>
              <a:ext uri="{FF2B5EF4-FFF2-40B4-BE49-F238E27FC236}">
                <a16:creationId xmlns:a16="http://schemas.microsoft.com/office/drawing/2014/main" id="{BC219078-BCED-4BD9-AF62-0D01E879422D}"/>
              </a:ext>
            </a:extLst>
          </p:cNvPr>
          <p:cNvSpPr txBox="1"/>
          <p:nvPr/>
        </p:nvSpPr>
        <p:spPr>
          <a:xfrm>
            <a:off x="6096000" y="1821821"/>
            <a:ext cx="4988943" cy="400110"/>
          </a:xfrm>
          <a:prstGeom prst="rect">
            <a:avLst/>
          </a:prstGeom>
          <a:noFill/>
        </p:spPr>
        <p:txBody>
          <a:bodyPr wrap="square" rtlCol="0">
            <a:spAutoFit/>
          </a:bodyPr>
          <a:lstStyle/>
          <a:p>
            <a:pPr algn="ctr"/>
            <a:r>
              <a:rPr lang="en-US" sz="2000" b="1" dirty="0"/>
              <a:t>Effect sizes at the 1-month follow-up</a:t>
            </a:r>
          </a:p>
        </p:txBody>
      </p:sp>
      <p:sp>
        <p:nvSpPr>
          <p:cNvPr id="12" name="CuadroTexto 11">
            <a:extLst>
              <a:ext uri="{FF2B5EF4-FFF2-40B4-BE49-F238E27FC236}">
                <a16:creationId xmlns:a16="http://schemas.microsoft.com/office/drawing/2014/main" id="{A8104E90-6646-475C-AC85-530413610F9C}"/>
              </a:ext>
            </a:extLst>
          </p:cNvPr>
          <p:cNvSpPr txBox="1"/>
          <p:nvPr/>
        </p:nvSpPr>
        <p:spPr>
          <a:xfrm>
            <a:off x="5935826" y="4815355"/>
            <a:ext cx="5612130" cy="830997"/>
          </a:xfrm>
          <a:prstGeom prst="rect">
            <a:avLst/>
          </a:prstGeom>
          <a:noFill/>
        </p:spPr>
        <p:txBody>
          <a:bodyPr wrap="square" rtlCol="0">
            <a:spAutoFit/>
          </a:bodyPr>
          <a:lstStyle/>
          <a:p>
            <a:pPr algn="ctr"/>
            <a:r>
              <a:rPr lang="en-US" sz="2400" dirty="0"/>
              <a:t>Clinically significant changes in the 3 participants in emotional symptoms</a:t>
            </a:r>
          </a:p>
        </p:txBody>
      </p:sp>
    </p:spTree>
    <p:extLst>
      <p:ext uri="{BB962C8B-B14F-4D97-AF65-F5344CB8AC3E}">
        <p14:creationId xmlns:p14="http://schemas.microsoft.com/office/powerpoint/2010/main" val="4800952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Ongoing studies</a:t>
            </a:r>
          </a:p>
        </p:txBody>
      </p:sp>
      <p:graphicFrame>
        <p:nvGraphicFramePr>
          <p:cNvPr id="7" name="Tabla 6">
            <a:extLst>
              <a:ext uri="{FF2B5EF4-FFF2-40B4-BE49-F238E27FC236}">
                <a16:creationId xmlns:a16="http://schemas.microsoft.com/office/drawing/2014/main" id="{5BCBC3BD-2FEE-4670-95F9-0D2077BE064F}"/>
              </a:ext>
            </a:extLst>
          </p:cNvPr>
          <p:cNvGraphicFramePr>
            <a:graphicFrameLocks noGrp="1"/>
          </p:cNvGraphicFramePr>
          <p:nvPr>
            <p:extLst>
              <p:ext uri="{D42A27DB-BD31-4B8C-83A1-F6EECF244321}">
                <p14:modId xmlns:p14="http://schemas.microsoft.com/office/powerpoint/2010/main" val="1640467103"/>
              </p:ext>
            </p:extLst>
          </p:nvPr>
        </p:nvGraphicFramePr>
        <p:xfrm>
          <a:off x="5935826" y="2316480"/>
          <a:ext cx="5777993" cy="2225040"/>
        </p:xfrm>
        <a:graphic>
          <a:graphicData uri="http://schemas.openxmlformats.org/drawingml/2006/table">
            <a:tbl>
              <a:tblPr firstRow="1" bandRow="1">
                <a:tableStyleId>{5C22544A-7EE6-4342-B048-85BDC9FD1C3A}</a:tableStyleId>
              </a:tblPr>
              <a:tblGrid>
                <a:gridCol w="4561668">
                  <a:extLst>
                    <a:ext uri="{9D8B030D-6E8A-4147-A177-3AD203B41FA5}">
                      <a16:colId xmlns:a16="http://schemas.microsoft.com/office/drawing/2014/main" val="876657694"/>
                    </a:ext>
                  </a:extLst>
                </a:gridCol>
                <a:gridCol w="1216325">
                  <a:extLst>
                    <a:ext uri="{9D8B030D-6E8A-4147-A177-3AD203B41FA5}">
                      <a16:colId xmlns:a16="http://schemas.microsoft.com/office/drawing/2014/main" val="1143782755"/>
                    </a:ext>
                  </a:extLst>
                </a:gridCol>
              </a:tblGrid>
              <a:tr h="370840">
                <a:tc>
                  <a:txBody>
                    <a:bodyPr/>
                    <a:lstStyle/>
                    <a:p>
                      <a:r>
                        <a:rPr lang="en-US" noProof="0" dirty="0"/>
                        <a:t>Measure</a:t>
                      </a:r>
                    </a:p>
                  </a:txBody>
                  <a:tcPr/>
                </a:tc>
                <a:tc>
                  <a:txBody>
                    <a:bodyPr/>
                    <a:lstStyle/>
                    <a:p>
                      <a:pPr algn="ctr"/>
                      <a:r>
                        <a:rPr lang="en-US" i="1" noProof="0" dirty="0"/>
                        <a:t>d</a:t>
                      </a:r>
                      <a:endParaRPr lang="en-US" noProof="0" dirty="0"/>
                    </a:p>
                  </a:txBody>
                  <a:tcPr/>
                </a:tc>
                <a:extLst>
                  <a:ext uri="{0D108BD9-81ED-4DB2-BD59-A6C34878D82A}">
                    <a16:rowId xmlns:a16="http://schemas.microsoft.com/office/drawing/2014/main" val="1254950697"/>
                  </a:ext>
                </a:extLst>
              </a:tr>
              <a:tr h="370840">
                <a:tc>
                  <a:txBody>
                    <a:bodyPr/>
                    <a:lstStyle/>
                    <a:p>
                      <a:r>
                        <a:rPr lang="en-US" noProof="0" dirty="0"/>
                        <a:t>DASS-Total – Emotional symptoms</a:t>
                      </a:r>
                    </a:p>
                  </a:txBody>
                  <a:tcPr/>
                </a:tc>
                <a:tc>
                  <a:txBody>
                    <a:bodyPr/>
                    <a:lstStyle/>
                    <a:p>
                      <a:pPr algn="ctr"/>
                      <a:r>
                        <a:rPr lang="es-ES" dirty="0"/>
                        <a:t>1.14</a:t>
                      </a:r>
                      <a:endParaRPr lang="es-CO" dirty="0"/>
                    </a:p>
                  </a:txBody>
                  <a:tcPr/>
                </a:tc>
                <a:extLst>
                  <a:ext uri="{0D108BD9-81ED-4DB2-BD59-A6C34878D82A}">
                    <a16:rowId xmlns:a16="http://schemas.microsoft.com/office/drawing/2014/main" val="2333007808"/>
                  </a:ext>
                </a:extLst>
              </a:tr>
              <a:tr h="370840">
                <a:tc>
                  <a:txBody>
                    <a:bodyPr/>
                    <a:lstStyle/>
                    <a:p>
                      <a:r>
                        <a:rPr lang="en-US" noProof="0" dirty="0"/>
                        <a:t>PSWQ – Pathological worry</a:t>
                      </a:r>
                    </a:p>
                  </a:txBody>
                  <a:tcPr/>
                </a:tc>
                <a:tc>
                  <a:txBody>
                    <a:bodyPr/>
                    <a:lstStyle/>
                    <a:p>
                      <a:pPr algn="ctr"/>
                      <a:r>
                        <a:rPr lang="es-ES" dirty="0"/>
                        <a:t>1.80</a:t>
                      </a:r>
                      <a:endParaRPr lang="es-CO" dirty="0"/>
                    </a:p>
                  </a:txBody>
                  <a:tcPr/>
                </a:tc>
                <a:extLst>
                  <a:ext uri="{0D108BD9-81ED-4DB2-BD59-A6C34878D82A}">
                    <a16:rowId xmlns:a16="http://schemas.microsoft.com/office/drawing/2014/main" val="1413458611"/>
                  </a:ext>
                </a:extLst>
              </a:tr>
              <a:tr h="370840">
                <a:tc>
                  <a:txBody>
                    <a:bodyPr/>
                    <a:lstStyle/>
                    <a:p>
                      <a:r>
                        <a:rPr lang="en-US" noProof="0" dirty="0"/>
                        <a:t>CFQ – Cognitive fusion</a:t>
                      </a:r>
                    </a:p>
                  </a:txBody>
                  <a:tcPr/>
                </a:tc>
                <a:tc>
                  <a:txBody>
                    <a:bodyPr/>
                    <a:lstStyle/>
                    <a:p>
                      <a:pPr algn="ctr"/>
                      <a:r>
                        <a:rPr lang="es-ES" dirty="0"/>
                        <a:t>2.86</a:t>
                      </a:r>
                      <a:endParaRPr lang="es-CO" dirty="0"/>
                    </a:p>
                  </a:txBody>
                  <a:tcPr/>
                </a:tc>
                <a:extLst>
                  <a:ext uri="{0D108BD9-81ED-4DB2-BD59-A6C34878D82A}">
                    <a16:rowId xmlns:a16="http://schemas.microsoft.com/office/drawing/2014/main" val="2752520444"/>
                  </a:ext>
                </a:extLst>
              </a:tr>
              <a:tr h="370840">
                <a:tc>
                  <a:txBody>
                    <a:bodyPr/>
                    <a:lstStyle/>
                    <a:p>
                      <a:r>
                        <a:rPr lang="en-US" noProof="0" dirty="0"/>
                        <a:t>VQ – Progress </a:t>
                      </a:r>
                    </a:p>
                  </a:txBody>
                  <a:tcPr/>
                </a:tc>
                <a:tc>
                  <a:txBody>
                    <a:bodyPr/>
                    <a:lstStyle/>
                    <a:p>
                      <a:pPr algn="ctr"/>
                      <a:r>
                        <a:rPr lang="es-ES" dirty="0"/>
                        <a:t>0.34</a:t>
                      </a:r>
                      <a:endParaRPr lang="es-CO" dirty="0"/>
                    </a:p>
                  </a:txBody>
                  <a:tcPr/>
                </a:tc>
                <a:extLst>
                  <a:ext uri="{0D108BD9-81ED-4DB2-BD59-A6C34878D82A}">
                    <a16:rowId xmlns:a16="http://schemas.microsoft.com/office/drawing/2014/main" val="3258802698"/>
                  </a:ext>
                </a:extLst>
              </a:tr>
              <a:tr h="370840">
                <a:tc>
                  <a:txBody>
                    <a:bodyPr/>
                    <a:lstStyle/>
                    <a:p>
                      <a:r>
                        <a:rPr lang="en-US" noProof="0" dirty="0"/>
                        <a:t>VQ – Obstruction </a:t>
                      </a:r>
                    </a:p>
                  </a:txBody>
                  <a:tcPr/>
                </a:tc>
                <a:tc>
                  <a:txBody>
                    <a:bodyPr/>
                    <a:lstStyle/>
                    <a:p>
                      <a:pPr algn="ctr"/>
                      <a:r>
                        <a:rPr lang="es-ES" dirty="0"/>
                        <a:t>0.85</a:t>
                      </a:r>
                      <a:endParaRPr lang="es-CO" dirty="0"/>
                    </a:p>
                  </a:txBody>
                  <a:tcPr/>
                </a:tc>
                <a:extLst>
                  <a:ext uri="{0D108BD9-81ED-4DB2-BD59-A6C34878D82A}">
                    <a16:rowId xmlns:a16="http://schemas.microsoft.com/office/drawing/2014/main" val="2549836429"/>
                  </a:ext>
                </a:extLst>
              </a:tr>
            </a:tbl>
          </a:graphicData>
        </a:graphic>
      </p:graphicFrame>
      <p:sp>
        <p:nvSpPr>
          <p:cNvPr id="10" name="Marcador de contenido 2">
            <a:extLst>
              <a:ext uri="{FF2B5EF4-FFF2-40B4-BE49-F238E27FC236}">
                <a16:creationId xmlns:a16="http://schemas.microsoft.com/office/drawing/2014/main" id="{99BC3357-9C9E-4CE3-B6EC-0FABF07E7520}"/>
              </a:ext>
            </a:extLst>
          </p:cNvPr>
          <p:cNvSpPr>
            <a:spLocks noGrp="1"/>
          </p:cNvSpPr>
          <p:nvPr>
            <p:ph idx="1"/>
          </p:nvPr>
        </p:nvSpPr>
        <p:spPr>
          <a:xfrm>
            <a:off x="614182" y="1543087"/>
            <a:ext cx="4647931" cy="4472701"/>
          </a:xfrm>
        </p:spPr>
        <p:txBody>
          <a:bodyPr>
            <a:normAutofit/>
          </a:bodyPr>
          <a:lstStyle/>
          <a:p>
            <a:pPr marL="0" indent="0" algn="just">
              <a:lnSpc>
                <a:spcPct val="100000"/>
              </a:lnSpc>
              <a:buNone/>
            </a:pPr>
            <a:r>
              <a:rPr lang="es-ES" sz="2400" dirty="0"/>
              <a:t>López, E., Vargas, J. C., &amp; Ruiz, F. J. (</a:t>
            </a:r>
            <a:r>
              <a:rPr lang="en-US" sz="2400" dirty="0"/>
              <a:t>ongoing study). Efficacy of a brief, RNT-focused</a:t>
            </a:r>
            <a:r>
              <a:rPr lang="es-ES" sz="2400" dirty="0"/>
              <a:t> ACT </a:t>
            </a:r>
            <a:r>
              <a:rPr lang="en-US" sz="2400" dirty="0"/>
              <a:t>protocol in fibromyalgia</a:t>
            </a:r>
            <a:r>
              <a:rPr lang="es-ES" sz="2400" dirty="0"/>
              <a:t>. </a:t>
            </a:r>
            <a:endParaRPr lang="en-US" sz="2400" dirty="0"/>
          </a:p>
          <a:p>
            <a:pPr algn="just">
              <a:lnSpc>
                <a:spcPct val="100000"/>
              </a:lnSpc>
              <a:buFont typeface="Wingdings" panose="05000000000000000000" pitchFamily="2" charset="2"/>
              <a:buChar char="§"/>
            </a:pPr>
            <a:r>
              <a:rPr lang="en-US" sz="2400" dirty="0"/>
              <a:t>N = 3</a:t>
            </a:r>
          </a:p>
          <a:p>
            <a:pPr algn="just">
              <a:lnSpc>
                <a:spcPct val="100000"/>
              </a:lnSpc>
              <a:buFont typeface="Wingdings" panose="05000000000000000000" pitchFamily="2" charset="2"/>
              <a:buChar char="§"/>
            </a:pPr>
            <a:r>
              <a:rPr lang="en-US" sz="2400" dirty="0"/>
              <a:t>Moderate to severe emotional symptoms</a:t>
            </a:r>
          </a:p>
          <a:p>
            <a:pPr>
              <a:lnSpc>
                <a:spcPct val="100000"/>
              </a:lnSpc>
              <a:buFont typeface="Wingdings" panose="05000000000000000000" pitchFamily="2" charset="2"/>
              <a:buChar char="§"/>
            </a:pPr>
            <a:r>
              <a:rPr lang="en-US" sz="2400" dirty="0"/>
              <a:t>Multiple-baseline design across participants  </a:t>
            </a:r>
          </a:p>
          <a:p>
            <a:pPr algn="just">
              <a:lnSpc>
                <a:spcPct val="100000"/>
              </a:lnSpc>
              <a:buFont typeface="Wingdings" panose="05000000000000000000" pitchFamily="2" charset="2"/>
              <a:buChar char="§"/>
            </a:pPr>
            <a:r>
              <a:rPr lang="en-US" sz="2400" dirty="0"/>
              <a:t>4-session protocol</a:t>
            </a:r>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
        <p:nvSpPr>
          <p:cNvPr id="11" name="CuadroTexto 10">
            <a:extLst>
              <a:ext uri="{FF2B5EF4-FFF2-40B4-BE49-F238E27FC236}">
                <a16:creationId xmlns:a16="http://schemas.microsoft.com/office/drawing/2014/main" id="{BC219078-BCED-4BD9-AF62-0D01E879422D}"/>
              </a:ext>
            </a:extLst>
          </p:cNvPr>
          <p:cNvSpPr txBox="1"/>
          <p:nvPr/>
        </p:nvSpPr>
        <p:spPr>
          <a:xfrm>
            <a:off x="6268529" y="1821821"/>
            <a:ext cx="4988943" cy="400110"/>
          </a:xfrm>
          <a:prstGeom prst="rect">
            <a:avLst/>
          </a:prstGeom>
          <a:noFill/>
        </p:spPr>
        <p:txBody>
          <a:bodyPr wrap="square" rtlCol="0">
            <a:spAutoFit/>
          </a:bodyPr>
          <a:lstStyle/>
          <a:p>
            <a:pPr algn="ctr"/>
            <a:r>
              <a:rPr lang="en-US" sz="2000" b="1" dirty="0"/>
              <a:t>Effect sizes at the 1-month follow-up</a:t>
            </a:r>
          </a:p>
        </p:txBody>
      </p:sp>
      <p:sp>
        <p:nvSpPr>
          <p:cNvPr id="6" name="CuadroTexto 5">
            <a:extLst>
              <a:ext uri="{FF2B5EF4-FFF2-40B4-BE49-F238E27FC236}">
                <a16:creationId xmlns:a16="http://schemas.microsoft.com/office/drawing/2014/main" id="{EC874981-E74B-4069-A660-F1597A7B9E88}"/>
              </a:ext>
            </a:extLst>
          </p:cNvPr>
          <p:cNvSpPr txBox="1"/>
          <p:nvPr/>
        </p:nvSpPr>
        <p:spPr>
          <a:xfrm>
            <a:off x="5935826" y="4815355"/>
            <a:ext cx="5612130" cy="830997"/>
          </a:xfrm>
          <a:prstGeom prst="rect">
            <a:avLst/>
          </a:prstGeom>
          <a:noFill/>
        </p:spPr>
        <p:txBody>
          <a:bodyPr wrap="square" rtlCol="0">
            <a:spAutoFit/>
          </a:bodyPr>
          <a:lstStyle/>
          <a:p>
            <a:pPr algn="ctr"/>
            <a:r>
              <a:rPr lang="en-US" sz="2400" dirty="0"/>
              <a:t>Clinically significant changes in the 3 participants in psychological distress</a:t>
            </a:r>
          </a:p>
        </p:txBody>
      </p:sp>
    </p:spTree>
    <p:extLst>
      <p:ext uri="{BB962C8B-B14F-4D97-AF65-F5344CB8AC3E}">
        <p14:creationId xmlns:p14="http://schemas.microsoft.com/office/powerpoint/2010/main" val="15380672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Ongoing studies</a:t>
            </a:r>
          </a:p>
        </p:txBody>
      </p:sp>
      <p:sp>
        <p:nvSpPr>
          <p:cNvPr id="10" name="Marcador de contenido 2">
            <a:extLst>
              <a:ext uri="{FF2B5EF4-FFF2-40B4-BE49-F238E27FC236}">
                <a16:creationId xmlns:a16="http://schemas.microsoft.com/office/drawing/2014/main" id="{99BC3357-9C9E-4CE3-B6EC-0FABF07E7520}"/>
              </a:ext>
            </a:extLst>
          </p:cNvPr>
          <p:cNvSpPr>
            <a:spLocks noGrp="1"/>
          </p:cNvSpPr>
          <p:nvPr>
            <p:ph idx="1"/>
          </p:nvPr>
        </p:nvSpPr>
        <p:spPr>
          <a:xfrm>
            <a:off x="614182" y="1543087"/>
            <a:ext cx="4647931" cy="4472701"/>
          </a:xfrm>
        </p:spPr>
        <p:txBody>
          <a:bodyPr>
            <a:normAutofit/>
          </a:bodyPr>
          <a:lstStyle/>
          <a:p>
            <a:pPr marL="0" indent="0" algn="just">
              <a:lnSpc>
                <a:spcPct val="100000"/>
              </a:lnSpc>
              <a:buNone/>
            </a:pPr>
            <a:r>
              <a:rPr lang="es-ES" sz="2400" dirty="0" err="1"/>
              <a:t>Toquica</a:t>
            </a:r>
            <a:r>
              <a:rPr lang="es-ES" sz="2400" dirty="0"/>
              <a:t>, D. J., Henao, A. M., &amp; Ruiz, F. J. (</a:t>
            </a:r>
            <a:r>
              <a:rPr lang="en-US" sz="2400" dirty="0"/>
              <a:t>ongoing study). Efficacy of RNT-focused</a:t>
            </a:r>
            <a:r>
              <a:rPr lang="es-ES" sz="2400" dirty="0"/>
              <a:t> ACT in </a:t>
            </a:r>
            <a:r>
              <a:rPr lang="es-ES" sz="2400" dirty="0" err="1"/>
              <a:t>panic</a:t>
            </a:r>
            <a:r>
              <a:rPr lang="es-ES" sz="2400" dirty="0"/>
              <a:t> </a:t>
            </a:r>
            <a:r>
              <a:rPr lang="es-ES" sz="2400" dirty="0" err="1"/>
              <a:t>disorder</a:t>
            </a:r>
            <a:r>
              <a:rPr lang="es-ES" sz="2400" dirty="0"/>
              <a:t>.</a:t>
            </a:r>
            <a:endParaRPr lang="en-US" sz="2400" dirty="0"/>
          </a:p>
          <a:p>
            <a:pPr algn="just">
              <a:lnSpc>
                <a:spcPct val="100000"/>
              </a:lnSpc>
              <a:buFont typeface="Wingdings" panose="05000000000000000000" pitchFamily="2" charset="2"/>
              <a:buChar char="§"/>
            </a:pPr>
            <a:r>
              <a:rPr lang="en-US" sz="2400" dirty="0"/>
              <a:t>N = 3</a:t>
            </a:r>
          </a:p>
          <a:p>
            <a:pPr>
              <a:lnSpc>
                <a:spcPct val="100000"/>
              </a:lnSpc>
              <a:buFont typeface="Wingdings" panose="05000000000000000000" pitchFamily="2" charset="2"/>
              <a:buChar char="§"/>
            </a:pPr>
            <a:r>
              <a:rPr lang="en-US" sz="2400" dirty="0"/>
              <a:t>Multiple-baseline design across participants  </a:t>
            </a:r>
          </a:p>
          <a:p>
            <a:pPr algn="just">
              <a:lnSpc>
                <a:spcPct val="100000"/>
              </a:lnSpc>
              <a:buFont typeface="Wingdings" panose="05000000000000000000" pitchFamily="2" charset="2"/>
              <a:buChar char="§"/>
            </a:pPr>
            <a:r>
              <a:rPr lang="en-US" sz="2400" dirty="0"/>
              <a:t>4-session protocol</a:t>
            </a:r>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
        <p:nvSpPr>
          <p:cNvPr id="11" name="CuadroTexto 10">
            <a:extLst>
              <a:ext uri="{FF2B5EF4-FFF2-40B4-BE49-F238E27FC236}">
                <a16:creationId xmlns:a16="http://schemas.microsoft.com/office/drawing/2014/main" id="{BC219078-BCED-4BD9-AF62-0D01E879422D}"/>
              </a:ext>
            </a:extLst>
          </p:cNvPr>
          <p:cNvSpPr txBox="1"/>
          <p:nvPr/>
        </p:nvSpPr>
        <p:spPr>
          <a:xfrm>
            <a:off x="6096000" y="1821821"/>
            <a:ext cx="4988943" cy="400110"/>
          </a:xfrm>
          <a:prstGeom prst="rect">
            <a:avLst/>
          </a:prstGeom>
          <a:noFill/>
        </p:spPr>
        <p:txBody>
          <a:bodyPr wrap="square" rtlCol="0">
            <a:spAutoFit/>
          </a:bodyPr>
          <a:lstStyle/>
          <a:p>
            <a:pPr algn="ctr"/>
            <a:r>
              <a:rPr lang="en-US" sz="2000" b="1" dirty="0"/>
              <a:t>Effect sizes at posttreatment</a:t>
            </a:r>
          </a:p>
        </p:txBody>
      </p:sp>
      <p:graphicFrame>
        <p:nvGraphicFramePr>
          <p:cNvPr id="2" name="Tabla 1">
            <a:extLst>
              <a:ext uri="{FF2B5EF4-FFF2-40B4-BE49-F238E27FC236}">
                <a16:creationId xmlns:a16="http://schemas.microsoft.com/office/drawing/2014/main" id="{69F180F7-6363-48F1-A7F5-0A4B9E4C47A8}"/>
              </a:ext>
            </a:extLst>
          </p:cNvPr>
          <p:cNvGraphicFramePr>
            <a:graphicFrameLocks noGrp="1"/>
          </p:cNvGraphicFramePr>
          <p:nvPr>
            <p:extLst>
              <p:ext uri="{D42A27DB-BD31-4B8C-83A1-F6EECF244321}">
                <p14:modId xmlns:p14="http://schemas.microsoft.com/office/powerpoint/2010/main" val="3147229305"/>
              </p:ext>
            </p:extLst>
          </p:nvPr>
        </p:nvGraphicFramePr>
        <p:xfrm>
          <a:off x="5799824" y="2354210"/>
          <a:ext cx="5777994" cy="2595880"/>
        </p:xfrm>
        <a:graphic>
          <a:graphicData uri="http://schemas.openxmlformats.org/drawingml/2006/table">
            <a:tbl>
              <a:tblPr firstRow="1" bandRow="1">
                <a:tableStyleId>{5C22544A-7EE6-4342-B048-85BDC9FD1C3A}</a:tableStyleId>
              </a:tblPr>
              <a:tblGrid>
                <a:gridCol w="4571149">
                  <a:extLst>
                    <a:ext uri="{9D8B030D-6E8A-4147-A177-3AD203B41FA5}">
                      <a16:colId xmlns:a16="http://schemas.microsoft.com/office/drawing/2014/main" val="2018819426"/>
                    </a:ext>
                  </a:extLst>
                </a:gridCol>
                <a:gridCol w="1206845">
                  <a:extLst>
                    <a:ext uri="{9D8B030D-6E8A-4147-A177-3AD203B41FA5}">
                      <a16:colId xmlns:a16="http://schemas.microsoft.com/office/drawing/2014/main" val="1819460968"/>
                    </a:ext>
                  </a:extLst>
                </a:gridCol>
              </a:tblGrid>
              <a:tr h="370840">
                <a:tc>
                  <a:txBody>
                    <a:bodyPr/>
                    <a:lstStyle/>
                    <a:p>
                      <a:r>
                        <a:rPr lang="en-US" noProof="0" dirty="0"/>
                        <a:t>Measure</a:t>
                      </a:r>
                    </a:p>
                  </a:txBody>
                  <a:tcPr/>
                </a:tc>
                <a:tc>
                  <a:txBody>
                    <a:bodyPr/>
                    <a:lstStyle/>
                    <a:p>
                      <a:pPr algn="ctr"/>
                      <a:r>
                        <a:rPr lang="en-US" i="1" noProof="0" dirty="0"/>
                        <a:t>d</a:t>
                      </a:r>
                      <a:endParaRPr lang="en-US" noProof="0" dirty="0"/>
                    </a:p>
                  </a:txBody>
                  <a:tcPr/>
                </a:tc>
                <a:extLst>
                  <a:ext uri="{0D108BD9-81ED-4DB2-BD59-A6C34878D82A}">
                    <a16:rowId xmlns:a16="http://schemas.microsoft.com/office/drawing/2014/main" val="2804200537"/>
                  </a:ext>
                </a:extLst>
              </a:tr>
              <a:tr h="370840">
                <a:tc>
                  <a:txBody>
                    <a:bodyPr/>
                    <a:lstStyle/>
                    <a:p>
                      <a:r>
                        <a:rPr lang="en-US" noProof="0" dirty="0"/>
                        <a:t>DASS-Total – Emotional symptoms</a:t>
                      </a:r>
                    </a:p>
                  </a:txBody>
                  <a:tcPr/>
                </a:tc>
                <a:tc>
                  <a:txBody>
                    <a:bodyPr/>
                    <a:lstStyle/>
                    <a:p>
                      <a:pPr algn="ctr"/>
                      <a:r>
                        <a:rPr lang="es-ES" dirty="0"/>
                        <a:t>1.27</a:t>
                      </a:r>
                      <a:endParaRPr lang="es-CO" dirty="0"/>
                    </a:p>
                  </a:txBody>
                  <a:tcPr/>
                </a:tc>
                <a:extLst>
                  <a:ext uri="{0D108BD9-81ED-4DB2-BD59-A6C34878D82A}">
                    <a16:rowId xmlns:a16="http://schemas.microsoft.com/office/drawing/2014/main" val="1406689255"/>
                  </a:ext>
                </a:extLst>
              </a:tr>
              <a:tr h="370840">
                <a:tc>
                  <a:txBody>
                    <a:bodyPr/>
                    <a:lstStyle/>
                    <a:p>
                      <a:r>
                        <a:rPr lang="en-US" noProof="0" dirty="0"/>
                        <a:t>AAQ-II – Experiential avoidance</a:t>
                      </a:r>
                    </a:p>
                  </a:txBody>
                  <a:tcPr/>
                </a:tc>
                <a:tc>
                  <a:txBody>
                    <a:bodyPr/>
                    <a:lstStyle/>
                    <a:p>
                      <a:pPr algn="ctr"/>
                      <a:r>
                        <a:rPr lang="es-ES" dirty="0"/>
                        <a:t>1.54</a:t>
                      </a:r>
                      <a:endParaRPr lang="es-CO" dirty="0"/>
                    </a:p>
                  </a:txBody>
                  <a:tcPr/>
                </a:tc>
                <a:extLst>
                  <a:ext uri="{0D108BD9-81ED-4DB2-BD59-A6C34878D82A}">
                    <a16:rowId xmlns:a16="http://schemas.microsoft.com/office/drawing/2014/main" val="1515626014"/>
                  </a:ext>
                </a:extLst>
              </a:tr>
              <a:tr h="370840">
                <a:tc>
                  <a:txBody>
                    <a:bodyPr/>
                    <a:lstStyle/>
                    <a:p>
                      <a:r>
                        <a:rPr lang="en-US" noProof="0" dirty="0"/>
                        <a:t>PSWQ – Pathological worry</a:t>
                      </a:r>
                    </a:p>
                  </a:txBody>
                  <a:tcPr/>
                </a:tc>
                <a:tc>
                  <a:txBody>
                    <a:bodyPr/>
                    <a:lstStyle/>
                    <a:p>
                      <a:pPr algn="ctr"/>
                      <a:r>
                        <a:rPr lang="es-ES" dirty="0"/>
                        <a:t>1.42</a:t>
                      </a:r>
                      <a:endParaRPr lang="es-CO" dirty="0"/>
                    </a:p>
                  </a:txBody>
                  <a:tcPr/>
                </a:tc>
                <a:extLst>
                  <a:ext uri="{0D108BD9-81ED-4DB2-BD59-A6C34878D82A}">
                    <a16:rowId xmlns:a16="http://schemas.microsoft.com/office/drawing/2014/main" val="581135610"/>
                  </a:ext>
                </a:extLst>
              </a:tr>
              <a:tr h="370840">
                <a:tc>
                  <a:txBody>
                    <a:bodyPr/>
                    <a:lstStyle/>
                    <a:p>
                      <a:r>
                        <a:rPr lang="en-US" noProof="0" dirty="0"/>
                        <a:t>CFQ – Cognitive fusion</a:t>
                      </a:r>
                    </a:p>
                  </a:txBody>
                  <a:tcPr/>
                </a:tc>
                <a:tc>
                  <a:txBody>
                    <a:bodyPr/>
                    <a:lstStyle/>
                    <a:p>
                      <a:pPr algn="ctr"/>
                      <a:r>
                        <a:rPr lang="es-ES" dirty="0"/>
                        <a:t>1.50</a:t>
                      </a:r>
                      <a:endParaRPr lang="es-CO" dirty="0"/>
                    </a:p>
                  </a:txBody>
                  <a:tcPr/>
                </a:tc>
                <a:extLst>
                  <a:ext uri="{0D108BD9-81ED-4DB2-BD59-A6C34878D82A}">
                    <a16:rowId xmlns:a16="http://schemas.microsoft.com/office/drawing/2014/main" val="328749304"/>
                  </a:ext>
                </a:extLst>
              </a:tr>
              <a:tr h="370840">
                <a:tc>
                  <a:txBody>
                    <a:bodyPr/>
                    <a:lstStyle/>
                    <a:p>
                      <a:r>
                        <a:rPr lang="es-ES" dirty="0"/>
                        <a:t>VQ – </a:t>
                      </a:r>
                      <a:r>
                        <a:rPr lang="en-US" noProof="0" dirty="0"/>
                        <a:t>Progress</a:t>
                      </a:r>
                    </a:p>
                  </a:txBody>
                  <a:tcPr/>
                </a:tc>
                <a:tc>
                  <a:txBody>
                    <a:bodyPr/>
                    <a:lstStyle/>
                    <a:p>
                      <a:pPr algn="ctr"/>
                      <a:r>
                        <a:rPr lang="es-ES" dirty="0"/>
                        <a:t>0.13</a:t>
                      </a:r>
                      <a:endParaRPr lang="es-CO" dirty="0"/>
                    </a:p>
                  </a:txBody>
                  <a:tcPr/>
                </a:tc>
                <a:extLst>
                  <a:ext uri="{0D108BD9-81ED-4DB2-BD59-A6C34878D82A}">
                    <a16:rowId xmlns:a16="http://schemas.microsoft.com/office/drawing/2014/main" val="282235898"/>
                  </a:ext>
                </a:extLst>
              </a:tr>
              <a:tr h="370840">
                <a:tc>
                  <a:txBody>
                    <a:bodyPr/>
                    <a:lstStyle/>
                    <a:p>
                      <a:r>
                        <a:rPr lang="es-ES" dirty="0"/>
                        <a:t>VQ – </a:t>
                      </a:r>
                      <a:r>
                        <a:rPr lang="es-ES" dirty="0" err="1"/>
                        <a:t>Obstruction</a:t>
                      </a:r>
                      <a:r>
                        <a:rPr lang="es-ES" dirty="0"/>
                        <a:t> </a:t>
                      </a:r>
                      <a:endParaRPr lang="es-CO" dirty="0"/>
                    </a:p>
                  </a:txBody>
                  <a:tcPr/>
                </a:tc>
                <a:tc>
                  <a:txBody>
                    <a:bodyPr/>
                    <a:lstStyle/>
                    <a:p>
                      <a:pPr algn="ctr"/>
                      <a:r>
                        <a:rPr lang="es-ES" dirty="0"/>
                        <a:t>2.18</a:t>
                      </a:r>
                      <a:endParaRPr lang="es-CO" dirty="0"/>
                    </a:p>
                  </a:txBody>
                  <a:tcPr/>
                </a:tc>
                <a:extLst>
                  <a:ext uri="{0D108BD9-81ED-4DB2-BD59-A6C34878D82A}">
                    <a16:rowId xmlns:a16="http://schemas.microsoft.com/office/drawing/2014/main" val="959256577"/>
                  </a:ext>
                </a:extLst>
              </a:tr>
            </a:tbl>
          </a:graphicData>
        </a:graphic>
      </p:graphicFrame>
      <p:sp>
        <p:nvSpPr>
          <p:cNvPr id="8" name="CuadroTexto 7">
            <a:extLst>
              <a:ext uri="{FF2B5EF4-FFF2-40B4-BE49-F238E27FC236}">
                <a16:creationId xmlns:a16="http://schemas.microsoft.com/office/drawing/2014/main" id="{78635BBE-7C88-4DAC-A73A-7A899B1D9A85}"/>
              </a:ext>
            </a:extLst>
          </p:cNvPr>
          <p:cNvSpPr txBox="1"/>
          <p:nvPr/>
        </p:nvSpPr>
        <p:spPr>
          <a:xfrm>
            <a:off x="5650302" y="5066401"/>
            <a:ext cx="6349042" cy="830997"/>
          </a:xfrm>
          <a:prstGeom prst="rect">
            <a:avLst/>
          </a:prstGeom>
          <a:noFill/>
        </p:spPr>
        <p:txBody>
          <a:bodyPr wrap="square" rtlCol="0">
            <a:spAutoFit/>
          </a:bodyPr>
          <a:lstStyle/>
          <a:p>
            <a:pPr algn="ctr"/>
            <a:r>
              <a:rPr lang="en-US" sz="2400" dirty="0"/>
              <a:t>Clinically significant changes in 2 of the 3 participants in emotional symptoms</a:t>
            </a:r>
          </a:p>
        </p:txBody>
      </p:sp>
    </p:spTree>
    <p:extLst>
      <p:ext uri="{BB962C8B-B14F-4D97-AF65-F5344CB8AC3E}">
        <p14:creationId xmlns:p14="http://schemas.microsoft.com/office/powerpoint/2010/main" val="1980346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Ongoing studies</a:t>
            </a:r>
          </a:p>
        </p:txBody>
      </p:sp>
      <p:sp>
        <p:nvSpPr>
          <p:cNvPr id="10" name="Marcador de contenido 2">
            <a:extLst>
              <a:ext uri="{FF2B5EF4-FFF2-40B4-BE49-F238E27FC236}">
                <a16:creationId xmlns:a16="http://schemas.microsoft.com/office/drawing/2014/main" id="{99BC3357-9C9E-4CE3-B6EC-0FABF07E7520}"/>
              </a:ext>
            </a:extLst>
          </p:cNvPr>
          <p:cNvSpPr>
            <a:spLocks noGrp="1"/>
          </p:cNvSpPr>
          <p:nvPr>
            <p:ph idx="1"/>
          </p:nvPr>
        </p:nvSpPr>
        <p:spPr>
          <a:xfrm>
            <a:off x="614182" y="1543087"/>
            <a:ext cx="4647931" cy="4472701"/>
          </a:xfrm>
        </p:spPr>
        <p:txBody>
          <a:bodyPr>
            <a:normAutofit lnSpcReduction="10000"/>
          </a:bodyPr>
          <a:lstStyle/>
          <a:p>
            <a:pPr marL="0" indent="0" algn="just">
              <a:lnSpc>
                <a:spcPct val="100000"/>
              </a:lnSpc>
              <a:buNone/>
            </a:pPr>
            <a:r>
              <a:rPr lang="es-ES" sz="2400" dirty="0"/>
              <a:t>Rozo, M. J., Vallejo-Medina, P., &amp; Ruiz, F. J. (</a:t>
            </a:r>
            <a:r>
              <a:rPr lang="en-US" sz="2400" dirty="0"/>
              <a:t>ongoing study). Efficacy of RNT-focused</a:t>
            </a:r>
            <a:r>
              <a:rPr lang="es-ES" sz="2400" dirty="0"/>
              <a:t> ACT in renal </a:t>
            </a:r>
            <a:r>
              <a:rPr lang="en-US" sz="2400" dirty="0"/>
              <a:t>patients with emotional difficulties</a:t>
            </a:r>
            <a:r>
              <a:rPr lang="es-ES" sz="2400" dirty="0"/>
              <a:t>.</a:t>
            </a:r>
            <a:endParaRPr lang="en-US" sz="2400" dirty="0"/>
          </a:p>
          <a:p>
            <a:pPr algn="just">
              <a:lnSpc>
                <a:spcPct val="100000"/>
              </a:lnSpc>
              <a:buFont typeface="Wingdings" panose="05000000000000000000" pitchFamily="2" charset="2"/>
              <a:buChar char="§"/>
            </a:pPr>
            <a:r>
              <a:rPr lang="en-US" sz="2400" dirty="0"/>
              <a:t>N = 3</a:t>
            </a:r>
          </a:p>
          <a:p>
            <a:pPr algn="just">
              <a:lnSpc>
                <a:spcPct val="100000"/>
              </a:lnSpc>
              <a:buFont typeface="Wingdings" panose="05000000000000000000" pitchFamily="2" charset="2"/>
              <a:buChar char="§"/>
            </a:pPr>
            <a:r>
              <a:rPr lang="en-US" sz="2400" dirty="0"/>
              <a:t>Extremely severe emotional symptoms</a:t>
            </a:r>
          </a:p>
          <a:p>
            <a:pPr>
              <a:lnSpc>
                <a:spcPct val="100000"/>
              </a:lnSpc>
              <a:buFont typeface="Wingdings" panose="05000000000000000000" pitchFamily="2" charset="2"/>
              <a:buChar char="§"/>
            </a:pPr>
            <a:r>
              <a:rPr lang="en-US" sz="2400" dirty="0"/>
              <a:t>Multiple-baseline design across participants  </a:t>
            </a:r>
          </a:p>
          <a:p>
            <a:pPr algn="just">
              <a:lnSpc>
                <a:spcPct val="100000"/>
              </a:lnSpc>
              <a:buFont typeface="Wingdings" panose="05000000000000000000" pitchFamily="2" charset="2"/>
              <a:buChar char="§"/>
            </a:pPr>
            <a:r>
              <a:rPr lang="en-US" sz="2400" dirty="0"/>
              <a:t>4-session protocol</a:t>
            </a:r>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
        <p:nvSpPr>
          <p:cNvPr id="11" name="CuadroTexto 10">
            <a:extLst>
              <a:ext uri="{FF2B5EF4-FFF2-40B4-BE49-F238E27FC236}">
                <a16:creationId xmlns:a16="http://schemas.microsoft.com/office/drawing/2014/main" id="{BC219078-BCED-4BD9-AF62-0D01E879422D}"/>
              </a:ext>
            </a:extLst>
          </p:cNvPr>
          <p:cNvSpPr txBox="1"/>
          <p:nvPr/>
        </p:nvSpPr>
        <p:spPr>
          <a:xfrm>
            <a:off x="6096000" y="1821821"/>
            <a:ext cx="4988943" cy="400110"/>
          </a:xfrm>
          <a:prstGeom prst="rect">
            <a:avLst/>
          </a:prstGeom>
          <a:noFill/>
        </p:spPr>
        <p:txBody>
          <a:bodyPr wrap="square" rtlCol="0">
            <a:spAutoFit/>
          </a:bodyPr>
          <a:lstStyle/>
          <a:p>
            <a:pPr algn="ctr"/>
            <a:r>
              <a:rPr lang="en-US" sz="2000" b="1" dirty="0"/>
              <a:t>Effect sizes at the 2-week follow-up</a:t>
            </a:r>
          </a:p>
        </p:txBody>
      </p:sp>
      <p:graphicFrame>
        <p:nvGraphicFramePr>
          <p:cNvPr id="2" name="Tabla 1">
            <a:extLst>
              <a:ext uri="{FF2B5EF4-FFF2-40B4-BE49-F238E27FC236}">
                <a16:creationId xmlns:a16="http://schemas.microsoft.com/office/drawing/2014/main" id="{69F180F7-6363-48F1-A7F5-0A4B9E4C47A8}"/>
              </a:ext>
            </a:extLst>
          </p:cNvPr>
          <p:cNvGraphicFramePr>
            <a:graphicFrameLocks noGrp="1"/>
          </p:cNvGraphicFramePr>
          <p:nvPr>
            <p:extLst>
              <p:ext uri="{D42A27DB-BD31-4B8C-83A1-F6EECF244321}">
                <p14:modId xmlns:p14="http://schemas.microsoft.com/office/powerpoint/2010/main" val="1576102770"/>
              </p:ext>
            </p:extLst>
          </p:nvPr>
        </p:nvGraphicFramePr>
        <p:xfrm>
          <a:off x="5799824" y="2354210"/>
          <a:ext cx="5777994" cy="1854200"/>
        </p:xfrm>
        <a:graphic>
          <a:graphicData uri="http://schemas.openxmlformats.org/drawingml/2006/table">
            <a:tbl>
              <a:tblPr firstRow="1" bandRow="1">
                <a:tableStyleId>{5C22544A-7EE6-4342-B048-85BDC9FD1C3A}</a:tableStyleId>
              </a:tblPr>
              <a:tblGrid>
                <a:gridCol w="4571149">
                  <a:extLst>
                    <a:ext uri="{9D8B030D-6E8A-4147-A177-3AD203B41FA5}">
                      <a16:colId xmlns:a16="http://schemas.microsoft.com/office/drawing/2014/main" val="2018819426"/>
                    </a:ext>
                  </a:extLst>
                </a:gridCol>
                <a:gridCol w="1206845">
                  <a:extLst>
                    <a:ext uri="{9D8B030D-6E8A-4147-A177-3AD203B41FA5}">
                      <a16:colId xmlns:a16="http://schemas.microsoft.com/office/drawing/2014/main" val="1819460968"/>
                    </a:ext>
                  </a:extLst>
                </a:gridCol>
              </a:tblGrid>
              <a:tr h="370840">
                <a:tc>
                  <a:txBody>
                    <a:bodyPr/>
                    <a:lstStyle/>
                    <a:p>
                      <a:r>
                        <a:rPr lang="en-US" noProof="0" dirty="0"/>
                        <a:t>Measure</a:t>
                      </a:r>
                    </a:p>
                  </a:txBody>
                  <a:tcPr/>
                </a:tc>
                <a:tc>
                  <a:txBody>
                    <a:bodyPr/>
                    <a:lstStyle/>
                    <a:p>
                      <a:pPr algn="ctr"/>
                      <a:r>
                        <a:rPr lang="en-US" i="1" noProof="0" dirty="0"/>
                        <a:t>d</a:t>
                      </a:r>
                      <a:endParaRPr lang="en-US" noProof="0" dirty="0"/>
                    </a:p>
                  </a:txBody>
                  <a:tcPr/>
                </a:tc>
                <a:extLst>
                  <a:ext uri="{0D108BD9-81ED-4DB2-BD59-A6C34878D82A}">
                    <a16:rowId xmlns:a16="http://schemas.microsoft.com/office/drawing/2014/main" val="2804200537"/>
                  </a:ext>
                </a:extLst>
              </a:tr>
              <a:tr h="370840">
                <a:tc>
                  <a:txBody>
                    <a:bodyPr/>
                    <a:lstStyle/>
                    <a:p>
                      <a:r>
                        <a:rPr lang="en-US" noProof="0" dirty="0"/>
                        <a:t>DASS-Total – Emotional symptoms</a:t>
                      </a:r>
                    </a:p>
                  </a:txBody>
                  <a:tcPr/>
                </a:tc>
                <a:tc>
                  <a:txBody>
                    <a:bodyPr/>
                    <a:lstStyle/>
                    <a:p>
                      <a:pPr algn="ctr"/>
                      <a:r>
                        <a:rPr lang="es-ES" dirty="0"/>
                        <a:t>15.66</a:t>
                      </a:r>
                      <a:endParaRPr lang="es-CO" dirty="0"/>
                    </a:p>
                  </a:txBody>
                  <a:tcPr/>
                </a:tc>
                <a:extLst>
                  <a:ext uri="{0D108BD9-81ED-4DB2-BD59-A6C34878D82A}">
                    <a16:rowId xmlns:a16="http://schemas.microsoft.com/office/drawing/2014/main" val="1406689255"/>
                  </a:ext>
                </a:extLst>
              </a:tr>
              <a:tr h="370840">
                <a:tc>
                  <a:txBody>
                    <a:bodyPr/>
                    <a:lstStyle/>
                    <a:p>
                      <a:r>
                        <a:rPr lang="en-US" noProof="0" dirty="0"/>
                        <a:t>CFQ – Cognitive fusion</a:t>
                      </a:r>
                    </a:p>
                  </a:txBody>
                  <a:tcPr/>
                </a:tc>
                <a:tc>
                  <a:txBody>
                    <a:bodyPr/>
                    <a:lstStyle/>
                    <a:p>
                      <a:pPr algn="ctr"/>
                      <a:r>
                        <a:rPr lang="es-ES" dirty="0"/>
                        <a:t>2.12</a:t>
                      </a:r>
                      <a:endParaRPr lang="es-CO" dirty="0"/>
                    </a:p>
                  </a:txBody>
                  <a:tcPr/>
                </a:tc>
                <a:extLst>
                  <a:ext uri="{0D108BD9-81ED-4DB2-BD59-A6C34878D82A}">
                    <a16:rowId xmlns:a16="http://schemas.microsoft.com/office/drawing/2014/main" val="328749304"/>
                  </a:ext>
                </a:extLst>
              </a:tr>
              <a:tr h="370840">
                <a:tc>
                  <a:txBody>
                    <a:bodyPr/>
                    <a:lstStyle/>
                    <a:p>
                      <a:r>
                        <a:rPr lang="es-ES" dirty="0"/>
                        <a:t>VQ – </a:t>
                      </a:r>
                      <a:r>
                        <a:rPr lang="en-US" noProof="0" dirty="0"/>
                        <a:t>Progress</a:t>
                      </a:r>
                    </a:p>
                  </a:txBody>
                  <a:tcPr/>
                </a:tc>
                <a:tc>
                  <a:txBody>
                    <a:bodyPr/>
                    <a:lstStyle/>
                    <a:p>
                      <a:pPr algn="ctr"/>
                      <a:r>
                        <a:rPr lang="es-ES" dirty="0"/>
                        <a:t>2.34</a:t>
                      </a:r>
                      <a:endParaRPr lang="es-CO" dirty="0"/>
                    </a:p>
                  </a:txBody>
                  <a:tcPr/>
                </a:tc>
                <a:extLst>
                  <a:ext uri="{0D108BD9-81ED-4DB2-BD59-A6C34878D82A}">
                    <a16:rowId xmlns:a16="http://schemas.microsoft.com/office/drawing/2014/main" val="282235898"/>
                  </a:ext>
                </a:extLst>
              </a:tr>
              <a:tr h="370840">
                <a:tc>
                  <a:txBody>
                    <a:bodyPr/>
                    <a:lstStyle/>
                    <a:p>
                      <a:r>
                        <a:rPr lang="es-ES" dirty="0"/>
                        <a:t>VQ – </a:t>
                      </a:r>
                      <a:r>
                        <a:rPr lang="en-US" noProof="0" dirty="0"/>
                        <a:t>Obstruction</a:t>
                      </a:r>
                      <a:r>
                        <a:rPr lang="es-ES" dirty="0"/>
                        <a:t> </a:t>
                      </a:r>
                      <a:endParaRPr lang="es-CO" dirty="0"/>
                    </a:p>
                  </a:txBody>
                  <a:tcPr/>
                </a:tc>
                <a:tc>
                  <a:txBody>
                    <a:bodyPr/>
                    <a:lstStyle/>
                    <a:p>
                      <a:pPr algn="ctr"/>
                      <a:r>
                        <a:rPr lang="es-ES" dirty="0"/>
                        <a:t>8.85</a:t>
                      </a:r>
                      <a:endParaRPr lang="es-CO" dirty="0"/>
                    </a:p>
                  </a:txBody>
                  <a:tcPr/>
                </a:tc>
                <a:extLst>
                  <a:ext uri="{0D108BD9-81ED-4DB2-BD59-A6C34878D82A}">
                    <a16:rowId xmlns:a16="http://schemas.microsoft.com/office/drawing/2014/main" val="959256577"/>
                  </a:ext>
                </a:extLst>
              </a:tr>
            </a:tbl>
          </a:graphicData>
        </a:graphic>
      </p:graphicFrame>
      <p:sp>
        <p:nvSpPr>
          <p:cNvPr id="6" name="CuadroTexto 5">
            <a:extLst>
              <a:ext uri="{FF2B5EF4-FFF2-40B4-BE49-F238E27FC236}">
                <a16:creationId xmlns:a16="http://schemas.microsoft.com/office/drawing/2014/main" id="{A8352CBD-1BBA-4A0B-8DF9-442340E25C54}"/>
              </a:ext>
            </a:extLst>
          </p:cNvPr>
          <p:cNvSpPr txBox="1"/>
          <p:nvPr/>
        </p:nvSpPr>
        <p:spPr>
          <a:xfrm>
            <a:off x="5514300" y="4572915"/>
            <a:ext cx="6349042" cy="830997"/>
          </a:xfrm>
          <a:prstGeom prst="rect">
            <a:avLst/>
          </a:prstGeom>
          <a:noFill/>
        </p:spPr>
        <p:txBody>
          <a:bodyPr wrap="square" rtlCol="0">
            <a:spAutoFit/>
          </a:bodyPr>
          <a:lstStyle/>
          <a:p>
            <a:pPr algn="ctr"/>
            <a:r>
              <a:rPr lang="en-US" sz="2400" dirty="0"/>
              <a:t>Clinically significant changes in the 3 participants in emotional symptoms</a:t>
            </a:r>
          </a:p>
        </p:txBody>
      </p:sp>
    </p:spTree>
    <p:extLst>
      <p:ext uri="{BB962C8B-B14F-4D97-AF65-F5344CB8AC3E}">
        <p14:creationId xmlns:p14="http://schemas.microsoft.com/office/powerpoint/2010/main" val="6736401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Summary empirical evidence</a:t>
            </a:r>
          </a:p>
        </p:txBody>
      </p:sp>
      <p:sp>
        <p:nvSpPr>
          <p:cNvPr id="10" name="Marcador de contenido 2">
            <a:extLst>
              <a:ext uri="{FF2B5EF4-FFF2-40B4-BE49-F238E27FC236}">
                <a16:creationId xmlns:a16="http://schemas.microsoft.com/office/drawing/2014/main" id="{99BC3357-9C9E-4CE3-B6EC-0FABF07E7520}"/>
              </a:ext>
            </a:extLst>
          </p:cNvPr>
          <p:cNvSpPr>
            <a:spLocks noGrp="1"/>
          </p:cNvSpPr>
          <p:nvPr>
            <p:ph idx="1"/>
          </p:nvPr>
        </p:nvSpPr>
        <p:spPr>
          <a:xfrm>
            <a:off x="743577" y="1474075"/>
            <a:ext cx="10065320" cy="4472701"/>
          </a:xfrm>
        </p:spPr>
        <p:txBody>
          <a:bodyPr>
            <a:normAutofit/>
          </a:bodyPr>
          <a:lstStyle/>
          <a:p>
            <a:pPr algn="just">
              <a:lnSpc>
                <a:spcPct val="100000"/>
              </a:lnSpc>
              <a:buFont typeface="Wingdings" panose="05000000000000000000" pitchFamily="2" charset="2"/>
              <a:buChar char="§"/>
            </a:pPr>
            <a:r>
              <a:rPr lang="en-US" sz="2400" dirty="0"/>
              <a:t>13 studies (total N = 231).</a:t>
            </a:r>
          </a:p>
          <a:p>
            <a:pPr algn="just">
              <a:lnSpc>
                <a:spcPct val="100000"/>
              </a:lnSpc>
              <a:buFont typeface="Wingdings" panose="05000000000000000000" pitchFamily="2" charset="2"/>
              <a:buChar char="§"/>
            </a:pPr>
            <a:r>
              <a:rPr lang="en-US" sz="2400" dirty="0"/>
              <a:t>3 RCTs and 10 SCED.</a:t>
            </a:r>
          </a:p>
          <a:p>
            <a:pPr algn="just">
              <a:lnSpc>
                <a:spcPct val="100000"/>
              </a:lnSpc>
              <a:buFont typeface="Wingdings" panose="05000000000000000000" pitchFamily="2" charset="2"/>
              <a:buChar char="§"/>
            </a:pPr>
            <a:r>
              <a:rPr lang="en-US" sz="2400" dirty="0"/>
              <a:t>In general, very large effect sizes are obtained.</a:t>
            </a:r>
          </a:p>
          <a:p>
            <a:pPr algn="just">
              <a:lnSpc>
                <a:spcPct val="100000"/>
              </a:lnSpc>
              <a:buFont typeface="Wingdings" panose="05000000000000000000" pitchFamily="2" charset="2"/>
              <a:buChar char="§"/>
            </a:pPr>
            <a:r>
              <a:rPr lang="en-US" sz="2400" dirty="0"/>
              <a:t>Brief protocols (1 to 4 sessions).</a:t>
            </a:r>
          </a:p>
          <a:p>
            <a:pPr algn="just">
              <a:lnSpc>
                <a:spcPct val="100000"/>
              </a:lnSpc>
              <a:buFont typeface="Wingdings" panose="05000000000000000000" pitchFamily="2" charset="2"/>
              <a:buChar char="§"/>
            </a:pPr>
            <a:r>
              <a:rPr lang="en-US" sz="2400" dirty="0"/>
              <a:t>Studies conducted with diversity of therapists.</a:t>
            </a:r>
          </a:p>
          <a:p>
            <a:pPr algn="just">
              <a:lnSpc>
                <a:spcPct val="100000"/>
              </a:lnSpc>
              <a:buFont typeface="Wingdings" panose="05000000000000000000" pitchFamily="2" charset="2"/>
              <a:buChar char="§"/>
            </a:pPr>
            <a:r>
              <a:rPr lang="en-US" sz="2400" dirty="0"/>
              <a:t>Applications with children, adolescents, and adults.</a:t>
            </a:r>
          </a:p>
          <a:p>
            <a:pPr algn="just">
              <a:lnSpc>
                <a:spcPct val="100000"/>
              </a:lnSpc>
              <a:buFont typeface="Wingdings" panose="05000000000000000000" pitchFamily="2" charset="2"/>
              <a:buChar char="§"/>
            </a:pPr>
            <a:r>
              <a:rPr lang="en-US" sz="2400" dirty="0"/>
              <a:t>Wide range of problems treated.</a:t>
            </a:r>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Tree>
    <p:extLst>
      <p:ext uri="{BB962C8B-B14F-4D97-AF65-F5344CB8AC3E}">
        <p14:creationId xmlns:p14="http://schemas.microsoft.com/office/powerpoint/2010/main" val="404557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3000D-F6AE-49E4-AE55-A56A60833E32}"/>
              </a:ext>
            </a:extLst>
          </p:cNvPr>
          <p:cNvSpPr>
            <a:spLocks noGrp="1"/>
          </p:cNvSpPr>
          <p:nvPr>
            <p:ph type="title"/>
          </p:nvPr>
        </p:nvSpPr>
        <p:spPr>
          <a:xfrm>
            <a:off x="560686" y="312813"/>
            <a:ext cx="10015299" cy="1049235"/>
          </a:xfrm>
        </p:spPr>
        <p:txBody>
          <a:bodyPr>
            <a:normAutofit/>
          </a:bodyPr>
          <a:lstStyle/>
          <a:p>
            <a:pPr algn="l"/>
            <a:r>
              <a:rPr lang="en-US" b="1" cap="none" dirty="0"/>
              <a:t>1. Values are hierarchical positive reinforcers constructed in the learning history</a:t>
            </a:r>
          </a:p>
        </p:txBody>
      </p:sp>
      <p:graphicFrame>
        <p:nvGraphicFramePr>
          <p:cNvPr id="9" name="Diagrama 8">
            <a:extLst>
              <a:ext uri="{FF2B5EF4-FFF2-40B4-BE49-F238E27FC236}">
                <a16:creationId xmlns:a16="http://schemas.microsoft.com/office/drawing/2014/main" id="{5CD9648C-1747-4698-B392-863EF1682A4A}"/>
              </a:ext>
            </a:extLst>
          </p:cNvPr>
          <p:cNvGraphicFramePr/>
          <p:nvPr/>
        </p:nvGraphicFramePr>
        <p:xfrm>
          <a:off x="0" y="1695450"/>
          <a:ext cx="6268739" cy="498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Marcador de contenido 2">
            <a:extLst>
              <a:ext uri="{FF2B5EF4-FFF2-40B4-BE49-F238E27FC236}">
                <a16:creationId xmlns:a16="http://schemas.microsoft.com/office/drawing/2014/main" id="{CC3AAFD1-2AD3-4530-9424-C782867E9ADD}"/>
              </a:ext>
            </a:extLst>
          </p:cNvPr>
          <p:cNvSpPr>
            <a:spLocks noGrp="1"/>
          </p:cNvSpPr>
          <p:nvPr>
            <p:ph idx="1"/>
          </p:nvPr>
        </p:nvSpPr>
        <p:spPr>
          <a:xfrm>
            <a:off x="6506658" y="1998481"/>
            <a:ext cx="3853649" cy="3945119"/>
          </a:xfrm>
        </p:spPr>
        <p:txBody>
          <a:bodyPr>
            <a:normAutofit/>
          </a:bodyPr>
          <a:lstStyle/>
          <a:p>
            <a:pPr>
              <a:buFont typeface="Wingdings" panose="05000000000000000000" pitchFamily="2" charset="2"/>
              <a:buChar char="§"/>
            </a:pPr>
            <a:r>
              <a:rPr lang="en-US" sz="2400" dirty="0"/>
              <a:t>Fluency in hierarchical framing allows the construction of abstract positive reinforcers.</a:t>
            </a:r>
          </a:p>
          <a:p>
            <a:pPr>
              <a:buFont typeface="Wingdings" panose="05000000000000000000" pitchFamily="2" charset="2"/>
              <a:buChar char="§"/>
            </a:pPr>
            <a:endParaRPr lang="en-US" sz="2400" dirty="0"/>
          </a:p>
          <a:p>
            <a:pPr>
              <a:buFont typeface="Wingdings" panose="05000000000000000000" pitchFamily="2" charset="2"/>
              <a:buChar char="ü"/>
            </a:pPr>
            <a:endParaRPr lang="es-CO" dirty="0"/>
          </a:p>
        </p:txBody>
      </p:sp>
      <p:pic>
        <p:nvPicPr>
          <p:cNvPr id="11" name="Imagen 10" descr="Imagen que contiene objeto, vara de medición&#10;&#10;Descripción generada con confianza muy alta">
            <a:extLst>
              <a:ext uri="{FF2B5EF4-FFF2-40B4-BE49-F238E27FC236}">
                <a16:creationId xmlns:a16="http://schemas.microsoft.com/office/drawing/2014/main" id="{8557C57F-B647-4AF3-92A1-4A46E32AF21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101351" y="4356339"/>
            <a:ext cx="3604030" cy="2403860"/>
          </a:xfrm>
          <a:prstGeom prst="rect">
            <a:avLst/>
          </a:prstGeom>
        </p:spPr>
      </p:pic>
      <p:sp>
        <p:nvSpPr>
          <p:cNvPr id="12" name="CuadroTexto 11">
            <a:extLst>
              <a:ext uri="{FF2B5EF4-FFF2-40B4-BE49-F238E27FC236}">
                <a16:creationId xmlns:a16="http://schemas.microsoft.com/office/drawing/2014/main" id="{D5ACA978-8CB7-4648-87B2-C090B814D6CC}"/>
              </a:ext>
            </a:extLst>
          </p:cNvPr>
          <p:cNvSpPr txBox="1"/>
          <p:nvPr/>
        </p:nvSpPr>
        <p:spPr>
          <a:xfrm>
            <a:off x="9463176" y="7029018"/>
            <a:ext cx="1773813" cy="507831"/>
          </a:xfrm>
          <a:prstGeom prst="rect">
            <a:avLst/>
          </a:prstGeom>
          <a:noFill/>
        </p:spPr>
        <p:txBody>
          <a:bodyPr wrap="square" rtlCol="0">
            <a:spAutoFit/>
          </a:bodyPr>
          <a:lstStyle/>
          <a:p>
            <a:r>
              <a:rPr lang="es-CO" sz="900">
                <a:hlinkClick r:id="rId9" tooltip="https://www.flickr.com/photos/130132803@N07/18778753910"/>
              </a:rPr>
              <a:t>Esta foto</a:t>
            </a:r>
            <a:r>
              <a:rPr lang="es-CO" sz="900"/>
              <a:t> de Autor desconocido está bajo licencia </a:t>
            </a:r>
            <a:r>
              <a:rPr lang="es-CO" sz="900">
                <a:hlinkClick r:id="rId10" tooltip="https://creativecommons.org/licenses/by/3.0/"/>
              </a:rPr>
              <a:t>CC BY</a:t>
            </a:r>
            <a:endParaRPr lang="es-CO" sz="900"/>
          </a:p>
        </p:txBody>
      </p:sp>
    </p:spTree>
    <p:extLst>
      <p:ext uri="{BB962C8B-B14F-4D97-AF65-F5344CB8AC3E}">
        <p14:creationId xmlns:p14="http://schemas.microsoft.com/office/powerpoint/2010/main" val="4250421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Summary empirical evidence</a:t>
            </a:r>
          </a:p>
        </p:txBody>
      </p:sp>
      <p:sp>
        <p:nvSpPr>
          <p:cNvPr id="10" name="Marcador de contenido 2">
            <a:extLst>
              <a:ext uri="{FF2B5EF4-FFF2-40B4-BE49-F238E27FC236}">
                <a16:creationId xmlns:a16="http://schemas.microsoft.com/office/drawing/2014/main" id="{99BC3357-9C9E-4CE3-B6EC-0FABF07E7520}"/>
              </a:ext>
            </a:extLst>
          </p:cNvPr>
          <p:cNvSpPr>
            <a:spLocks noGrp="1"/>
          </p:cNvSpPr>
          <p:nvPr>
            <p:ph idx="1"/>
          </p:nvPr>
        </p:nvSpPr>
        <p:spPr>
          <a:xfrm>
            <a:off x="743577" y="1474075"/>
            <a:ext cx="10065320" cy="4472701"/>
          </a:xfrm>
        </p:spPr>
        <p:txBody>
          <a:bodyPr>
            <a:normAutofit/>
          </a:bodyPr>
          <a:lstStyle/>
          <a:p>
            <a:pPr marL="0" indent="0" algn="just">
              <a:lnSpc>
                <a:spcPct val="100000"/>
              </a:lnSpc>
              <a:buNone/>
            </a:pPr>
            <a:r>
              <a:rPr lang="en-US" sz="2400" dirty="0"/>
              <a:t>Limitations:</a:t>
            </a:r>
          </a:p>
          <a:p>
            <a:pPr marL="801688" indent="-266700" algn="just">
              <a:lnSpc>
                <a:spcPct val="100000"/>
              </a:lnSpc>
              <a:buFont typeface="Wingdings" panose="05000000000000000000" pitchFamily="2" charset="2"/>
              <a:buChar char="ü"/>
            </a:pPr>
            <a:r>
              <a:rPr lang="en-US" sz="2400" dirty="0"/>
              <a:t>Analyses of mediators and moderators. </a:t>
            </a:r>
          </a:p>
          <a:p>
            <a:pPr marL="1239837" indent="-342900" algn="just">
              <a:lnSpc>
                <a:spcPct val="100000"/>
              </a:lnSpc>
              <a:buFont typeface="Wingdings" panose="05000000000000000000" pitchFamily="2" charset="2"/>
              <a:buChar char="v"/>
            </a:pPr>
            <a:r>
              <a:rPr lang="en-US" sz="2400" dirty="0"/>
              <a:t>Preliminary analyses indicate that reducing RNT, experiential avoidance, and cognitive fusion can be mediators.</a:t>
            </a:r>
          </a:p>
          <a:p>
            <a:pPr marL="1239837" indent="-342900" algn="just">
              <a:lnSpc>
                <a:spcPct val="100000"/>
              </a:lnSpc>
              <a:buFont typeface="Wingdings" panose="05000000000000000000" pitchFamily="2" charset="2"/>
              <a:buChar char="v"/>
            </a:pPr>
            <a:r>
              <a:rPr lang="en-US" sz="2400" dirty="0"/>
              <a:t>Protocols seem to be more effective for participants with higher scores on emotional symptoms, experiential avoidance, and RNT.</a:t>
            </a:r>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Tree>
    <p:extLst>
      <p:ext uri="{BB962C8B-B14F-4D97-AF65-F5344CB8AC3E}">
        <p14:creationId xmlns:p14="http://schemas.microsoft.com/office/powerpoint/2010/main" val="34107436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Summary empirical evidence</a:t>
            </a:r>
          </a:p>
        </p:txBody>
      </p:sp>
      <p:sp>
        <p:nvSpPr>
          <p:cNvPr id="10" name="Marcador de contenido 2">
            <a:extLst>
              <a:ext uri="{FF2B5EF4-FFF2-40B4-BE49-F238E27FC236}">
                <a16:creationId xmlns:a16="http://schemas.microsoft.com/office/drawing/2014/main" id="{99BC3357-9C9E-4CE3-B6EC-0FABF07E7520}"/>
              </a:ext>
            </a:extLst>
          </p:cNvPr>
          <p:cNvSpPr>
            <a:spLocks noGrp="1"/>
          </p:cNvSpPr>
          <p:nvPr>
            <p:ph idx="1"/>
          </p:nvPr>
        </p:nvSpPr>
        <p:spPr>
          <a:xfrm>
            <a:off x="743577" y="1474075"/>
            <a:ext cx="10065320" cy="4472701"/>
          </a:xfrm>
        </p:spPr>
        <p:txBody>
          <a:bodyPr>
            <a:normAutofit/>
          </a:bodyPr>
          <a:lstStyle/>
          <a:p>
            <a:pPr algn="just">
              <a:lnSpc>
                <a:spcPct val="100000"/>
              </a:lnSpc>
              <a:buFont typeface="Wingdings" panose="05000000000000000000" pitchFamily="2" charset="2"/>
              <a:buChar char="§"/>
            </a:pPr>
            <a:r>
              <a:rPr lang="en-US" sz="2400" dirty="0"/>
              <a:t>Limitations:</a:t>
            </a:r>
          </a:p>
          <a:p>
            <a:pPr marL="801688" indent="-266700" algn="just">
              <a:lnSpc>
                <a:spcPct val="100000"/>
              </a:lnSpc>
              <a:buFont typeface="Wingdings" panose="05000000000000000000" pitchFamily="2" charset="2"/>
              <a:buChar char="ü"/>
            </a:pPr>
            <a:r>
              <a:rPr lang="en-US" sz="2400" dirty="0"/>
              <a:t>Studies conducted in only one lab.</a:t>
            </a:r>
          </a:p>
          <a:p>
            <a:pPr marL="801688" indent="-266700" algn="just">
              <a:lnSpc>
                <a:spcPct val="100000"/>
              </a:lnSpc>
              <a:buFont typeface="Wingdings" panose="05000000000000000000" pitchFamily="2" charset="2"/>
              <a:buChar char="ü"/>
            </a:pPr>
            <a:r>
              <a:rPr lang="en-US" sz="2400" dirty="0"/>
              <a:t>Lack of component analysis: Are focusing on RNT and the hierarchical trigger increasing the effect of traditional ACT protocols?</a:t>
            </a:r>
          </a:p>
          <a:p>
            <a:pPr marL="801688" indent="-266700" algn="just">
              <a:lnSpc>
                <a:spcPct val="100000"/>
              </a:lnSpc>
              <a:buFont typeface="Wingdings" panose="05000000000000000000" pitchFamily="2" charset="2"/>
              <a:buChar char="ü"/>
            </a:pPr>
            <a:r>
              <a:rPr lang="en-US" sz="2400" dirty="0"/>
              <a:t>Protocols have included some of the suggestions of the model, but longer protocols might include others more explicitly (e.g., working on relational flexibility, connection between hierarchical triggers and values, modifying rules supporting RNT, training in deriving in a concrete way, etc.).</a:t>
            </a:r>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Tree>
    <p:extLst>
      <p:ext uri="{BB962C8B-B14F-4D97-AF65-F5344CB8AC3E}">
        <p14:creationId xmlns:p14="http://schemas.microsoft.com/office/powerpoint/2010/main" val="22745694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5F63EF-79B5-4316-A25A-ADE11F81D41C}"/>
              </a:ext>
            </a:extLst>
          </p:cNvPr>
          <p:cNvSpPr>
            <a:spLocks noGrp="1"/>
          </p:cNvSpPr>
          <p:nvPr>
            <p:ph type="ctrTitle"/>
          </p:nvPr>
        </p:nvSpPr>
        <p:spPr>
          <a:xfrm>
            <a:off x="1626290" y="1520686"/>
            <a:ext cx="8939419" cy="1445076"/>
          </a:xfrm>
        </p:spPr>
        <p:txBody>
          <a:bodyPr>
            <a:noAutofit/>
          </a:bodyPr>
          <a:lstStyle/>
          <a:p>
            <a:r>
              <a:rPr lang="en-US" b="1" dirty="0"/>
              <a:t>Conclusions</a:t>
            </a:r>
          </a:p>
        </p:txBody>
      </p:sp>
    </p:spTree>
    <p:extLst>
      <p:ext uri="{BB962C8B-B14F-4D97-AF65-F5344CB8AC3E}">
        <p14:creationId xmlns:p14="http://schemas.microsoft.com/office/powerpoint/2010/main" val="2713793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96BF70F7-158C-46A4-9130-1D6FAD86B48F}"/>
              </a:ext>
            </a:extLst>
          </p:cNvPr>
          <p:cNvSpPr txBox="1">
            <a:spLocks/>
          </p:cNvSpPr>
          <p:nvPr/>
        </p:nvSpPr>
        <p:spPr>
          <a:xfrm>
            <a:off x="614181" y="357667"/>
            <a:ext cx="10643291" cy="104923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pPr algn="l"/>
            <a:r>
              <a:rPr lang="en-US" sz="3600" b="1" cap="none" dirty="0"/>
              <a:t>RNT-focused ACT</a:t>
            </a:r>
          </a:p>
        </p:txBody>
      </p:sp>
      <p:sp>
        <p:nvSpPr>
          <p:cNvPr id="10" name="Marcador de contenido 2">
            <a:extLst>
              <a:ext uri="{FF2B5EF4-FFF2-40B4-BE49-F238E27FC236}">
                <a16:creationId xmlns:a16="http://schemas.microsoft.com/office/drawing/2014/main" id="{99BC3357-9C9E-4CE3-B6EC-0FABF07E7520}"/>
              </a:ext>
            </a:extLst>
          </p:cNvPr>
          <p:cNvSpPr>
            <a:spLocks noGrp="1"/>
          </p:cNvSpPr>
          <p:nvPr>
            <p:ph idx="1"/>
          </p:nvPr>
        </p:nvSpPr>
        <p:spPr>
          <a:xfrm>
            <a:off x="743577" y="1474075"/>
            <a:ext cx="10065320" cy="4472701"/>
          </a:xfrm>
        </p:spPr>
        <p:txBody>
          <a:bodyPr>
            <a:normAutofit/>
          </a:bodyPr>
          <a:lstStyle/>
          <a:p>
            <a:pPr algn="just">
              <a:lnSpc>
                <a:spcPct val="100000"/>
              </a:lnSpc>
              <a:buFont typeface="Wingdings" panose="05000000000000000000" pitchFamily="2" charset="2"/>
              <a:buChar char="§"/>
            </a:pPr>
            <a:r>
              <a:rPr lang="en-US" sz="2800" dirty="0"/>
              <a:t>This is a way research on Clinical RFT can impact on psychological interventions, specifically in ACT.</a:t>
            </a:r>
          </a:p>
          <a:p>
            <a:pPr algn="just">
              <a:lnSpc>
                <a:spcPct val="100000"/>
              </a:lnSpc>
              <a:buFont typeface="Wingdings" panose="05000000000000000000" pitchFamily="2" charset="2"/>
              <a:buChar char="§"/>
            </a:pPr>
            <a:r>
              <a:rPr lang="en-US" sz="2800" dirty="0"/>
              <a:t>Can RFT help to increase the efficacy of psychological interventions?</a:t>
            </a:r>
          </a:p>
          <a:p>
            <a:pPr algn="just">
              <a:lnSpc>
                <a:spcPct val="100000"/>
              </a:lnSpc>
              <a:buFont typeface="Wingdings" panose="05000000000000000000" pitchFamily="2" charset="2"/>
              <a:buChar char="§"/>
            </a:pPr>
            <a:r>
              <a:rPr lang="en-US" sz="2800" dirty="0"/>
              <a:t>More, more, and more research is needed.</a:t>
            </a:r>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algn="just">
              <a:lnSpc>
                <a:spcPct val="100000"/>
              </a:lnSpc>
              <a:buFont typeface="Wingdings" panose="05000000000000000000" pitchFamily="2" charset="2"/>
              <a:buChar char="§"/>
            </a:pPr>
            <a:endParaRPr lang="en-US" sz="2400" dirty="0"/>
          </a:p>
          <a:p>
            <a:pPr marL="0" indent="0" algn="just">
              <a:lnSpc>
                <a:spcPct val="100000"/>
              </a:lnSpc>
              <a:buNone/>
            </a:pPr>
            <a:endParaRPr lang="es-CO" dirty="0"/>
          </a:p>
        </p:txBody>
      </p:sp>
    </p:spTree>
    <p:extLst>
      <p:ext uri="{BB962C8B-B14F-4D97-AF65-F5344CB8AC3E}">
        <p14:creationId xmlns:p14="http://schemas.microsoft.com/office/powerpoint/2010/main" val="121710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3000D-F6AE-49E4-AE55-A56A60833E32}"/>
              </a:ext>
            </a:extLst>
          </p:cNvPr>
          <p:cNvSpPr>
            <a:spLocks noGrp="1"/>
          </p:cNvSpPr>
          <p:nvPr>
            <p:ph type="title"/>
          </p:nvPr>
        </p:nvSpPr>
        <p:spPr>
          <a:xfrm>
            <a:off x="560686" y="312813"/>
            <a:ext cx="10015299" cy="1049235"/>
          </a:xfrm>
        </p:spPr>
        <p:txBody>
          <a:bodyPr>
            <a:normAutofit/>
          </a:bodyPr>
          <a:lstStyle/>
          <a:p>
            <a:pPr algn="l"/>
            <a:r>
              <a:rPr lang="en-US" b="1" cap="none" dirty="0"/>
              <a:t>1. Values are hierarchical positive reinforcers constructed in the learning history</a:t>
            </a:r>
          </a:p>
        </p:txBody>
      </p:sp>
      <p:graphicFrame>
        <p:nvGraphicFramePr>
          <p:cNvPr id="9" name="Diagrama 8">
            <a:extLst>
              <a:ext uri="{FF2B5EF4-FFF2-40B4-BE49-F238E27FC236}">
                <a16:creationId xmlns:a16="http://schemas.microsoft.com/office/drawing/2014/main" id="{5CD9648C-1747-4698-B392-863EF1682A4A}"/>
              </a:ext>
            </a:extLst>
          </p:cNvPr>
          <p:cNvGraphicFramePr/>
          <p:nvPr/>
        </p:nvGraphicFramePr>
        <p:xfrm>
          <a:off x="0" y="1695450"/>
          <a:ext cx="6268739" cy="498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Marcador de contenido 2">
            <a:extLst>
              <a:ext uri="{FF2B5EF4-FFF2-40B4-BE49-F238E27FC236}">
                <a16:creationId xmlns:a16="http://schemas.microsoft.com/office/drawing/2014/main" id="{CC3AAFD1-2AD3-4530-9424-C782867E9ADD}"/>
              </a:ext>
            </a:extLst>
          </p:cNvPr>
          <p:cNvSpPr>
            <a:spLocks noGrp="1"/>
          </p:cNvSpPr>
          <p:nvPr>
            <p:ph idx="1"/>
          </p:nvPr>
        </p:nvSpPr>
        <p:spPr>
          <a:xfrm>
            <a:off x="6506658" y="1998481"/>
            <a:ext cx="3853649" cy="3945119"/>
          </a:xfrm>
        </p:spPr>
        <p:txBody>
          <a:bodyPr>
            <a:normAutofit/>
          </a:bodyPr>
          <a:lstStyle/>
          <a:p>
            <a:pPr>
              <a:buFont typeface="Wingdings" panose="05000000000000000000" pitchFamily="2" charset="2"/>
              <a:buChar char="§"/>
            </a:pPr>
            <a:r>
              <a:rPr lang="en-US" sz="2400" dirty="0"/>
              <a:t>Fluency in hierarchical framing allows the construction of abstract positive reinforcers.</a:t>
            </a:r>
          </a:p>
          <a:p>
            <a:pPr>
              <a:buFont typeface="Wingdings" panose="05000000000000000000" pitchFamily="2" charset="2"/>
              <a:buChar char="§"/>
            </a:pPr>
            <a:endParaRPr lang="en-US" sz="2400" dirty="0"/>
          </a:p>
          <a:p>
            <a:pPr>
              <a:buFont typeface="Wingdings" panose="05000000000000000000" pitchFamily="2" charset="2"/>
              <a:buChar char="ü"/>
            </a:pPr>
            <a:endParaRPr lang="es-CO" dirty="0"/>
          </a:p>
        </p:txBody>
      </p:sp>
      <p:pic>
        <p:nvPicPr>
          <p:cNvPr id="11" name="Imagen 10" descr="Imagen que contiene objeto, vara de medición&#10;&#10;Descripción generada con confianza muy alta">
            <a:extLst>
              <a:ext uri="{FF2B5EF4-FFF2-40B4-BE49-F238E27FC236}">
                <a16:creationId xmlns:a16="http://schemas.microsoft.com/office/drawing/2014/main" id="{8557C57F-B647-4AF3-92A1-4A46E32AF21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101351" y="4356339"/>
            <a:ext cx="3604030" cy="2403860"/>
          </a:xfrm>
          <a:prstGeom prst="rect">
            <a:avLst/>
          </a:prstGeom>
        </p:spPr>
      </p:pic>
      <p:sp>
        <p:nvSpPr>
          <p:cNvPr id="12" name="CuadroTexto 11">
            <a:extLst>
              <a:ext uri="{FF2B5EF4-FFF2-40B4-BE49-F238E27FC236}">
                <a16:creationId xmlns:a16="http://schemas.microsoft.com/office/drawing/2014/main" id="{D5ACA978-8CB7-4648-87B2-C090B814D6CC}"/>
              </a:ext>
            </a:extLst>
          </p:cNvPr>
          <p:cNvSpPr txBox="1"/>
          <p:nvPr/>
        </p:nvSpPr>
        <p:spPr>
          <a:xfrm>
            <a:off x="9463176" y="7029018"/>
            <a:ext cx="1773813" cy="507831"/>
          </a:xfrm>
          <a:prstGeom prst="rect">
            <a:avLst/>
          </a:prstGeom>
          <a:noFill/>
        </p:spPr>
        <p:txBody>
          <a:bodyPr wrap="square" rtlCol="0">
            <a:spAutoFit/>
          </a:bodyPr>
          <a:lstStyle/>
          <a:p>
            <a:r>
              <a:rPr lang="es-CO" sz="900">
                <a:hlinkClick r:id="rId9" tooltip="https://www.flickr.com/photos/130132803@N07/18778753910"/>
              </a:rPr>
              <a:t>Esta foto</a:t>
            </a:r>
            <a:r>
              <a:rPr lang="es-CO" sz="900"/>
              <a:t> de Autor desconocido está bajo licencia </a:t>
            </a:r>
            <a:r>
              <a:rPr lang="es-CO" sz="900">
                <a:hlinkClick r:id="rId10" tooltip="https://creativecommons.org/licenses/by/3.0/"/>
              </a:rPr>
              <a:t>CC BY</a:t>
            </a:r>
            <a:endParaRPr lang="es-CO" sz="900"/>
          </a:p>
        </p:txBody>
      </p:sp>
    </p:spTree>
    <p:extLst>
      <p:ext uri="{BB962C8B-B14F-4D97-AF65-F5344CB8AC3E}">
        <p14:creationId xmlns:p14="http://schemas.microsoft.com/office/powerpoint/2010/main" val="1130121068"/>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2835</TotalTime>
  <Words>11866</Words>
  <Application>Microsoft Office PowerPoint</Application>
  <PresentationFormat>Widescreen</PresentationFormat>
  <Paragraphs>1127</Paragraphs>
  <Slides>83</Slides>
  <Notes>83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Rockwell</vt:lpstr>
      <vt:lpstr>Wingdings</vt:lpstr>
      <vt:lpstr>Galería</vt:lpstr>
      <vt:lpstr>Interfacing research on Clinical RFT and ACT: The case of RNT-focused ACT</vt:lpstr>
      <vt:lpstr>Interfacing research on Clinical RFT and ACT: The case of RNT-focused ACT</vt:lpstr>
      <vt:lpstr>RNT-focused ACT</vt:lpstr>
      <vt:lpstr>Rnt-focused Act:  Seventeen core ideas about psychopathology and intervention</vt:lpstr>
      <vt:lpstr>1. Values are hierarchical positive reinforcers constructed in the learning history</vt:lpstr>
      <vt:lpstr>PowerPoint Presentation</vt:lpstr>
      <vt:lpstr>1. Values are hierarchical positive reinforcers constructed in the learning history</vt:lpstr>
      <vt:lpstr>1. Values are hierarchical positive reinforcers constructed in the learning history</vt:lpstr>
      <vt:lpstr>1. Values are hierarchical positive reinforcers constructed in the learning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Efficacy of brief, RNT-focused ACT protocols</vt:lpstr>
      <vt:lpstr>Study 1: Testing whether a 1-session RNT-focused ACT protocol significantly reduced RNT</vt:lpstr>
      <vt:lpstr>Study 1: Testing whether a 1-session RNT-focused ACT protocol significantly reduced RNT</vt:lpstr>
      <vt:lpstr>Study 1: Testing whether a 1-session RNT-focused ACT protocol significantly reduced RNT</vt:lpstr>
      <vt:lpstr>Study 2: Efficacy of a 2-session RNT-focused ACT protocol for moderate emotional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Interfacing research on Clinical RFT and ACT: The case of RNT-focused ACT</dc:title>
  <dc:creator>Usuario</dc:creator>
  <cp:lastModifiedBy>R Z</cp:lastModifiedBy>
  <cp:revision>140</cp:revision>
  <dcterms:created xsi:type="dcterms:W3CDTF">2019-06-23T18:29:58Z</dcterms:created>
  <dcterms:modified xsi:type="dcterms:W3CDTF">2019-07-08T15:09:27Z</dcterms:modified>
</cp:coreProperties>
</file>